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5" r:id="rId29"/>
    <p:sldId id="283" r:id="rId30"/>
    <p:sldId id="284" r:id="rId31"/>
    <p:sldId id="286" r:id="rId32"/>
    <p:sldId id="287" r:id="rId33"/>
    <p:sldId id="288" r:id="rId34"/>
    <p:sldId id="28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39"/>
    <p:restoredTop sz="94624"/>
  </p:normalViewPr>
  <p:slideViewPr>
    <p:cSldViewPr snapToGrid="0" snapToObjects="1">
      <p:cViewPr varScale="1">
        <p:scale>
          <a:sx n="104" d="100"/>
          <a:sy n="104" d="100"/>
        </p:scale>
        <p:origin x="1424" y="1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9/26/19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CFCF5A-EA79-452C-A52C-1A2668C2E7DF}" type="datetime1">
              <a:rPr lang="en-US" smtClean="0"/>
              <a:pPr/>
              <a:t>9/26/19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9/26/19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FD9D02-426E-46C9-9EE9-0DE1EF8B2838}" type="datetime1">
              <a:rPr lang="en-US" smtClean="0"/>
              <a:pPr/>
              <a:t>9/26/19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9/26/19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E1FAA6B6-10E5-4810-BC9F-DA72D8452E73}" type="datetime1">
              <a:rPr lang="en-US" smtClean="0"/>
              <a:pPr/>
              <a:t>9/26/19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9/26/19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CDBF60-6CC3-4B74-A60D-3486985E4346}" type="datetime1">
              <a:rPr lang="en-US" smtClean="0"/>
              <a:pPr/>
              <a:t>9/26/19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9/26/19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9/26/19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9/26/19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9/26/19</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Autism and The Justice System</a:t>
            </a:r>
          </a:p>
        </p:txBody>
      </p:sp>
      <p:sp>
        <p:nvSpPr>
          <p:cNvPr id="3" name="Subtitle 2"/>
          <p:cNvSpPr>
            <a:spLocks noGrp="1"/>
          </p:cNvSpPr>
          <p:nvPr>
            <p:ph type="subTitle" idx="1"/>
          </p:nvPr>
        </p:nvSpPr>
        <p:spPr/>
        <p:txBody>
          <a:bodyPr/>
          <a:lstStyle/>
          <a:p>
            <a:r>
              <a:rPr lang="en-US" dirty="0"/>
              <a:t>Kristin L Tindell BCBA, LPC-S</a:t>
            </a:r>
          </a:p>
          <a:p>
            <a:r>
              <a:rPr lang="en-US" dirty="0"/>
              <a:t>Central Texas Behavioral Solutions</a:t>
            </a:r>
          </a:p>
          <a:p>
            <a:endParaRPr lang="en-US" dirty="0"/>
          </a:p>
        </p:txBody>
      </p:sp>
    </p:spTree>
    <p:extLst>
      <p:ext uri="{BB962C8B-B14F-4D97-AF65-F5344CB8AC3E}">
        <p14:creationId xmlns:p14="http://schemas.microsoft.com/office/powerpoint/2010/main" val="3924431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Individuals on the autism spectrum often DIFFICULTY UNDERSTANDING RULES OF CONVERSATION.</a:t>
            </a:r>
          </a:p>
          <a:p>
            <a:endParaRPr lang="en-US" dirty="0"/>
          </a:p>
          <a:p>
            <a:r>
              <a:rPr lang="en-US" dirty="0"/>
              <a:t>What this might look like….</a:t>
            </a:r>
          </a:p>
          <a:p>
            <a:pPr marL="0" indent="0">
              <a:buNone/>
            </a:pPr>
            <a:endParaRPr lang="en-US" dirty="0"/>
          </a:p>
          <a:p>
            <a:pPr marL="0" indent="0">
              <a:buNone/>
            </a:pPr>
            <a:r>
              <a:rPr lang="en-US" dirty="0"/>
              <a:t>Disrespect, sarcasm, non-compliance, low cognitive ability, guilt, defiance</a:t>
            </a:r>
          </a:p>
          <a:p>
            <a:pPr marL="0" indent="0">
              <a:buNone/>
            </a:pPr>
            <a:endParaRPr lang="en-US" dirty="0"/>
          </a:p>
        </p:txBody>
      </p:sp>
      <p:sp>
        <p:nvSpPr>
          <p:cNvPr id="3" name="Title 2"/>
          <p:cNvSpPr>
            <a:spLocks noGrp="1"/>
          </p:cNvSpPr>
          <p:nvPr>
            <p:ph type="title"/>
          </p:nvPr>
        </p:nvSpPr>
        <p:spPr/>
        <p:txBody>
          <a:bodyPr/>
          <a:lstStyle/>
          <a:p>
            <a:r>
              <a:rPr lang="en-US" dirty="0"/>
              <a:t>Issues with Conversation</a:t>
            </a:r>
          </a:p>
        </p:txBody>
      </p:sp>
    </p:spTree>
    <p:extLst>
      <p:ext uri="{BB962C8B-B14F-4D97-AF65-F5344CB8AC3E}">
        <p14:creationId xmlns:p14="http://schemas.microsoft.com/office/powerpoint/2010/main" val="2300133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Many people on the autism spectrum have DIFFICULTY UNDERSTANDING GROUP INTERACTIONS.</a:t>
            </a:r>
          </a:p>
          <a:p>
            <a:endParaRPr lang="en-US" dirty="0"/>
          </a:p>
          <a:p>
            <a:r>
              <a:rPr lang="en-US" dirty="0"/>
              <a:t>What this might look like…</a:t>
            </a:r>
          </a:p>
          <a:p>
            <a:pPr marL="0" indent="0">
              <a:buNone/>
            </a:pPr>
            <a:endParaRPr lang="en-US" dirty="0"/>
          </a:p>
          <a:p>
            <a:pPr marL="0" indent="0">
              <a:buNone/>
            </a:pPr>
            <a:r>
              <a:rPr lang="en-US" dirty="0"/>
              <a:t>Defiance, bullying, paranoia, guilt, psychopathic tendencies, low cognitive ability….</a:t>
            </a:r>
          </a:p>
        </p:txBody>
      </p:sp>
      <p:sp>
        <p:nvSpPr>
          <p:cNvPr id="3" name="Title 2"/>
          <p:cNvSpPr>
            <a:spLocks noGrp="1"/>
          </p:cNvSpPr>
          <p:nvPr>
            <p:ph type="title"/>
          </p:nvPr>
        </p:nvSpPr>
        <p:spPr/>
        <p:txBody>
          <a:bodyPr/>
          <a:lstStyle/>
          <a:p>
            <a:r>
              <a:rPr lang="en-US" dirty="0"/>
              <a:t>Problems in Groups</a:t>
            </a:r>
          </a:p>
        </p:txBody>
      </p:sp>
    </p:spTree>
    <p:extLst>
      <p:ext uri="{BB962C8B-B14F-4D97-AF65-F5344CB8AC3E}">
        <p14:creationId xmlns:p14="http://schemas.microsoft.com/office/powerpoint/2010/main" val="824814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Many people with ASD’s have an AVERSION TO ANSWERING QUESTIONS</a:t>
            </a:r>
          </a:p>
          <a:p>
            <a:endParaRPr lang="en-US" dirty="0"/>
          </a:p>
          <a:p>
            <a:r>
              <a:rPr lang="en-US" dirty="0"/>
              <a:t>What might this look like?</a:t>
            </a:r>
          </a:p>
          <a:p>
            <a:pPr marL="0" indent="0">
              <a:buNone/>
            </a:pPr>
            <a:endParaRPr lang="en-US" dirty="0"/>
          </a:p>
          <a:p>
            <a:pPr marL="0" indent="0">
              <a:buNone/>
            </a:pPr>
            <a:r>
              <a:rPr lang="en-US" dirty="0"/>
              <a:t>Defiance, disrespect, non-compliance, resistance, low cognitive ability</a:t>
            </a:r>
          </a:p>
        </p:txBody>
      </p:sp>
      <p:sp>
        <p:nvSpPr>
          <p:cNvPr id="3" name="Title 2"/>
          <p:cNvSpPr>
            <a:spLocks noGrp="1"/>
          </p:cNvSpPr>
          <p:nvPr>
            <p:ph type="title"/>
          </p:nvPr>
        </p:nvSpPr>
        <p:spPr/>
        <p:txBody>
          <a:bodyPr/>
          <a:lstStyle/>
          <a:p>
            <a:r>
              <a:rPr lang="en-US" dirty="0"/>
              <a:t>Aversion to Answering Questions</a:t>
            </a:r>
          </a:p>
        </p:txBody>
      </p:sp>
    </p:spTree>
    <p:extLst>
      <p:ext uri="{BB962C8B-B14F-4D97-AF65-F5344CB8AC3E}">
        <p14:creationId xmlns:p14="http://schemas.microsoft.com/office/powerpoint/2010/main" val="103517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People with ASD often give INNACCURATE ANSWERS TO SIMPLE QUESTIONS</a:t>
            </a:r>
          </a:p>
          <a:p>
            <a:endParaRPr lang="en-US" dirty="0"/>
          </a:p>
          <a:p>
            <a:r>
              <a:rPr lang="en-US" dirty="0"/>
              <a:t>What this might look like…</a:t>
            </a:r>
          </a:p>
          <a:p>
            <a:endParaRPr lang="en-US" dirty="0"/>
          </a:p>
          <a:p>
            <a:pPr marL="0" indent="0">
              <a:buNone/>
            </a:pPr>
            <a:r>
              <a:rPr lang="en-US" dirty="0"/>
              <a:t>Drug use, disrespect, low cognitive ability, confusion</a:t>
            </a:r>
          </a:p>
        </p:txBody>
      </p:sp>
      <p:sp>
        <p:nvSpPr>
          <p:cNvPr id="3" name="Title 2"/>
          <p:cNvSpPr>
            <a:spLocks noGrp="1"/>
          </p:cNvSpPr>
          <p:nvPr>
            <p:ph type="title"/>
          </p:nvPr>
        </p:nvSpPr>
        <p:spPr/>
        <p:txBody>
          <a:bodyPr/>
          <a:lstStyle/>
          <a:p>
            <a:r>
              <a:rPr lang="en-US" dirty="0"/>
              <a:t>Questions/Comments Off Topic</a:t>
            </a:r>
          </a:p>
        </p:txBody>
      </p:sp>
    </p:spTree>
    <p:extLst>
      <p:ext uri="{BB962C8B-B14F-4D97-AF65-F5344CB8AC3E}">
        <p14:creationId xmlns:p14="http://schemas.microsoft.com/office/powerpoint/2010/main" val="3331313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An individual on the spectrum sometimes makes HONEST BUT INAPPROPRIATE OBSERVATIONS OR COMMENTS.</a:t>
            </a:r>
          </a:p>
          <a:p>
            <a:endParaRPr lang="en-US" dirty="0"/>
          </a:p>
          <a:p>
            <a:r>
              <a:rPr lang="en-US" dirty="0"/>
              <a:t>What this might look like…</a:t>
            </a:r>
          </a:p>
          <a:p>
            <a:pPr marL="0" indent="0">
              <a:buNone/>
            </a:pPr>
            <a:endParaRPr lang="en-US" dirty="0"/>
          </a:p>
          <a:p>
            <a:pPr marL="0" indent="0">
              <a:buNone/>
            </a:pPr>
            <a:r>
              <a:rPr lang="en-US" dirty="0"/>
              <a:t>Bullying, disrespect, combative nature, rudeness</a:t>
            </a:r>
          </a:p>
        </p:txBody>
      </p:sp>
      <p:sp>
        <p:nvSpPr>
          <p:cNvPr id="3" name="Title 2"/>
          <p:cNvSpPr>
            <a:spLocks noGrp="1"/>
          </p:cNvSpPr>
          <p:nvPr>
            <p:ph type="title"/>
          </p:nvPr>
        </p:nvSpPr>
        <p:spPr/>
        <p:txBody>
          <a:bodyPr>
            <a:normAutofit fontScale="90000"/>
          </a:bodyPr>
          <a:lstStyle/>
          <a:p>
            <a:r>
              <a:rPr lang="en-US" dirty="0"/>
              <a:t>Honest but Inappropriate Observations/Comments</a:t>
            </a:r>
          </a:p>
        </p:txBody>
      </p:sp>
    </p:spTree>
    <p:extLst>
      <p:ext uri="{BB962C8B-B14F-4D97-AF65-F5344CB8AC3E}">
        <p14:creationId xmlns:p14="http://schemas.microsoft.com/office/powerpoint/2010/main" val="150505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Individuals on the spectrum will sometimes attempt to REMAIN ALONE OR may be OVERLY-FRIENDLY with people they don’t know very well</a:t>
            </a:r>
          </a:p>
          <a:p>
            <a:endParaRPr lang="en-US" dirty="0"/>
          </a:p>
          <a:p>
            <a:r>
              <a:rPr lang="en-US" dirty="0"/>
              <a:t>What this might look like…</a:t>
            </a:r>
          </a:p>
          <a:p>
            <a:pPr marL="0" indent="0">
              <a:buNone/>
            </a:pPr>
            <a:endParaRPr lang="en-US" dirty="0"/>
          </a:p>
          <a:p>
            <a:pPr marL="0" indent="0">
              <a:buNone/>
            </a:pPr>
            <a:r>
              <a:rPr lang="en-US" dirty="0"/>
              <a:t>Promiscuity, disrespect, sociopathic tendencies, lack of concern</a:t>
            </a:r>
          </a:p>
        </p:txBody>
      </p:sp>
      <p:sp>
        <p:nvSpPr>
          <p:cNvPr id="3" name="Title 2"/>
          <p:cNvSpPr>
            <a:spLocks noGrp="1"/>
          </p:cNvSpPr>
          <p:nvPr>
            <p:ph type="title"/>
          </p:nvPr>
        </p:nvSpPr>
        <p:spPr/>
        <p:txBody>
          <a:bodyPr>
            <a:normAutofit fontScale="90000"/>
          </a:bodyPr>
          <a:lstStyle/>
          <a:p>
            <a:r>
              <a:rPr lang="en-US" dirty="0"/>
              <a:t>Prefers to be alone, aloof or overly-friendly</a:t>
            </a:r>
          </a:p>
        </p:txBody>
      </p:sp>
    </p:spTree>
    <p:extLst>
      <p:ext uri="{BB962C8B-B14F-4D97-AF65-F5344CB8AC3E}">
        <p14:creationId xmlns:p14="http://schemas.microsoft.com/office/powerpoint/2010/main" val="3538147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People with ASD’s typically have DIFFICULTY MAKING AND MAINTAINING FRIENDSHIPS</a:t>
            </a:r>
          </a:p>
          <a:p>
            <a:endParaRPr lang="en-US" dirty="0"/>
          </a:p>
          <a:p>
            <a:r>
              <a:rPr lang="en-US" dirty="0"/>
              <a:t>What this might look like..</a:t>
            </a:r>
          </a:p>
          <a:p>
            <a:endParaRPr lang="en-US" dirty="0"/>
          </a:p>
          <a:p>
            <a:pPr marL="0" indent="0">
              <a:buNone/>
            </a:pPr>
            <a:r>
              <a:rPr lang="en-US" dirty="0"/>
              <a:t>Sociopathic tendencies, anti-social, aloof (loner), disinterested</a:t>
            </a:r>
          </a:p>
        </p:txBody>
      </p:sp>
      <p:sp>
        <p:nvSpPr>
          <p:cNvPr id="3" name="Title 2"/>
          <p:cNvSpPr>
            <a:spLocks noGrp="1"/>
          </p:cNvSpPr>
          <p:nvPr>
            <p:ph type="title"/>
          </p:nvPr>
        </p:nvSpPr>
        <p:spPr/>
        <p:txBody>
          <a:bodyPr/>
          <a:lstStyle/>
          <a:p>
            <a:r>
              <a:rPr lang="en-US" dirty="0"/>
              <a:t>Difficulty maintaining friendships</a:t>
            </a:r>
          </a:p>
        </p:txBody>
      </p:sp>
    </p:spTree>
    <p:extLst>
      <p:ext uri="{BB962C8B-B14F-4D97-AF65-F5344CB8AC3E}">
        <p14:creationId xmlns:p14="http://schemas.microsoft.com/office/powerpoint/2010/main" val="3447734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Individuals with ASD’s often are UNAWARE OR DISINTERESTED IN WHAT’S GOING ON AROUND THEM</a:t>
            </a:r>
          </a:p>
          <a:p>
            <a:endParaRPr lang="en-US" dirty="0"/>
          </a:p>
          <a:p>
            <a:r>
              <a:rPr lang="en-US" dirty="0"/>
              <a:t>What this might look like….</a:t>
            </a:r>
          </a:p>
          <a:p>
            <a:endParaRPr lang="en-US" dirty="0"/>
          </a:p>
          <a:p>
            <a:pPr marL="0" indent="0">
              <a:buNone/>
            </a:pPr>
            <a:r>
              <a:rPr lang="en-US" dirty="0"/>
              <a:t>Disrespect, drug use, low cognitive ability, lack of empathy or remorse</a:t>
            </a:r>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a:t>Unaware of/disinterested in what is going on around them</a:t>
            </a:r>
          </a:p>
        </p:txBody>
      </p:sp>
    </p:spTree>
    <p:extLst>
      <p:ext uri="{BB962C8B-B14F-4D97-AF65-F5344CB8AC3E}">
        <p14:creationId xmlns:p14="http://schemas.microsoft.com/office/powerpoint/2010/main" val="2851442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Many individuals with an ASD have obsessions and/or narrow range of interests and will often TALK EXCESSIVELY about these interests</a:t>
            </a:r>
          </a:p>
          <a:p>
            <a:endParaRPr lang="en-US" dirty="0"/>
          </a:p>
          <a:p>
            <a:r>
              <a:rPr lang="en-US" dirty="0"/>
              <a:t>What this might look like….</a:t>
            </a:r>
          </a:p>
          <a:p>
            <a:endParaRPr lang="en-US" dirty="0"/>
          </a:p>
          <a:p>
            <a:pPr marL="0" indent="0">
              <a:buNone/>
            </a:pPr>
            <a:r>
              <a:rPr lang="en-US" dirty="0"/>
              <a:t>Lack of concern/empathy/remorse, disrespect, lack of cognitive ability, disinterest, disconnect from reality</a:t>
            </a:r>
          </a:p>
        </p:txBody>
      </p:sp>
      <p:sp>
        <p:nvSpPr>
          <p:cNvPr id="3" name="Title 2"/>
          <p:cNvSpPr>
            <a:spLocks noGrp="1"/>
          </p:cNvSpPr>
          <p:nvPr>
            <p:ph type="title"/>
          </p:nvPr>
        </p:nvSpPr>
        <p:spPr/>
        <p:txBody>
          <a:bodyPr>
            <a:normAutofit fontScale="90000"/>
          </a:bodyPr>
          <a:lstStyle/>
          <a:p>
            <a:r>
              <a:rPr lang="en-US" dirty="0"/>
              <a:t>Restricted interests or obsessions with certain subjects or things</a:t>
            </a:r>
          </a:p>
        </p:txBody>
      </p:sp>
    </p:spTree>
    <p:extLst>
      <p:ext uri="{BB962C8B-B14F-4D97-AF65-F5344CB8AC3E}">
        <p14:creationId xmlns:p14="http://schemas.microsoft.com/office/powerpoint/2010/main" val="3291607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Many individuals with autism do not understand the thought process or motives behind the actions of others or are overly trusting because they do not understand danger.</a:t>
            </a:r>
          </a:p>
          <a:p>
            <a:endParaRPr lang="en-US" dirty="0"/>
          </a:p>
          <a:p>
            <a:r>
              <a:rPr lang="en-US" dirty="0"/>
              <a:t>What this might look like…</a:t>
            </a:r>
          </a:p>
          <a:p>
            <a:pPr marL="0" indent="0">
              <a:buNone/>
            </a:pPr>
            <a:r>
              <a:rPr lang="en-US" dirty="0"/>
              <a:t>Lack of empathy or remorse, lack of concern for others, promiscuity, low cognitive ability</a:t>
            </a:r>
          </a:p>
        </p:txBody>
      </p:sp>
      <p:sp>
        <p:nvSpPr>
          <p:cNvPr id="3" name="Title 2"/>
          <p:cNvSpPr>
            <a:spLocks noGrp="1"/>
          </p:cNvSpPr>
          <p:nvPr>
            <p:ph type="title"/>
          </p:nvPr>
        </p:nvSpPr>
        <p:spPr/>
        <p:txBody>
          <a:bodyPr>
            <a:normAutofit fontScale="90000"/>
          </a:bodyPr>
          <a:lstStyle/>
          <a:p>
            <a:r>
              <a:rPr lang="en-US" dirty="0"/>
              <a:t>Overly trusting or unable to read the motives behinds peoples’ actions.</a:t>
            </a:r>
          </a:p>
        </p:txBody>
      </p:sp>
    </p:spTree>
    <p:extLst>
      <p:ext uri="{BB962C8B-B14F-4D97-AF65-F5344CB8AC3E}">
        <p14:creationId xmlns:p14="http://schemas.microsoft.com/office/powerpoint/2010/main" val="42650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No one will exhibit all of these characteristics, as each case of autism has its own unique gifts and struggles.  This is a list of commonly seen characteristics found on the autism spectrum.  This list is provided for educational purposes and not meant to be used for diagnosing autism.  Many of these characteristics can also be found in those struggling with ADD/ADHD.  Generally, an individual with autism will have struggles in several areas, not just one.</a:t>
            </a:r>
          </a:p>
        </p:txBody>
      </p:sp>
      <p:sp>
        <p:nvSpPr>
          <p:cNvPr id="3" name="Title 2"/>
          <p:cNvSpPr>
            <a:spLocks noGrp="1"/>
          </p:cNvSpPr>
          <p:nvPr>
            <p:ph type="title"/>
          </p:nvPr>
        </p:nvSpPr>
        <p:spPr/>
        <p:txBody>
          <a:bodyPr/>
          <a:lstStyle/>
          <a:p>
            <a:r>
              <a:rPr lang="en-US" dirty="0"/>
              <a:t>Characteristics of Autism</a:t>
            </a:r>
          </a:p>
        </p:txBody>
      </p:sp>
    </p:spTree>
    <p:extLst>
      <p:ext uri="{BB962C8B-B14F-4D97-AF65-F5344CB8AC3E}">
        <p14:creationId xmlns:p14="http://schemas.microsoft.com/office/powerpoint/2010/main" val="22936037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Communication is frequently an area of need for individuals with autism.  They may have limited to no verbal ability or may have echolalia.</a:t>
            </a:r>
          </a:p>
          <a:p>
            <a:endParaRPr lang="en-US" dirty="0"/>
          </a:p>
          <a:p>
            <a:r>
              <a:rPr lang="en-US" dirty="0"/>
              <a:t>What this might look like…</a:t>
            </a:r>
          </a:p>
          <a:p>
            <a:endParaRPr lang="en-US" dirty="0"/>
          </a:p>
          <a:p>
            <a:pPr marL="0" indent="0">
              <a:buNone/>
            </a:pPr>
            <a:r>
              <a:rPr lang="en-US" dirty="0"/>
              <a:t>Disrespect (refusal or mocking), low cognitive ability</a:t>
            </a:r>
          </a:p>
        </p:txBody>
      </p:sp>
      <p:sp>
        <p:nvSpPr>
          <p:cNvPr id="3" name="Title 2"/>
          <p:cNvSpPr>
            <a:spLocks noGrp="1"/>
          </p:cNvSpPr>
          <p:nvPr>
            <p:ph type="title"/>
          </p:nvPr>
        </p:nvSpPr>
        <p:spPr/>
        <p:txBody>
          <a:bodyPr>
            <a:normAutofit fontScale="90000"/>
          </a:bodyPr>
          <a:lstStyle/>
          <a:p>
            <a:r>
              <a:rPr lang="en-US" dirty="0"/>
              <a:t>Have issues communicating effectively</a:t>
            </a:r>
          </a:p>
        </p:txBody>
      </p:sp>
    </p:spTree>
    <p:extLst>
      <p:ext uri="{BB962C8B-B14F-4D97-AF65-F5344CB8AC3E}">
        <p14:creationId xmlns:p14="http://schemas.microsoft.com/office/powerpoint/2010/main" val="221908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Some individuals on the autism spectrum have intense reactions to certain sensory stimuli such as sound, light, touch etc.</a:t>
            </a:r>
          </a:p>
          <a:p>
            <a:r>
              <a:rPr lang="en-US" dirty="0"/>
              <a:t>They may also have sensory-seeking behaviors</a:t>
            </a:r>
          </a:p>
          <a:p>
            <a:pPr marL="0" indent="0">
              <a:buNone/>
            </a:pPr>
            <a:endParaRPr lang="en-US" dirty="0"/>
          </a:p>
          <a:p>
            <a:r>
              <a:rPr lang="en-US" dirty="0"/>
              <a:t>What this might look like…</a:t>
            </a:r>
          </a:p>
          <a:p>
            <a:pPr marL="0" indent="0">
              <a:buNone/>
            </a:pPr>
            <a:endParaRPr lang="en-US" dirty="0"/>
          </a:p>
          <a:p>
            <a:pPr marL="0" indent="0">
              <a:buNone/>
            </a:pPr>
            <a:r>
              <a:rPr lang="en-US" dirty="0"/>
              <a:t>Avoidant, disrespectful, irrational, violent, weird</a:t>
            </a:r>
          </a:p>
        </p:txBody>
      </p:sp>
      <p:sp>
        <p:nvSpPr>
          <p:cNvPr id="3" name="Title 2"/>
          <p:cNvSpPr>
            <a:spLocks noGrp="1"/>
          </p:cNvSpPr>
          <p:nvPr>
            <p:ph type="title"/>
          </p:nvPr>
        </p:nvSpPr>
        <p:spPr/>
        <p:txBody>
          <a:bodyPr>
            <a:normAutofit fontScale="90000"/>
          </a:bodyPr>
          <a:lstStyle/>
          <a:p>
            <a:r>
              <a:rPr lang="en-US" dirty="0"/>
              <a:t>Sensory processing disorders or sensory defensiveness</a:t>
            </a:r>
          </a:p>
        </p:txBody>
      </p:sp>
    </p:spTree>
    <p:extLst>
      <p:ext uri="{BB962C8B-B14F-4D97-AF65-F5344CB8AC3E}">
        <p14:creationId xmlns:p14="http://schemas.microsoft.com/office/powerpoint/2010/main" val="37186703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Individuals with ASD sometimes act on the urging of others and are easily manipulated because they do not understand the motives of others.</a:t>
            </a:r>
          </a:p>
          <a:p>
            <a:endParaRPr lang="en-US" dirty="0"/>
          </a:p>
          <a:p>
            <a:r>
              <a:rPr lang="en-US" dirty="0"/>
              <a:t>What this might look like…</a:t>
            </a:r>
          </a:p>
          <a:p>
            <a:endParaRPr lang="en-US" dirty="0"/>
          </a:p>
          <a:p>
            <a:pPr marL="0" indent="0">
              <a:buNone/>
            </a:pPr>
            <a:r>
              <a:rPr lang="en-US" dirty="0"/>
              <a:t>Bullying, class-clown, disrespect, rule breaker….</a:t>
            </a:r>
          </a:p>
        </p:txBody>
      </p:sp>
      <p:sp>
        <p:nvSpPr>
          <p:cNvPr id="3" name="Title 2"/>
          <p:cNvSpPr>
            <a:spLocks noGrp="1"/>
          </p:cNvSpPr>
          <p:nvPr>
            <p:ph type="title"/>
          </p:nvPr>
        </p:nvSpPr>
        <p:spPr/>
        <p:txBody>
          <a:bodyPr>
            <a:normAutofit fontScale="90000"/>
          </a:bodyPr>
          <a:lstStyle/>
          <a:p>
            <a:r>
              <a:rPr lang="en-US" dirty="0"/>
              <a:t>Inability to Determine Motives of Others (Naïve, Gullible)</a:t>
            </a:r>
          </a:p>
        </p:txBody>
      </p:sp>
    </p:spTree>
    <p:extLst>
      <p:ext uri="{BB962C8B-B14F-4D97-AF65-F5344CB8AC3E}">
        <p14:creationId xmlns:p14="http://schemas.microsoft.com/office/powerpoint/2010/main" val="35179336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Autism is truly a spectrum with a wide range of cognitive ability, communicative ability and social functioning levels.  </a:t>
            </a:r>
          </a:p>
          <a:p>
            <a:pPr marL="0" indent="0">
              <a:buNone/>
            </a:pPr>
            <a:endParaRPr lang="en-US" dirty="0"/>
          </a:p>
          <a:p>
            <a:pPr marL="0" indent="0">
              <a:buNone/>
            </a:pPr>
            <a:r>
              <a:rPr lang="en-US" dirty="0"/>
              <a:t>How do we know if they individual is competent and able to understand their offense and/or punishment?</a:t>
            </a:r>
          </a:p>
        </p:txBody>
      </p:sp>
      <p:sp>
        <p:nvSpPr>
          <p:cNvPr id="3" name="Title 2"/>
          <p:cNvSpPr>
            <a:spLocks noGrp="1"/>
          </p:cNvSpPr>
          <p:nvPr>
            <p:ph type="title"/>
          </p:nvPr>
        </p:nvSpPr>
        <p:spPr/>
        <p:txBody>
          <a:bodyPr/>
          <a:lstStyle/>
          <a:p>
            <a:r>
              <a:rPr lang="en-US" dirty="0"/>
              <a:t>Spectrum and Competency</a:t>
            </a:r>
          </a:p>
        </p:txBody>
      </p:sp>
    </p:spTree>
    <p:extLst>
      <p:ext uri="{BB962C8B-B14F-4D97-AF65-F5344CB8AC3E}">
        <p14:creationId xmlns:p14="http://schemas.microsoft.com/office/powerpoint/2010/main" val="31081958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You cannot use insanity as a defense for ASD alone.  However, there are some comorbid diagnoses that could effect the individuals functioning level and/or their behavior/choices.</a:t>
            </a:r>
          </a:p>
          <a:p>
            <a:pPr>
              <a:buFontTx/>
              <a:buChar char="•"/>
            </a:pPr>
            <a:r>
              <a:rPr lang="en-US" dirty="0"/>
              <a:t>Secondary Depression</a:t>
            </a:r>
          </a:p>
          <a:p>
            <a:pPr>
              <a:buFontTx/>
              <a:buChar char="•"/>
            </a:pPr>
            <a:r>
              <a:rPr lang="en-US" dirty="0"/>
              <a:t>Psychotic Major Depression</a:t>
            </a:r>
          </a:p>
          <a:p>
            <a:pPr>
              <a:buFontTx/>
              <a:buChar char="•"/>
            </a:pPr>
            <a:r>
              <a:rPr lang="en-US" dirty="0"/>
              <a:t>PTSD</a:t>
            </a:r>
          </a:p>
          <a:p>
            <a:pPr>
              <a:buFontTx/>
              <a:buChar char="•"/>
            </a:pPr>
            <a:r>
              <a:rPr lang="en-US" dirty="0"/>
              <a:t>Brief Psychotic Episode</a:t>
            </a:r>
          </a:p>
        </p:txBody>
      </p:sp>
      <p:sp>
        <p:nvSpPr>
          <p:cNvPr id="3" name="Title 2"/>
          <p:cNvSpPr>
            <a:spLocks noGrp="1"/>
          </p:cNvSpPr>
          <p:nvPr>
            <p:ph type="title"/>
          </p:nvPr>
        </p:nvSpPr>
        <p:spPr/>
        <p:txBody>
          <a:bodyPr>
            <a:normAutofit fontScale="90000"/>
          </a:bodyPr>
          <a:lstStyle/>
          <a:p>
            <a:r>
              <a:rPr lang="en-US" dirty="0"/>
              <a:t>Comorbid Diagnoses That Could Effect Competency/Sanity</a:t>
            </a:r>
          </a:p>
        </p:txBody>
      </p:sp>
    </p:spTree>
    <p:extLst>
      <p:ext uri="{BB962C8B-B14F-4D97-AF65-F5344CB8AC3E}">
        <p14:creationId xmlns:p14="http://schemas.microsoft.com/office/powerpoint/2010/main" val="12902332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Francis – 18 – PDD-NOS</a:t>
            </a:r>
            <a:br>
              <a:rPr lang="en-US" dirty="0"/>
            </a:br>
            <a:endParaRPr lang="en-US" dirty="0"/>
          </a:p>
          <a:p>
            <a:r>
              <a:rPr lang="en-US" dirty="0"/>
              <a:t>Francis loves fire fighting, fire trucks, fire fighters</a:t>
            </a:r>
            <a:br>
              <a:rPr lang="en-US" dirty="0"/>
            </a:br>
            <a:endParaRPr lang="en-US" dirty="0"/>
          </a:p>
          <a:p>
            <a:r>
              <a:rPr lang="en-US" dirty="0"/>
              <a:t>Calls in a false report of a fire at his neighbor’s </a:t>
            </a:r>
          </a:p>
          <a:p>
            <a:pPr marL="0" indent="0">
              <a:buNone/>
            </a:pPr>
            <a:r>
              <a:rPr lang="en-US" dirty="0"/>
              <a:t>House </a:t>
            </a:r>
          </a:p>
          <a:p>
            <a:pPr marL="0" indent="0">
              <a:buNone/>
            </a:pPr>
            <a:endParaRPr lang="en-US" dirty="0"/>
          </a:p>
          <a:p>
            <a:pPr marL="0" indent="0">
              <a:buNone/>
            </a:pPr>
            <a:r>
              <a:rPr lang="en-US" dirty="0"/>
              <a:t>Case pending </a:t>
            </a:r>
          </a:p>
          <a:p>
            <a:endParaRPr lang="en-US" dirty="0"/>
          </a:p>
        </p:txBody>
      </p:sp>
      <p:sp>
        <p:nvSpPr>
          <p:cNvPr id="3" name="Title 2"/>
          <p:cNvSpPr>
            <a:spLocks noGrp="1"/>
          </p:cNvSpPr>
          <p:nvPr>
            <p:ph type="title"/>
          </p:nvPr>
        </p:nvSpPr>
        <p:spPr/>
        <p:txBody>
          <a:bodyPr/>
          <a:lstStyle/>
          <a:p>
            <a:r>
              <a:rPr lang="en-US" dirty="0"/>
              <a:t>Case Examples</a:t>
            </a:r>
          </a:p>
        </p:txBody>
      </p:sp>
    </p:spTree>
    <p:extLst>
      <p:ext uri="{BB962C8B-B14F-4D97-AF65-F5344CB8AC3E}">
        <p14:creationId xmlns:p14="http://schemas.microsoft.com/office/powerpoint/2010/main" val="37680286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Edwin – 23 – </a:t>
            </a:r>
            <a:r>
              <a:rPr lang="en-US" dirty="0" err="1"/>
              <a:t>Aspergers</a:t>
            </a:r>
            <a:br>
              <a:rPr lang="en-US" dirty="0"/>
            </a:br>
            <a:r>
              <a:rPr lang="en-US" dirty="0"/>
              <a:t>Collects everything – Uno cards, Legos, comic books, Eric Carle children’s books, ping pong balls, thousands of multi-colored plastic cups and 2071 images of child pornography on his PC </a:t>
            </a:r>
          </a:p>
          <a:p>
            <a:r>
              <a:rPr lang="en-US" b="1" dirty="0"/>
              <a:t>Sex Offender? </a:t>
            </a:r>
            <a:endParaRPr lang="en-US" dirty="0"/>
          </a:p>
          <a:p>
            <a:r>
              <a:rPr lang="en-US" dirty="0"/>
              <a:t>Edwin understands sex and would like to have some but is socially isolated and doesn’t know how to date </a:t>
            </a:r>
          </a:p>
          <a:p>
            <a:r>
              <a:rPr lang="en-US" dirty="0"/>
              <a:t>There is no record of hands on sexual offending </a:t>
            </a:r>
          </a:p>
          <a:p>
            <a:r>
              <a:rPr lang="en-US" dirty="0"/>
              <a:t>Was able to be processed through the Mental Health Court – not the Sex Offense Court </a:t>
            </a:r>
          </a:p>
          <a:p>
            <a:endParaRPr lang="en-US" dirty="0"/>
          </a:p>
        </p:txBody>
      </p:sp>
      <p:sp>
        <p:nvSpPr>
          <p:cNvPr id="3" name="Title 2"/>
          <p:cNvSpPr>
            <a:spLocks noGrp="1"/>
          </p:cNvSpPr>
          <p:nvPr>
            <p:ph type="title"/>
          </p:nvPr>
        </p:nvSpPr>
        <p:spPr/>
        <p:txBody>
          <a:bodyPr/>
          <a:lstStyle/>
          <a:p>
            <a:r>
              <a:rPr lang="en-US" dirty="0"/>
              <a:t>Case Examples</a:t>
            </a:r>
          </a:p>
        </p:txBody>
      </p:sp>
    </p:spTree>
    <p:extLst>
      <p:ext uri="{BB962C8B-B14F-4D97-AF65-F5344CB8AC3E}">
        <p14:creationId xmlns:p14="http://schemas.microsoft.com/office/powerpoint/2010/main" val="36272020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Roger – 19 – Autism</a:t>
            </a:r>
            <a:br>
              <a:rPr lang="en-US" dirty="0"/>
            </a:br>
            <a:r>
              <a:rPr lang="en-US" dirty="0"/>
              <a:t>Parents went out to a movie and Roger’s grandparents stayed with him</a:t>
            </a:r>
            <a:br>
              <a:rPr lang="en-US" dirty="0"/>
            </a:br>
            <a:r>
              <a:rPr lang="en-US" dirty="0"/>
              <a:t>Roger assaulted his grandparents, biting, kicking and punching them</a:t>
            </a:r>
            <a:br>
              <a:rPr lang="en-US" dirty="0"/>
            </a:br>
            <a:r>
              <a:rPr lang="en-US" dirty="0"/>
              <a:t>Police are called, Roger won’t answer questions (he can’t), resists arrest, bites a police officer and destroys back seat of police car </a:t>
            </a:r>
          </a:p>
          <a:p>
            <a:r>
              <a:rPr lang="en-US" dirty="0"/>
              <a:t>Ends up on Probation for assault and resisting arrest </a:t>
            </a:r>
          </a:p>
          <a:p>
            <a:r>
              <a:rPr lang="en-US" dirty="0"/>
              <a:t>Not a candidate for anger management or domestic violence batterers curriculum </a:t>
            </a:r>
          </a:p>
          <a:p>
            <a:r>
              <a:rPr lang="en-US" dirty="0"/>
              <a:t>Reports regularly and is “compliant” </a:t>
            </a:r>
          </a:p>
          <a:p>
            <a:endParaRPr lang="en-US" dirty="0"/>
          </a:p>
        </p:txBody>
      </p:sp>
      <p:sp>
        <p:nvSpPr>
          <p:cNvPr id="3" name="Title 2"/>
          <p:cNvSpPr>
            <a:spLocks noGrp="1"/>
          </p:cNvSpPr>
          <p:nvPr>
            <p:ph type="title"/>
          </p:nvPr>
        </p:nvSpPr>
        <p:spPr/>
        <p:txBody>
          <a:bodyPr/>
          <a:lstStyle/>
          <a:p>
            <a:r>
              <a:rPr lang="en-US" dirty="0"/>
              <a:t>Case Examples</a:t>
            </a:r>
          </a:p>
        </p:txBody>
      </p:sp>
    </p:spTree>
    <p:extLst>
      <p:ext uri="{BB962C8B-B14F-4D97-AF65-F5344CB8AC3E}">
        <p14:creationId xmlns:p14="http://schemas.microsoft.com/office/powerpoint/2010/main" val="7698735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err="1"/>
              <a:t>Zakh</a:t>
            </a:r>
            <a:r>
              <a:rPr lang="en-US" dirty="0"/>
              <a:t> Price – Arkansas </a:t>
            </a:r>
          </a:p>
          <a:p>
            <a:r>
              <a:rPr lang="en-US" dirty="0"/>
              <a:t>Reports indicate he was being restrained and lashed out, kicking the principal</a:t>
            </a:r>
          </a:p>
          <a:p>
            <a:r>
              <a:rPr lang="en-US" dirty="0"/>
              <a:t>Charged with assault</a:t>
            </a:r>
          </a:p>
          <a:p>
            <a:r>
              <a:rPr lang="en-US" dirty="0"/>
              <a:t>Condition may have caused a situation beyond the child's control. A child with a sensory disorder (like with autism), is susceptible to sensory overload. If they are pressured too much, they will be forced into a fight or flight frame of consciousness and could lash out in attempt to get away from the extra sensory issues that are triggering them. </a:t>
            </a:r>
          </a:p>
          <a:p>
            <a:r>
              <a:rPr lang="en-US" dirty="0"/>
              <a:t>Some cases have been dismissed and therefore, autism is an applicable defense.</a:t>
            </a:r>
          </a:p>
        </p:txBody>
      </p:sp>
      <p:sp>
        <p:nvSpPr>
          <p:cNvPr id="3" name="Title 2"/>
          <p:cNvSpPr>
            <a:spLocks noGrp="1"/>
          </p:cNvSpPr>
          <p:nvPr>
            <p:ph type="title"/>
          </p:nvPr>
        </p:nvSpPr>
        <p:spPr/>
        <p:txBody>
          <a:bodyPr/>
          <a:lstStyle/>
          <a:p>
            <a:r>
              <a:rPr lang="en-US" dirty="0"/>
              <a:t>Case Examples</a:t>
            </a:r>
          </a:p>
        </p:txBody>
      </p:sp>
    </p:spTree>
    <p:extLst>
      <p:ext uri="{BB962C8B-B14F-4D97-AF65-F5344CB8AC3E}">
        <p14:creationId xmlns:p14="http://schemas.microsoft.com/office/powerpoint/2010/main" val="28948100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90833" y="2224216"/>
            <a:ext cx="7489568" cy="3901947"/>
          </a:xfrm>
        </p:spPr>
        <p:txBody>
          <a:bodyPr>
            <a:normAutofit lnSpcReduction="10000"/>
          </a:bodyPr>
          <a:lstStyle/>
          <a:p>
            <a:r>
              <a:rPr lang="en-US" dirty="0"/>
              <a:t>STAY CALM  It is very important to stay calm and to speak in a clear calm voice.</a:t>
            </a:r>
          </a:p>
          <a:p>
            <a:r>
              <a:rPr lang="en-US" dirty="0"/>
              <a:t>Concrete </a:t>
            </a:r>
            <a:r>
              <a:rPr lang="en-US" dirty="0" err="1"/>
              <a:t>vs</a:t>
            </a:r>
            <a:r>
              <a:rPr lang="en-US" dirty="0"/>
              <a:t> Abstract</a:t>
            </a:r>
          </a:p>
          <a:p>
            <a:r>
              <a:rPr lang="en-US" dirty="0"/>
              <a:t>Keep it simple</a:t>
            </a:r>
          </a:p>
          <a:p>
            <a:r>
              <a:rPr lang="en-US" dirty="0"/>
              <a:t>Avoid figures of speech, humor and sarcasm</a:t>
            </a:r>
          </a:p>
          <a:p>
            <a:r>
              <a:rPr lang="en-US" dirty="0"/>
              <a:t>Monitor stress level and give frequent breaks if necessary</a:t>
            </a:r>
          </a:p>
          <a:p>
            <a:r>
              <a:rPr lang="en-US" dirty="0"/>
              <a:t>Pair</a:t>
            </a:r>
          </a:p>
          <a:p>
            <a:r>
              <a:rPr lang="en-US" dirty="0"/>
              <a:t>Check for understanding frequently (Repeat back, Fill in’s)</a:t>
            </a:r>
          </a:p>
        </p:txBody>
      </p:sp>
      <p:sp>
        <p:nvSpPr>
          <p:cNvPr id="3" name="Title 2"/>
          <p:cNvSpPr>
            <a:spLocks noGrp="1"/>
          </p:cNvSpPr>
          <p:nvPr>
            <p:ph type="title"/>
          </p:nvPr>
        </p:nvSpPr>
        <p:spPr/>
        <p:txBody>
          <a:bodyPr/>
          <a:lstStyle/>
          <a:p>
            <a:r>
              <a:rPr lang="en-US" dirty="0"/>
              <a:t>How to Communicate</a:t>
            </a:r>
          </a:p>
        </p:txBody>
      </p:sp>
    </p:spTree>
    <p:extLst>
      <p:ext uri="{BB962C8B-B14F-4D97-AF65-F5344CB8AC3E}">
        <p14:creationId xmlns:p14="http://schemas.microsoft.com/office/powerpoint/2010/main" val="3732320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Those on the spectrum of autism may exhibit </a:t>
            </a:r>
          </a:p>
          <a:p>
            <a:pPr marL="0" indent="0">
              <a:buNone/>
            </a:pPr>
            <a:r>
              <a:rPr lang="en-US" dirty="0"/>
              <a:t>LITTLE TO NO EYE CONTACT</a:t>
            </a:r>
          </a:p>
          <a:p>
            <a:endParaRPr lang="en-US" dirty="0"/>
          </a:p>
          <a:p>
            <a:r>
              <a:rPr lang="en-US" dirty="0"/>
              <a:t>What this might look like….</a:t>
            </a:r>
          </a:p>
          <a:p>
            <a:endParaRPr lang="en-US" dirty="0"/>
          </a:p>
          <a:p>
            <a:pPr marL="0" indent="0">
              <a:buNone/>
            </a:pPr>
            <a:r>
              <a:rPr lang="en-US" dirty="0"/>
              <a:t>Disrespect, avoidance, dishonesty, guilt….</a:t>
            </a:r>
          </a:p>
        </p:txBody>
      </p:sp>
      <p:sp>
        <p:nvSpPr>
          <p:cNvPr id="3" name="Title 2"/>
          <p:cNvSpPr>
            <a:spLocks noGrp="1"/>
          </p:cNvSpPr>
          <p:nvPr>
            <p:ph type="title"/>
          </p:nvPr>
        </p:nvSpPr>
        <p:spPr/>
        <p:txBody>
          <a:bodyPr/>
          <a:lstStyle/>
          <a:p>
            <a:r>
              <a:rPr lang="en-US" dirty="0"/>
              <a:t>Eye Contact</a:t>
            </a:r>
          </a:p>
        </p:txBody>
      </p:sp>
    </p:spTree>
    <p:extLst>
      <p:ext uri="{BB962C8B-B14F-4D97-AF65-F5344CB8AC3E}">
        <p14:creationId xmlns:p14="http://schemas.microsoft.com/office/powerpoint/2010/main" val="15226935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It is clear that a bad environment can have an effect on individuals with autism.</a:t>
            </a:r>
          </a:p>
          <a:p>
            <a:r>
              <a:rPr lang="en-US" dirty="0"/>
              <a:t>Imitation</a:t>
            </a:r>
          </a:p>
          <a:p>
            <a:r>
              <a:rPr lang="en-US" dirty="0"/>
              <a:t>Tendency to follow/poor models</a:t>
            </a:r>
          </a:p>
          <a:p>
            <a:r>
              <a:rPr lang="en-US" dirty="0"/>
              <a:t>High levels of access to obsessions</a:t>
            </a:r>
          </a:p>
          <a:p>
            <a:r>
              <a:rPr lang="en-US" dirty="0"/>
              <a:t>Few demands placed</a:t>
            </a:r>
          </a:p>
          <a:p>
            <a:r>
              <a:rPr lang="en-US" dirty="0"/>
              <a:t>Lack of teaching right from wrong</a:t>
            </a:r>
          </a:p>
          <a:p>
            <a:r>
              <a:rPr lang="en-US" dirty="0"/>
              <a:t>Gullibility or Naivety can be taken advantage of</a:t>
            </a:r>
          </a:p>
        </p:txBody>
      </p:sp>
      <p:sp>
        <p:nvSpPr>
          <p:cNvPr id="3" name="Title 2"/>
          <p:cNvSpPr>
            <a:spLocks noGrp="1"/>
          </p:cNvSpPr>
          <p:nvPr>
            <p:ph type="title"/>
          </p:nvPr>
        </p:nvSpPr>
        <p:spPr/>
        <p:txBody>
          <a:bodyPr/>
          <a:lstStyle/>
          <a:p>
            <a:r>
              <a:rPr lang="en-US" dirty="0"/>
              <a:t>Effects of a Bad Environment</a:t>
            </a:r>
          </a:p>
        </p:txBody>
      </p:sp>
    </p:spTree>
    <p:extLst>
      <p:ext uri="{BB962C8B-B14F-4D97-AF65-F5344CB8AC3E}">
        <p14:creationId xmlns:p14="http://schemas.microsoft.com/office/powerpoint/2010/main" val="31830905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ABC (Antecedent Behavior Consequence)</a:t>
            </a:r>
          </a:p>
          <a:p>
            <a:r>
              <a:rPr lang="en-US" dirty="0"/>
              <a:t>Principles of reinforcement and punishment</a:t>
            </a:r>
          </a:p>
          <a:p>
            <a:r>
              <a:rPr lang="en-US" dirty="0"/>
              <a:t>Functions of Behavior</a:t>
            </a:r>
          </a:p>
          <a:p>
            <a:pPr marL="0" indent="0">
              <a:buNone/>
            </a:pPr>
            <a:r>
              <a:rPr lang="en-US" dirty="0"/>
              <a:t>-To get something</a:t>
            </a:r>
          </a:p>
          <a:p>
            <a:pPr marL="0" indent="0">
              <a:buNone/>
            </a:pPr>
            <a:r>
              <a:rPr lang="en-US" dirty="0"/>
              <a:t>-To avoid something</a:t>
            </a:r>
          </a:p>
          <a:p>
            <a:pPr marL="0" indent="0">
              <a:buNone/>
            </a:pPr>
            <a:r>
              <a:rPr lang="en-US" dirty="0"/>
              <a:t>-To produce a sensation/feeling</a:t>
            </a:r>
          </a:p>
          <a:p>
            <a:pPr marL="0" indent="0">
              <a:buNone/>
            </a:pPr>
            <a:r>
              <a:rPr lang="en-US" dirty="0"/>
              <a:t>-To avoid a sensation/feeling</a:t>
            </a:r>
          </a:p>
        </p:txBody>
      </p:sp>
      <p:sp>
        <p:nvSpPr>
          <p:cNvPr id="3" name="Title 2"/>
          <p:cNvSpPr>
            <a:spLocks noGrp="1"/>
          </p:cNvSpPr>
          <p:nvPr>
            <p:ph type="title"/>
          </p:nvPr>
        </p:nvSpPr>
        <p:spPr/>
        <p:txBody>
          <a:bodyPr/>
          <a:lstStyle/>
          <a:p>
            <a:r>
              <a:rPr lang="en-US" dirty="0"/>
              <a:t>Behavior 101</a:t>
            </a:r>
          </a:p>
        </p:txBody>
      </p:sp>
    </p:spTree>
    <p:extLst>
      <p:ext uri="{BB962C8B-B14F-4D97-AF65-F5344CB8AC3E}">
        <p14:creationId xmlns:p14="http://schemas.microsoft.com/office/powerpoint/2010/main" val="872362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ABA Therapy/Behavior Intervention Plan/FBA</a:t>
            </a:r>
          </a:p>
          <a:p>
            <a:r>
              <a:rPr lang="en-US" dirty="0"/>
              <a:t>Counseling with a BEHAVIORAL focus</a:t>
            </a:r>
          </a:p>
          <a:p>
            <a:r>
              <a:rPr lang="en-US" dirty="0"/>
              <a:t>Social Skills program/group</a:t>
            </a:r>
          </a:p>
          <a:p>
            <a:r>
              <a:rPr lang="en-US" dirty="0"/>
              <a:t>Appropriate activities/interests provided</a:t>
            </a:r>
          </a:p>
          <a:p>
            <a:r>
              <a:rPr lang="en-US" dirty="0"/>
              <a:t>Parent/Caregiver training</a:t>
            </a:r>
          </a:p>
          <a:p>
            <a:r>
              <a:rPr lang="en-US" dirty="0"/>
              <a:t>Cost Response/Black and White</a:t>
            </a:r>
          </a:p>
          <a:p>
            <a:r>
              <a:rPr lang="en-US" dirty="0"/>
              <a:t>Consistency </a:t>
            </a:r>
          </a:p>
        </p:txBody>
      </p:sp>
      <p:sp>
        <p:nvSpPr>
          <p:cNvPr id="3" name="Title 2"/>
          <p:cNvSpPr>
            <a:spLocks noGrp="1"/>
          </p:cNvSpPr>
          <p:nvPr>
            <p:ph type="title"/>
          </p:nvPr>
        </p:nvSpPr>
        <p:spPr/>
        <p:txBody>
          <a:bodyPr/>
          <a:lstStyle/>
          <a:p>
            <a:r>
              <a:rPr lang="en-US" dirty="0"/>
              <a:t>Treatment</a:t>
            </a:r>
          </a:p>
        </p:txBody>
      </p:sp>
    </p:spTree>
    <p:extLst>
      <p:ext uri="{BB962C8B-B14F-4D97-AF65-F5344CB8AC3E}">
        <p14:creationId xmlns:p14="http://schemas.microsoft.com/office/powerpoint/2010/main" val="32899001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Several factors that should be considered when deciding on how to respond</a:t>
            </a:r>
          </a:p>
          <a:p>
            <a:pPr marL="457200" indent="-457200">
              <a:buAutoNum type="arabicPeriod"/>
            </a:pPr>
            <a:r>
              <a:rPr lang="en-US" dirty="0"/>
              <a:t>Does the individual have a clear knowledge of right and wrong?</a:t>
            </a:r>
          </a:p>
          <a:p>
            <a:pPr marL="457200" indent="-457200">
              <a:buAutoNum type="arabicPeriod"/>
            </a:pPr>
            <a:r>
              <a:rPr lang="en-US" dirty="0"/>
              <a:t>What was the offense?</a:t>
            </a:r>
          </a:p>
          <a:p>
            <a:pPr marL="457200" indent="-457200">
              <a:buAutoNum type="arabicPeriod"/>
            </a:pPr>
            <a:r>
              <a:rPr lang="en-US" dirty="0"/>
              <a:t>Repeat offenses?</a:t>
            </a:r>
          </a:p>
          <a:p>
            <a:pPr marL="457200" indent="-457200">
              <a:buAutoNum type="arabicPeriod"/>
            </a:pPr>
            <a:r>
              <a:rPr lang="en-US" dirty="0"/>
              <a:t>What is the risk?</a:t>
            </a:r>
          </a:p>
          <a:p>
            <a:pPr marL="457200" indent="-457200">
              <a:buAutoNum type="arabicPeriod"/>
            </a:pPr>
            <a:r>
              <a:rPr lang="en-US" dirty="0"/>
              <a:t>Did the individual’s medical condition cause a situation that left him/her out of control?</a:t>
            </a:r>
          </a:p>
          <a:p>
            <a:pPr marL="457200" indent="-457200">
              <a:buAutoNum type="arabicPeriod"/>
            </a:pPr>
            <a:r>
              <a:rPr lang="en-US" dirty="0"/>
              <a:t>Could monitoring help the individual and family AND potentially prevent future offenses? </a:t>
            </a:r>
          </a:p>
        </p:txBody>
      </p:sp>
      <p:sp>
        <p:nvSpPr>
          <p:cNvPr id="3" name="Title 2"/>
          <p:cNvSpPr>
            <a:spLocks noGrp="1"/>
          </p:cNvSpPr>
          <p:nvPr>
            <p:ph type="title"/>
          </p:nvPr>
        </p:nvSpPr>
        <p:spPr/>
        <p:txBody>
          <a:bodyPr/>
          <a:lstStyle/>
          <a:p>
            <a:r>
              <a:rPr lang="en-US" dirty="0"/>
              <a:t>Probation?</a:t>
            </a:r>
          </a:p>
        </p:txBody>
      </p:sp>
    </p:spTree>
    <p:extLst>
      <p:ext uri="{BB962C8B-B14F-4D97-AF65-F5344CB8AC3E}">
        <p14:creationId xmlns:p14="http://schemas.microsoft.com/office/powerpoint/2010/main" val="41190223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047875"/>
            <a:ext cx="7408333" cy="4078288"/>
          </a:xfrm>
        </p:spPr>
        <p:txBody>
          <a:bodyPr>
            <a:normAutofit/>
          </a:bodyPr>
          <a:lstStyle/>
          <a:p>
            <a:r>
              <a:rPr lang="en-US" dirty="0"/>
              <a:t>It is highly important that all those dealing with individuals with ASD’s get EDUCATED on the characteristics and treatments for ASD.</a:t>
            </a:r>
          </a:p>
          <a:p>
            <a:r>
              <a:rPr lang="en-US" dirty="0"/>
              <a:t>Seek empirically proven treatments/therapy for ASD</a:t>
            </a:r>
          </a:p>
          <a:p>
            <a:r>
              <a:rPr lang="en-US" dirty="0"/>
              <a:t>Find support group</a:t>
            </a:r>
          </a:p>
          <a:p>
            <a:r>
              <a:rPr lang="en-US" dirty="0"/>
              <a:t>Remember if you’ve met one person with autism….you’ve met one person with autism.  Do not make broad generalizations about these individuals.</a:t>
            </a:r>
          </a:p>
          <a:p>
            <a:r>
              <a:rPr lang="en-US" dirty="0"/>
              <a:t>Do not use autism, or any condition for that matter, as an excuse for inappropriate behavior.</a:t>
            </a:r>
          </a:p>
        </p:txBody>
      </p:sp>
      <p:sp>
        <p:nvSpPr>
          <p:cNvPr id="3" name="Title 2"/>
          <p:cNvSpPr>
            <a:spLocks noGrp="1"/>
          </p:cNvSpPr>
          <p:nvPr>
            <p:ph type="title"/>
          </p:nvPr>
        </p:nvSpPr>
        <p:spPr/>
        <p:txBody>
          <a:bodyPr/>
          <a:lstStyle/>
          <a:p>
            <a:r>
              <a:rPr lang="en-US" dirty="0"/>
              <a:t>Advice </a:t>
            </a:r>
          </a:p>
        </p:txBody>
      </p:sp>
    </p:spTree>
    <p:extLst>
      <p:ext uri="{BB962C8B-B14F-4D97-AF65-F5344CB8AC3E}">
        <p14:creationId xmlns:p14="http://schemas.microsoft.com/office/powerpoint/2010/main" val="304093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Some individuals with ASD show RESISTANCE TO BEING HELD OR TOUCHED</a:t>
            </a:r>
          </a:p>
          <a:p>
            <a:endParaRPr lang="en-US" dirty="0"/>
          </a:p>
          <a:p>
            <a:r>
              <a:rPr lang="en-US" dirty="0"/>
              <a:t>What this might look like….</a:t>
            </a:r>
          </a:p>
          <a:p>
            <a:endParaRPr lang="en-US" dirty="0"/>
          </a:p>
          <a:p>
            <a:pPr marL="0" indent="0">
              <a:buNone/>
            </a:pPr>
            <a:r>
              <a:rPr lang="en-US" dirty="0"/>
              <a:t>Combative, resistant to arrest, irrational or irritable</a:t>
            </a:r>
          </a:p>
        </p:txBody>
      </p:sp>
      <p:sp>
        <p:nvSpPr>
          <p:cNvPr id="3" name="Title 2"/>
          <p:cNvSpPr>
            <a:spLocks noGrp="1"/>
          </p:cNvSpPr>
          <p:nvPr>
            <p:ph type="title"/>
          </p:nvPr>
        </p:nvSpPr>
        <p:spPr/>
        <p:txBody>
          <a:bodyPr/>
          <a:lstStyle/>
          <a:p>
            <a:r>
              <a:rPr lang="en-US" dirty="0"/>
              <a:t>Touch</a:t>
            </a:r>
          </a:p>
        </p:txBody>
      </p:sp>
    </p:spTree>
    <p:extLst>
      <p:ext uri="{BB962C8B-B14F-4D97-AF65-F5344CB8AC3E}">
        <p14:creationId xmlns:p14="http://schemas.microsoft.com/office/powerpoint/2010/main" val="2032581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Individuals with ASD often have a LACK OF PERSONAL SPACE and unaware when they’re too close to someone.</a:t>
            </a:r>
          </a:p>
          <a:p>
            <a:endParaRPr lang="en-US" dirty="0"/>
          </a:p>
          <a:p>
            <a:r>
              <a:rPr lang="en-US" dirty="0"/>
              <a:t>What this might look like…</a:t>
            </a:r>
          </a:p>
          <a:p>
            <a:pPr marL="0" indent="0">
              <a:buNone/>
            </a:pPr>
            <a:endParaRPr lang="en-US" dirty="0"/>
          </a:p>
          <a:p>
            <a:pPr marL="0" indent="0">
              <a:buNone/>
            </a:pPr>
            <a:r>
              <a:rPr lang="en-US" dirty="0"/>
              <a:t>Confrontation, disrespect</a:t>
            </a:r>
          </a:p>
        </p:txBody>
      </p:sp>
      <p:sp>
        <p:nvSpPr>
          <p:cNvPr id="3" name="Title 2"/>
          <p:cNvSpPr>
            <a:spLocks noGrp="1"/>
          </p:cNvSpPr>
          <p:nvPr>
            <p:ph type="title"/>
          </p:nvPr>
        </p:nvSpPr>
        <p:spPr/>
        <p:txBody>
          <a:bodyPr/>
          <a:lstStyle/>
          <a:p>
            <a:r>
              <a:rPr lang="en-US" dirty="0"/>
              <a:t>Personal Space</a:t>
            </a:r>
          </a:p>
        </p:txBody>
      </p:sp>
    </p:spTree>
    <p:extLst>
      <p:ext uri="{BB962C8B-B14F-4D97-AF65-F5344CB8AC3E}">
        <p14:creationId xmlns:p14="http://schemas.microsoft.com/office/powerpoint/2010/main" val="3494922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Individuals on the spectrum of autism often respond to social interactions but RARELY INITIATE them</a:t>
            </a:r>
          </a:p>
          <a:p>
            <a:endParaRPr lang="en-US" dirty="0"/>
          </a:p>
          <a:p>
            <a:r>
              <a:rPr lang="en-US" dirty="0"/>
              <a:t>What this might look like…</a:t>
            </a:r>
          </a:p>
          <a:p>
            <a:endParaRPr lang="en-US" dirty="0"/>
          </a:p>
          <a:p>
            <a:pPr marL="0" indent="0">
              <a:buNone/>
            </a:pPr>
            <a:r>
              <a:rPr lang="en-US" dirty="0"/>
              <a:t>Guilt, avoidance, disrespect, complacency</a:t>
            </a:r>
          </a:p>
        </p:txBody>
      </p:sp>
      <p:sp>
        <p:nvSpPr>
          <p:cNvPr id="3" name="Title 2"/>
          <p:cNvSpPr>
            <a:spLocks noGrp="1"/>
          </p:cNvSpPr>
          <p:nvPr>
            <p:ph type="title"/>
          </p:nvPr>
        </p:nvSpPr>
        <p:spPr/>
        <p:txBody>
          <a:bodyPr/>
          <a:lstStyle/>
          <a:p>
            <a:r>
              <a:rPr lang="en-US" dirty="0"/>
              <a:t>Social Initiation</a:t>
            </a:r>
          </a:p>
        </p:txBody>
      </p:sp>
    </p:spTree>
    <p:extLst>
      <p:ext uri="{BB962C8B-B14F-4D97-AF65-F5344CB8AC3E}">
        <p14:creationId xmlns:p14="http://schemas.microsoft.com/office/powerpoint/2010/main" val="460848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Individuals with autism sometimes DO NOT SHARE OBSERVATIONS or experiences with others.</a:t>
            </a:r>
          </a:p>
          <a:p>
            <a:endParaRPr lang="en-US" dirty="0"/>
          </a:p>
          <a:p>
            <a:r>
              <a:rPr lang="en-US" dirty="0"/>
              <a:t>What this might look like….</a:t>
            </a:r>
          </a:p>
          <a:p>
            <a:pPr marL="0" indent="0">
              <a:buNone/>
            </a:pPr>
            <a:endParaRPr lang="en-US" dirty="0"/>
          </a:p>
          <a:p>
            <a:pPr marL="0" indent="0">
              <a:buNone/>
            </a:pPr>
            <a:r>
              <a:rPr lang="en-US" dirty="0"/>
              <a:t>Dishonesty, guilt, appearing aloof, complacency, refusal</a:t>
            </a:r>
          </a:p>
        </p:txBody>
      </p:sp>
      <p:sp>
        <p:nvSpPr>
          <p:cNvPr id="3" name="Title 2"/>
          <p:cNvSpPr>
            <a:spLocks noGrp="1"/>
          </p:cNvSpPr>
          <p:nvPr>
            <p:ph type="title"/>
          </p:nvPr>
        </p:nvSpPr>
        <p:spPr/>
        <p:txBody>
          <a:bodyPr/>
          <a:lstStyle/>
          <a:p>
            <a:r>
              <a:rPr lang="en-US" dirty="0"/>
              <a:t>Joint Attention</a:t>
            </a:r>
          </a:p>
        </p:txBody>
      </p:sp>
    </p:spTree>
    <p:extLst>
      <p:ext uri="{BB962C8B-B14F-4D97-AF65-F5344CB8AC3E}">
        <p14:creationId xmlns:p14="http://schemas.microsoft.com/office/powerpoint/2010/main" val="1230266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Individuals on the spectrum often have great DIFFICULTY UNDERSTANDING jokes, figures of speech or sarcasm.</a:t>
            </a:r>
          </a:p>
          <a:p>
            <a:endParaRPr lang="en-US" dirty="0"/>
          </a:p>
          <a:p>
            <a:r>
              <a:rPr lang="en-US" dirty="0"/>
              <a:t>What this might look like….</a:t>
            </a:r>
          </a:p>
          <a:p>
            <a:endParaRPr lang="en-US" dirty="0"/>
          </a:p>
          <a:p>
            <a:pPr marL="0" indent="0">
              <a:buNone/>
            </a:pPr>
            <a:r>
              <a:rPr lang="en-US" dirty="0"/>
              <a:t>Disrespect, refusal, low cognitive ability, intoxication</a:t>
            </a:r>
          </a:p>
          <a:p>
            <a:pPr marL="0" indent="0">
              <a:buNone/>
            </a:pPr>
            <a:endParaRPr lang="en-US" dirty="0"/>
          </a:p>
        </p:txBody>
      </p:sp>
      <p:sp>
        <p:nvSpPr>
          <p:cNvPr id="3" name="Title 2"/>
          <p:cNvSpPr>
            <a:spLocks noGrp="1"/>
          </p:cNvSpPr>
          <p:nvPr>
            <p:ph type="title"/>
          </p:nvPr>
        </p:nvSpPr>
        <p:spPr/>
        <p:txBody>
          <a:bodyPr/>
          <a:lstStyle/>
          <a:p>
            <a:r>
              <a:rPr lang="en-US" dirty="0"/>
              <a:t>Concrete Thinking</a:t>
            </a:r>
          </a:p>
        </p:txBody>
      </p:sp>
    </p:spTree>
    <p:extLst>
      <p:ext uri="{BB962C8B-B14F-4D97-AF65-F5344CB8AC3E}">
        <p14:creationId xmlns:p14="http://schemas.microsoft.com/office/powerpoint/2010/main" val="1136672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People with autism often have TROUBLE READING BODY LANGUAGE AND FACIAL EXPRESSIONS.</a:t>
            </a:r>
          </a:p>
          <a:p>
            <a:endParaRPr lang="en-US" dirty="0"/>
          </a:p>
          <a:p>
            <a:r>
              <a:rPr lang="en-US" dirty="0"/>
              <a:t>What this might look like….</a:t>
            </a:r>
          </a:p>
          <a:p>
            <a:pPr marL="0" indent="0">
              <a:buNone/>
            </a:pPr>
            <a:endParaRPr lang="en-US" dirty="0"/>
          </a:p>
          <a:p>
            <a:pPr marL="0" indent="0">
              <a:buNone/>
            </a:pPr>
            <a:r>
              <a:rPr lang="en-US" dirty="0"/>
              <a:t>Drug use/intoxication, disrespect, poor attitude, low cognitive ability</a:t>
            </a:r>
          </a:p>
        </p:txBody>
      </p:sp>
      <p:sp>
        <p:nvSpPr>
          <p:cNvPr id="3" name="Title 2"/>
          <p:cNvSpPr>
            <a:spLocks noGrp="1"/>
          </p:cNvSpPr>
          <p:nvPr>
            <p:ph type="title"/>
          </p:nvPr>
        </p:nvSpPr>
        <p:spPr/>
        <p:txBody>
          <a:bodyPr>
            <a:normAutofit fontScale="90000"/>
          </a:bodyPr>
          <a:lstStyle/>
          <a:p>
            <a:r>
              <a:rPr lang="en-US" dirty="0"/>
              <a:t>Difficulty reading Non-Verbal Communication</a:t>
            </a:r>
          </a:p>
        </p:txBody>
      </p:sp>
    </p:spTree>
    <p:extLst>
      <p:ext uri="{BB962C8B-B14F-4D97-AF65-F5344CB8AC3E}">
        <p14:creationId xmlns:p14="http://schemas.microsoft.com/office/powerpoint/2010/main" val="29443444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982</TotalTime>
  <Words>1349</Words>
  <Application>Microsoft Macintosh PowerPoint</Application>
  <PresentationFormat>On-screen Show (4:3)</PresentationFormat>
  <Paragraphs>206</Paragraphs>
  <Slides>34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Candara</vt:lpstr>
      <vt:lpstr>Symbol</vt:lpstr>
      <vt:lpstr>Waveform</vt:lpstr>
      <vt:lpstr>Autism and The Justice System</vt:lpstr>
      <vt:lpstr>Characteristics of Autism</vt:lpstr>
      <vt:lpstr>Eye Contact</vt:lpstr>
      <vt:lpstr>Touch</vt:lpstr>
      <vt:lpstr>Personal Space</vt:lpstr>
      <vt:lpstr>Social Initiation</vt:lpstr>
      <vt:lpstr>Joint Attention</vt:lpstr>
      <vt:lpstr>Concrete Thinking</vt:lpstr>
      <vt:lpstr>Difficulty reading Non-Verbal Communication</vt:lpstr>
      <vt:lpstr>Issues with Conversation</vt:lpstr>
      <vt:lpstr>Problems in Groups</vt:lpstr>
      <vt:lpstr>Aversion to Answering Questions</vt:lpstr>
      <vt:lpstr>Questions/Comments Off Topic</vt:lpstr>
      <vt:lpstr>Honest but Inappropriate Observations/Comments</vt:lpstr>
      <vt:lpstr>Prefers to be alone, aloof or overly-friendly</vt:lpstr>
      <vt:lpstr>Difficulty maintaining friendships</vt:lpstr>
      <vt:lpstr>Unaware of/disinterested in what is going on around them</vt:lpstr>
      <vt:lpstr>Restricted interests or obsessions with certain subjects or things</vt:lpstr>
      <vt:lpstr>Overly trusting or unable to read the motives behinds peoples’ actions.</vt:lpstr>
      <vt:lpstr>Have issues communicating effectively</vt:lpstr>
      <vt:lpstr>Sensory processing disorders or sensory defensiveness</vt:lpstr>
      <vt:lpstr>Inability to Determine Motives of Others (Naïve, Gullible)</vt:lpstr>
      <vt:lpstr>Spectrum and Competency</vt:lpstr>
      <vt:lpstr>Comorbid Diagnoses That Could Effect Competency/Sanity</vt:lpstr>
      <vt:lpstr>Case Examples</vt:lpstr>
      <vt:lpstr>Case Examples</vt:lpstr>
      <vt:lpstr>Case Examples</vt:lpstr>
      <vt:lpstr>Case Examples</vt:lpstr>
      <vt:lpstr>How to Communicate</vt:lpstr>
      <vt:lpstr>Effects of a Bad Environment</vt:lpstr>
      <vt:lpstr>Behavior 101</vt:lpstr>
      <vt:lpstr>Treatment</vt:lpstr>
      <vt:lpstr>Probation?</vt:lpstr>
      <vt:lpstr>Advice </vt:lpstr>
    </vt:vector>
  </TitlesOfParts>
  <Company>Central Texas Behavioral Solutions, PLLC</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Autism and Law Enforcement</dc:title>
  <dc:creator>Kristin Tindell</dc:creator>
  <cp:lastModifiedBy>Microsoft Office User</cp:lastModifiedBy>
  <cp:revision>23</cp:revision>
  <dcterms:created xsi:type="dcterms:W3CDTF">2015-08-11T01:57:06Z</dcterms:created>
  <dcterms:modified xsi:type="dcterms:W3CDTF">2019-09-26T16:50:26Z</dcterms:modified>
</cp:coreProperties>
</file>