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05" r:id="rId4"/>
    <p:sldMasterId id="2147483657" r:id="rId5"/>
  </p:sldMasterIdLst>
  <p:notesMasterIdLst>
    <p:notesMasterId r:id="rId38"/>
  </p:notesMasterIdLst>
  <p:handoutMasterIdLst>
    <p:handoutMasterId r:id="rId39"/>
  </p:handoutMasterIdLst>
  <p:sldIdLst>
    <p:sldId id="429" r:id="rId6"/>
    <p:sldId id="555" r:id="rId7"/>
    <p:sldId id="415" r:id="rId8"/>
    <p:sldId id="414" r:id="rId9"/>
    <p:sldId id="521" r:id="rId10"/>
    <p:sldId id="482" r:id="rId11"/>
    <p:sldId id="262" r:id="rId12"/>
    <p:sldId id="266" r:id="rId13"/>
    <p:sldId id="455" r:id="rId14"/>
    <p:sldId id="456" r:id="rId15"/>
    <p:sldId id="433" r:id="rId16"/>
    <p:sldId id="559" r:id="rId17"/>
    <p:sldId id="452" r:id="rId18"/>
    <p:sldId id="562" r:id="rId19"/>
    <p:sldId id="417" r:id="rId20"/>
    <p:sldId id="483" r:id="rId21"/>
    <p:sldId id="468" r:id="rId22"/>
    <p:sldId id="469" r:id="rId23"/>
    <p:sldId id="470" r:id="rId24"/>
    <p:sldId id="471" r:id="rId25"/>
    <p:sldId id="472" r:id="rId26"/>
    <p:sldId id="473" r:id="rId27"/>
    <p:sldId id="474" r:id="rId28"/>
    <p:sldId id="475" r:id="rId29"/>
    <p:sldId id="476" r:id="rId30"/>
    <p:sldId id="561" r:id="rId31"/>
    <p:sldId id="437" r:id="rId32"/>
    <p:sldId id="447" r:id="rId33"/>
    <p:sldId id="448" r:id="rId34"/>
    <p:sldId id="449" r:id="rId35"/>
    <p:sldId id="450" r:id="rId36"/>
    <p:sldId id="305"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pos="2880" userDrawn="1">
          <p15:clr>
            <a:srgbClr val="A4A3A4"/>
          </p15:clr>
        </p15:guide>
        <p15:guide id="3" orient="horz" pos="600" userDrawn="1">
          <p15:clr>
            <a:srgbClr val="A4A3A4"/>
          </p15:clr>
        </p15:guide>
        <p15:guide id="4" orient="horz" pos="10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A25"/>
    <a:srgbClr val="20426F"/>
    <a:srgbClr val="000066"/>
    <a:srgbClr val="F67B44"/>
    <a:srgbClr val="F46432"/>
    <a:srgbClr val="FF9900"/>
    <a:srgbClr val="000C1F"/>
    <a:srgbClr val="54933E"/>
    <a:srgbClr val="537F9F"/>
    <a:srgbClr val="34A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04" y="64"/>
      </p:cViewPr>
      <p:guideLst>
        <p:guide orient="horz" pos="408"/>
        <p:guide pos="2880"/>
        <p:guide orient="horz" pos="600"/>
        <p:guide orient="horz" pos="10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5"/>
          <p:cNvSpPr>
            <a:spLocks noGrp="1" noChangeArrowheads="1"/>
          </p:cNvSpPr>
          <p:nvPr>
            <p:ph type="sldNum" sz="quarter" idx="3"/>
          </p:nvPr>
        </p:nvSpPr>
        <p:spPr bwMode="auto">
          <a:xfrm>
            <a:off x="50464" y="9017037"/>
            <a:ext cx="416205" cy="47942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vl1pPr>
          </a:lstStyle>
          <a:p>
            <a:fld id="{FB1A579D-3553-4F33-9067-7E7231905C3B}" type="slidenum">
              <a:rPr lang="en-US" sz="1000">
                <a:solidFill>
                  <a:schemeClr val="tx1">
                    <a:lumMod val="75000"/>
                    <a:lumOff val="25000"/>
                  </a:schemeClr>
                </a:solidFill>
              </a:rPr>
              <a:pPr/>
              <a:t>‹#›</a:t>
            </a:fld>
            <a:endParaRPr lang="en-US" sz="1000">
              <a:solidFill>
                <a:schemeClr val="tx1">
                  <a:lumMod val="75000"/>
                  <a:lumOff val="25000"/>
                </a:schemeClr>
              </a:solidFill>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839" y="4560889"/>
            <a:ext cx="5851525" cy="4319587"/>
          </a:xfrm>
          <a:prstGeom prst="rect">
            <a:avLst/>
          </a:prstGeom>
          <a:noFill/>
          <a:ln w="9525">
            <a:noFill/>
            <a:miter lim="800000"/>
            <a:headEnd/>
            <a:tailEnd/>
          </a:ln>
          <a:effectLst/>
        </p:spPr>
        <p:txBody>
          <a:bodyPr vert="horz" wrap="square" lIns="96648" tIns="48325" rIns="96648" bIns="483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3"/>
          <p:cNvSpPr>
            <a:spLocks noGrp="1" noChangeArrowheads="1"/>
          </p:cNvSpPr>
          <p:nvPr>
            <p:ph type="dt" sz="quarter" idx="1"/>
          </p:nvPr>
        </p:nvSpPr>
        <p:spPr bwMode="auto">
          <a:xfrm>
            <a:off x="2586092" y="9239448"/>
            <a:ext cx="2347414" cy="272090"/>
          </a:xfrm>
          <a:prstGeom prst="rect">
            <a:avLst/>
          </a:prstGeom>
          <a:noFill/>
          <a:ln w="9525">
            <a:noFill/>
            <a:miter lim="800000"/>
            <a:headEnd/>
            <a:tailEnd/>
          </a:ln>
          <a:effectLst/>
        </p:spPr>
        <p:txBody>
          <a:bodyPr vert="horz" wrap="square" lIns="91427" tIns="45714" rIns="91427" bIns="45714" numCol="1" anchor="ctr" anchorCtr="0" compatLnSpc="1">
            <a:prstTxWarp prst="textNoShape">
              <a:avLst/>
            </a:prstTxWarp>
          </a:bodyPr>
          <a:lstStyle>
            <a:lvl1pPr algn="r">
              <a:defRPr sz="1200"/>
            </a:lvl1pPr>
          </a:lstStyle>
          <a:p>
            <a:pPr algn="l"/>
            <a:fld id="{FF589425-449D-4D80-B16A-0FCA3F0B391A}" type="datetime9">
              <a:rPr lang="en-US" sz="900">
                <a:solidFill>
                  <a:schemeClr val="tx1">
                    <a:lumMod val="75000"/>
                    <a:lumOff val="25000"/>
                  </a:schemeClr>
                </a:solidFill>
              </a:rPr>
              <a:pPr algn="l"/>
              <a:t>2/28/2019 17:45</a:t>
            </a:fld>
            <a:endParaRPr lang="en-US" sz="900">
              <a:solidFill>
                <a:schemeClr val="tx1">
                  <a:lumMod val="75000"/>
                  <a:lumOff val="25000"/>
                </a:schemeClr>
              </a:solidFill>
            </a:endParaRPr>
          </a:p>
        </p:txBody>
      </p:sp>
      <p:sp>
        <p:nvSpPr>
          <p:cNvPr id="13" name="Rectangle 4"/>
          <p:cNvSpPr>
            <a:spLocks noGrp="1" noChangeArrowheads="1"/>
          </p:cNvSpPr>
          <p:nvPr>
            <p:ph type="ftr" sz="quarter" idx="4"/>
          </p:nvPr>
        </p:nvSpPr>
        <p:spPr bwMode="auto">
          <a:xfrm>
            <a:off x="452494" y="9239449"/>
            <a:ext cx="2732195" cy="279674"/>
          </a:xfrm>
          <a:prstGeom prst="rect">
            <a:avLst/>
          </a:prstGeom>
          <a:noFill/>
          <a:ln w="9525">
            <a:noFill/>
            <a:miter lim="800000"/>
            <a:headEnd/>
            <a:tailEnd/>
          </a:ln>
          <a:effectLst/>
        </p:spPr>
        <p:txBody>
          <a:bodyPr vert="horz" wrap="square" lIns="91427" tIns="45714" rIns="91427" bIns="45714" numCol="1" anchor="ctr" anchorCtr="0" compatLnSpc="1">
            <a:prstTxWarp prst="textNoShape">
              <a:avLst/>
            </a:prstTxWarp>
          </a:bodyPr>
          <a:lstStyle>
            <a:lvl1pPr>
              <a:defRPr sz="1200"/>
            </a:lvl1pPr>
          </a:lstStyle>
          <a:p>
            <a:r>
              <a:rPr lang="en-US" sz="900">
                <a:solidFill>
                  <a:schemeClr val="tx1">
                    <a:lumMod val="75000"/>
                    <a:lumOff val="25000"/>
                  </a:schemeClr>
                </a:solidFill>
              </a:rPr>
              <a:t>Ethics and Formal Opion 2015-193 - Electronically Stored Information</a:t>
            </a:r>
          </a:p>
        </p:txBody>
      </p:sp>
      <p:sp>
        <p:nvSpPr>
          <p:cNvPr id="14" name="Rectangle 5"/>
          <p:cNvSpPr>
            <a:spLocks noGrp="1" noChangeArrowheads="1"/>
          </p:cNvSpPr>
          <p:nvPr>
            <p:ph type="sldNum" sz="quarter" idx="5"/>
          </p:nvPr>
        </p:nvSpPr>
        <p:spPr bwMode="auto">
          <a:xfrm>
            <a:off x="50464" y="9017037"/>
            <a:ext cx="416205" cy="47942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vl1pPr>
          </a:lstStyle>
          <a:p>
            <a:fld id="{FB1A579D-3553-4F33-9067-7E7231905C3B}" type="slidenum">
              <a:rPr lang="en-US" sz="1000">
                <a:solidFill>
                  <a:schemeClr val="tx1">
                    <a:lumMod val="75000"/>
                    <a:lumOff val="25000"/>
                  </a:schemeClr>
                </a:solidFill>
              </a:rPr>
              <a:pPr/>
              <a:t>‹#›</a:t>
            </a:fld>
            <a:endParaRPr lang="en-US" sz="1000">
              <a:solidFill>
                <a:schemeClr val="tx1">
                  <a:lumMod val="75000"/>
                  <a:lumOff val="25000"/>
                </a:schemeClr>
              </a:solidFill>
            </a:endParaRPr>
          </a:p>
        </p:txBody>
      </p:sp>
      <p:grpSp>
        <p:nvGrpSpPr>
          <p:cNvPr id="15" name="Group 14"/>
          <p:cNvGrpSpPr/>
          <p:nvPr/>
        </p:nvGrpSpPr>
        <p:grpSpPr>
          <a:xfrm>
            <a:off x="6536577" y="9239119"/>
            <a:ext cx="516353" cy="185990"/>
            <a:chOff x="271463" y="2852738"/>
            <a:chExt cx="3190876" cy="1149350"/>
          </a:xfrm>
        </p:grpSpPr>
        <p:sp>
          <p:nvSpPr>
            <p:cNvPr id="16" name="Freeform 6"/>
            <p:cNvSpPr>
              <a:spLocks/>
            </p:cNvSpPr>
            <p:nvPr/>
          </p:nvSpPr>
          <p:spPr bwMode="auto">
            <a:xfrm>
              <a:off x="1577976" y="2852738"/>
              <a:ext cx="609600" cy="1149350"/>
            </a:xfrm>
            <a:custGeom>
              <a:avLst/>
              <a:gdLst>
                <a:gd name="T0" fmla="*/ 0 w 384"/>
                <a:gd name="T1" fmla="*/ 0 h 724"/>
                <a:gd name="T2" fmla="*/ 41 w 384"/>
                <a:gd name="T3" fmla="*/ 0 h 724"/>
                <a:gd name="T4" fmla="*/ 192 w 384"/>
                <a:gd name="T5" fmla="*/ 241 h 724"/>
                <a:gd name="T6" fmla="*/ 341 w 384"/>
                <a:gd name="T7" fmla="*/ 0 h 724"/>
                <a:gd name="T8" fmla="*/ 382 w 384"/>
                <a:gd name="T9" fmla="*/ 0 h 724"/>
                <a:gd name="T10" fmla="*/ 382 w 384"/>
                <a:gd name="T11" fmla="*/ 723 h 724"/>
                <a:gd name="T12" fmla="*/ 384 w 384"/>
                <a:gd name="T13" fmla="*/ 724 h 724"/>
                <a:gd name="T14" fmla="*/ 341 w 384"/>
                <a:gd name="T15" fmla="*/ 724 h 724"/>
                <a:gd name="T16" fmla="*/ 192 w 384"/>
                <a:gd name="T17" fmla="*/ 483 h 724"/>
                <a:gd name="T18" fmla="*/ 41 w 384"/>
                <a:gd name="T19" fmla="*/ 724 h 724"/>
                <a:gd name="T20" fmla="*/ 0 w 384"/>
                <a:gd name="T21" fmla="*/ 724 h 724"/>
                <a:gd name="T22" fmla="*/ 0 w 384"/>
                <a:gd name="T2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724">
                  <a:moveTo>
                    <a:pt x="0" y="0"/>
                  </a:moveTo>
                  <a:lnTo>
                    <a:pt x="41" y="0"/>
                  </a:lnTo>
                  <a:lnTo>
                    <a:pt x="192" y="241"/>
                  </a:lnTo>
                  <a:lnTo>
                    <a:pt x="341" y="0"/>
                  </a:lnTo>
                  <a:lnTo>
                    <a:pt x="382" y="0"/>
                  </a:lnTo>
                  <a:lnTo>
                    <a:pt x="382" y="723"/>
                  </a:lnTo>
                  <a:lnTo>
                    <a:pt x="384" y="724"/>
                  </a:lnTo>
                  <a:lnTo>
                    <a:pt x="341" y="724"/>
                  </a:lnTo>
                  <a:lnTo>
                    <a:pt x="192" y="483"/>
                  </a:lnTo>
                  <a:lnTo>
                    <a:pt x="41" y="724"/>
                  </a:lnTo>
                  <a:lnTo>
                    <a:pt x="0" y="724"/>
                  </a:lnTo>
                  <a:lnTo>
                    <a:pt x="0" y="0"/>
                  </a:lnTo>
                  <a:close/>
                </a:path>
              </a:pathLst>
            </a:custGeom>
            <a:solidFill>
              <a:srgbClr val="7DB2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a:off x="1225551" y="2852738"/>
              <a:ext cx="352425" cy="1149350"/>
            </a:xfrm>
            <a:custGeom>
              <a:avLst/>
              <a:gdLst>
                <a:gd name="T0" fmla="*/ 0 w 222"/>
                <a:gd name="T1" fmla="*/ 0 h 724"/>
                <a:gd name="T2" fmla="*/ 222 w 222"/>
                <a:gd name="T3" fmla="*/ 0 h 724"/>
                <a:gd name="T4" fmla="*/ 222 w 222"/>
                <a:gd name="T5" fmla="*/ 724 h 724"/>
                <a:gd name="T6" fmla="*/ 0 w 222"/>
                <a:gd name="T7" fmla="*/ 724 h 724"/>
                <a:gd name="T8" fmla="*/ 222 w 222"/>
                <a:gd name="T9" fmla="*/ 361 h 724"/>
                <a:gd name="T10" fmla="*/ 0 w 222"/>
                <a:gd name="T11" fmla="*/ 0 h 724"/>
              </a:gdLst>
              <a:ahLst/>
              <a:cxnLst>
                <a:cxn ang="0">
                  <a:pos x="T0" y="T1"/>
                </a:cxn>
                <a:cxn ang="0">
                  <a:pos x="T2" y="T3"/>
                </a:cxn>
                <a:cxn ang="0">
                  <a:pos x="T4" y="T5"/>
                </a:cxn>
                <a:cxn ang="0">
                  <a:pos x="T6" y="T7"/>
                </a:cxn>
                <a:cxn ang="0">
                  <a:pos x="T8" y="T9"/>
                </a:cxn>
                <a:cxn ang="0">
                  <a:pos x="T10" y="T11"/>
                </a:cxn>
              </a:cxnLst>
              <a:rect l="0" t="0" r="r" b="b"/>
              <a:pathLst>
                <a:path w="222" h="724">
                  <a:moveTo>
                    <a:pt x="0" y="0"/>
                  </a:moveTo>
                  <a:lnTo>
                    <a:pt x="222" y="0"/>
                  </a:lnTo>
                  <a:lnTo>
                    <a:pt x="222" y="724"/>
                  </a:lnTo>
                  <a:lnTo>
                    <a:pt x="0" y="724"/>
                  </a:lnTo>
                  <a:lnTo>
                    <a:pt x="222" y="361"/>
                  </a:lnTo>
                  <a:lnTo>
                    <a:pt x="0" y="0"/>
                  </a:lnTo>
                  <a:close/>
                </a:path>
              </a:pathLst>
            </a:custGeom>
            <a:solidFill>
              <a:srgbClr val="9584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p:cNvSpPr>
              <a:spLocks/>
            </p:cNvSpPr>
            <p:nvPr/>
          </p:nvSpPr>
          <p:spPr bwMode="auto">
            <a:xfrm>
              <a:off x="2184401" y="2852738"/>
              <a:ext cx="354013" cy="1149350"/>
            </a:xfrm>
            <a:custGeom>
              <a:avLst/>
              <a:gdLst>
                <a:gd name="T0" fmla="*/ 0 w 223"/>
                <a:gd name="T1" fmla="*/ 0 h 724"/>
                <a:gd name="T2" fmla="*/ 223 w 223"/>
                <a:gd name="T3" fmla="*/ 0 h 724"/>
                <a:gd name="T4" fmla="*/ 2 w 223"/>
                <a:gd name="T5" fmla="*/ 361 h 724"/>
                <a:gd name="T6" fmla="*/ 223 w 223"/>
                <a:gd name="T7" fmla="*/ 724 h 724"/>
                <a:gd name="T8" fmla="*/ 2 w 223"/>
                <a:gd name="T9" fmla="*/ 724 h 724"/>
                <a:gd name="T10" fmla="*/ 0 w 223"/>
                <a:gd name="T11" fmla="*/ 723 h 724"/>
                <a:gd name="T12" fmla="*/ 0 w 223"/>
                <a:gd name="T13" fmla="*/ 0 h 724"/>
              </a:gdLst>
              <a:ahLst/>
              <a:cxnLst>
                <a:cxn ang="0">
                  <a:pos x="T0" y="T1"/>
                </a:cxn>
                <a:cxn ang="0">
                  <a:pos x="T2" y="T3"/>
                </a:cxn>
                <a:cxn ang="0">
                  <a:pos x="T4" y="T5"/>
                </a:cxn>
                <a:cxn ang="0">
                  <a:pos x="T6" y="T7"/>
                </a:cxn>
                <a:cxn ang="0">
                  <a:pos x="T8" y="T9"/>
                </a:cxn>
                <a:cxn ang="0">
                  <a:pos x="T10" y="T11"/>
                </a:cxn>
                <a:cxn ang="0">
                  <a:pos x="T12" y="T13"/>
                </a:cxn>
              </a:cxnLst>
              <a:rect l="0" t="0" r="r" b="b"/>
              <a:pathLst>
                <a:path w="223" h="724">
                  <a:moveTo>
                    <a:pt x="0" y="0"/>
                  </a:moveTo>
                  <a:lnTo>
                    <a:pt x="223" y="0"/>
                  </a:lnTo>
                  <a:lnTo>
                    <a:pt x="2" y="361"/>
                  </a:lnTo>
                  <a:lnTo>
                    <a:pt x="223" y="724"/>
                  </a:lnTo>
                  <a:lnTo>
                    <a:pt x="2" y="724"/>
                  </a:lnTo>
                  <a:lnTo>
                    <a:pt x="0" y="723"/>
                  </a:lnTo>
                  <a:lnTo>
                    <a:pt x="0" y="0"/>
                  </a:lnTo>
                  <a:close/>
                </a:path>
              </a:pathLst>
            </a:custGeom>
            <a:solidFill>
              <a:srgbClr val="7398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noEditPoints="1"/>
            </p:cNvSpPr>
            <p:nvPr/>
          </p:nvSpPr>
          <p:spPr bwMode="auto">
            <a:xfrm>
              <a:off x="2187576" y="2852738"/>
              <a:ext cx="1274763" cy="1149350"/>
            </a:xfrm>
            <a:custGeom>
              <a:avLst/>
              <a:gdLst>
                <a:gd name="T0" fmla="*/ 221 w 803"/>
                <a:gd name="T1" fmla="*/ 179 h 724"/>
                <a:gd name="T2" fmla="*/ 221 w 803"/>
                <a:gd name="T3" fmla="*/ 383 h 724"/>
                <a:gd name="T4" fmla="*/ 523 w 803"/>
                <a:gd name="T5" fmla="*/ 383 h 724"/>
                <a:gd name="T6" fmla="*/ 543 w 803"/>
                <a:gd name="T7" fmla="*/ 382 h 724"/>
                <a:gd name="T8" fmla="*/ 560 w 803"/>
                <a:gd name="T9" fmla="*/ 374 h 724"/>
                <a:gd name="T10" fmla="*/ 573 w 803"/>
                <a:gd name="T11" fmla="*/ 361 h 724"/>
                <a:gd name="T12" fmla="*/ 583 w 803"/>
                <a:gd name="T13" fmla="*/ 346 h 724"/>
                <a:gd name="T14" fmla="*/ 589 w 803"/>
                <a:gd name="T15" fmla="*/ 329 h 724"/>
                <a:gd name="T16" fmla="*/ 594 w 803"/>
                <a:gd name="T17" fmla="*/ 310 h 724"/>
                <a:gd name="T18" fmla="*/ 596 w 803"/>
                <a:gd name="T19" fmla="*/ 292 h 724"/>
                <a:gd name="T20" fmla="*/ 596 w 803"/>
                <a:gd name="T21" fmla="*/ 256 h 724"/>
                <a:gd name="T22" fmla="*/ 592 w 803"/>
                <a:gd name="T23" fmla="*/ 233 h 724"/>
                <a:gd name="T24" fmla="*/ 586 w 803"/>
                <a:gd name="T25" fmla="*/ 215 h 724"/>
                <a:gd name="T26" fmla="*/ 574 w 803"/>
                <a:gd name="T27" fmla="*/ 200 h 724"/>
                <a:gd name="T28" fmla="*/ 558 w 803"/>
                <a:gd name="T29" fmla="*/ 188 h 724"/>
                <a:gd name="T30" fmla="*/ 533 w 803"/>
                <a:gd name="T31" fmla="*/ 182 h 724"/>
                <a:gd name="T32" fmla="*/ 504 w 803"/>
                <a:gd name="T33" fmla="*/ 179 h 724"/>
                <a:gd name="T34" fmla="*/ 221 w 803"/>
                <a:gd name="T35" fmla="*/ 179 h 724"/>
                <a:gd name="T36" fmla="*/ 221 w 803"/>
                <a:gd name="T37" fmla="*/ 0 h 724"/>
                <a:gd name="T38" fmla="*/ 540 w 803"/>
                <a:gd name="T39" fmla="*/ 0 h 724"/>
                <a:gd name="T40" fmla="*/ 589 w 803"/>
                <a:gd name="T41" fmla="*/ 2 h 724"/>
                <a:gd name="T42" fmla="*/ 633 w 803"/>
                <a:gd name="T43" fmla="*/ 8 h 724"/>
                <a:gd name="T44" fmla="*/ 670 w 803"/>
                <a:gd name="T45" fmla="*/ 18 h 724"/>
                <a:gd name="T46" fmla="*/ 702 w 803"/>
                <a:gd name="T47" fmla="*/ 33 h 724"/>
                <a:gd name="T48" fmla="*/ 729 w 803"/>
                <a:gd name="T49" fmla="*/ 49 h 724"/>
                <a:gd name="T50" fmla="*/ 750 w 803"/>
                <a:gd name="T51" fmla="*/ 70 h 724"/>
                <a:gd name="T52" fmla="*/ 768 w 803"/>
                <a:gd name="T53" fmla="*/ 93 h 724"/>
                <a:gd name="T54" fmla="*/ 781 w 803"/>
                <a:gd name="T55" fmla="*/ 120 h 724"/>
                <a:gd name="T56" fmla="*/ 791 w 803"/>
                <a:gd name="T57" fmla="*/ 149 h 724"/>
                <a:gd name="T58" fmla="*/ 798 w 803"/>
                <a:gd name="T59" fmla="*/ 180 h 724"/>
                <a:gd name="T60" fmla="*/ 803 w 803"/>
                <a:gd name="T61" fmla="*/ 213 h 724"/>
                <a:gd name="T62" fmla="*/ 803 w 803"/>
                <a:gd name="T63" fmla="*/ 247 h 724"/>
                <a:gd name="T64" fmla="*/ 803 w 803"/>
                <a:gd name="T65" fmla="*/ 333 h 724"/>
                <a:gd name="T66" fmla="*/ 803 w 803"/>
                <a:gd name="T67" fmla="*/ 361 h 724"/>
                <a:gd name="T68" fmla="*/ 798 w 803"/>
                <a:gd name="T69" fmla="*/ 392 h 724"/>
                <a:gd name="T70" fmla="*/ 791 w 803"/>
                <a:gd name="T71" fmla="*/ 421 h 724"/>
                <a:gd name="T72" fmla="*/ 781 w 803"/>
                <a:gd name="T73" fmla="*/ 449 h 724"/>
                <a:gd name="T74" fmla="*/ 768 w 803"/>
                <a:gd name="T75" fmla="*/ 475 h 724"/>
                <a:gd name="T76" fmla="*/ 750 w 803"/>
                <a:gd name="T77" fmla="*/ 500 h 724"/>
                <a:gd name="T78" fmla="*/ 729 w 803"/>
                <a:gd name="T79" fmla="*/ 521 h 724"/>
                <a:gd name="T80" fmla="*/ 704 w 803"/>
                <a:gd name="T81" fmla="*/ 539 h 724"/>
                <a:gd name="T82" fmla="*/ 673 w 803"/>
                <a:gd name="T83" fmla="*/ 552 h 724"/>
                <a:gd name="T84" fmla="*/ 638 w 803"/>
                <a:gd name="T85" fmla="*/ 560 h 724"/>
                <a:gd name="T86" fmla="*/ 597 w 803"/>
                <a:gd name="T87" fmla="*/ 564 h 724"/>
                <a:gd name="T88" fmla="*/ 221 w 803"/>
                <a:gd name="T89" fmla="*/ 564 h 724"/>
                <a:gd name="T90" fmla="*/ 221 w 803"/>
                <a:gd name="T91" fmla="*/ 724 h 724"/>
                <a:gd name="T92" fmla="*/ 221 w 803"/>
                <a:gd name="T93" fmla="*/ 724 h 724"/>
                <a:gd name="T94" fmla="*/ 0 w 803"/>
                <a:gd name="T95" fmla="*/ 361 h 724"/>
                <a:gd name="T96" fmla="*/ 221 w 803"/>
                <a:gd name="T9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3" h="724">
                  <a:moveTo>
                    <a:pt x="221" y="179"/>
                  </a:moveTo>
                  <a:lnTo>
                    <a:pt x="221" y="383"/>
                  </a:lnTo>
                  <a:lnTo>
                    <a:pt x="523" y="383"/>
                  </a:lnTo>
                  <a:lnTo>
                    <a:pt x="543" y="382"/>
                  </a:lnTo>
                  <a:lnTo>
                    <a:pt x="560" y="374"/>
                  </a:lnTo>
                  <a:lnTo>
                    <a:pt x="573" y="361"/>
                  </a:lnTo>
                  <a:lnTo>
                    <a:pt x="583" y="346"/>
                  </a:lnTo>
                  <a:lnTo>
                    <a:pt x="589" y="329"/>
                  </a:lnTo>
                  <a:lnTo>
                    <a:pt x="594" y="310"/>
                  </a:lnTo>
                  <a:lnTo>
                    <a:pt x="596" y="292"/>
                  </a:lnTo>
                  <a:lnTo>
                    <a:pt x="596" y="256"/>
                  </a:lnTo>
                  <a:lnTo>
                    <a:pt x="592" y="233"/>
                  </a:lnTo>
                  <a:lnTo>
                    <a:pt x="586" y="215"/>
                  </a:lnTo>
                  <a:lnTo>
                    <a:pt x="574" y="200"/>
                  </a:lnTo>
                  <a:lnTo>
                    <a:pt x="558" y="188"/>
                  </a:lnTo>
                  <a:lnTo>
                    <a:pt x="533" y="182"/>
                  </a:lnTo>
                  <a:lnTo>
                    <a:pt x="504" y="179"/>
                  </a:lnTo>
                  <a:lnTo>
                    <a:pt x="221" y="179"/>
                  </a:lnTo>
                  <a:close/>
                  <a:moveTo>
                    <a:pt x="221" y="0"/>
                  </a:moveTo>
                  <a:lnTo>
                    <a:pt x="540" y="0"/>
                  </a:lnTo>
                  <a:lnTo>
                    <a:pt x="589" y="2"/>
                  </a:lnTo>
                  <a:lnTo>
                    <a:pt x="633" y="8"/>
                  </a:lnTo>
                  <a:lnTo>
                    <a:pt x="670" y="18"/>
                  </a:lnTo>
                  <a:lnTo>
                    <a:pt x="702" y="33"/>
                  </a:lnTo>
                  <a:lnTo>
                    <a:pt x="729" y="49"/>
                  </a:lnTo>
                  <a:lnTo>
                    <a:pt x="750" y="70"/>
                  </a:lnTo>
                  <a:lnTo>
                    <a:pt x="768" y="93"/>
                  </a:lnTo>
                  <a:lnTo>
                    <a:pt x="781" y="120"/>
                  </a:lnTo>
                  <a:lnTo>
                    <a:pt x="791" y="149"/>
                  </a:lnTo>
                  <a:lnTo>
                    <a:pt x="798" y="180"/>
                  </a:lnTo>
                  <a:lnTo>
                    <a:pt x="803" y="213"/>
                  </a:lnTo>
                  <a:lnTo>
                    <a:pt x="803" y="247"/>
                  </a:lnTo>
                  <a:lnTo>
                    <a:pt x="803" y="333"/>
                  </a:lnTo>
                  <a:lnTo>
                    <a:pt x="803" y="361"/>
                  </a:lnTo>
                  <a:lnTo>
                    <a:pt x="798" y="392"/>
                  </a:lnTo>
                  <a:lnTo>
                    <a:pt x="791" y="421"/>
                  </a:lnTo>
                  <a:lnTo>
                    <a:pt x="781" y="449"/>
                  </a:lnTo>
                  <a:lnTo>
                    <a:pt x="768" y="475"/>
                  </a:lnTo>
                  <a:lnTo>
                    <a:pt x="750" y="500"/>
                  </a:lnTo>
                  <a:lnTo>
                    <a:pt x="729" y="521"/>
                  </a:lnTo>
                  <a:lnTo>
                    <a:pt x="704" y="539"/>
                  </a:lnTo>
                  <a:lnTo>
                    <a:pt x="673" y="552"/>
                  </a:lnTo>
                  <a:lnTo>
                    <a:pt x="638" y="560"/>
                  </a:lnTo>
                  <a:lnTo>
                    <a:pt x="597" y="564"/>
                  </a:lnTo>
                  <a:lnTo>
                    <a:pt x="221" y="564"/>
                  </a:lnTo>
                  <a:lnTo>
                    <a:pt x="221" y="724"/>
                  </a:lnTo>
                  <a:lnTo>
                    <a:pt x="221" y="724"/>
                  </a:lnTo>
                  <a:lnTo>
                    <a:pt x="0" y="361"/>
                  </a:lnTo>
                  <a:lnTo>
                    <a:pt x="221" y="0"/>
                  </a:lnTo>
                  <a:close/>
                </a:path>
              </a:pathLst>
            </a:custGeom>
            <a:solidFill>
              <a:srgbClr val="C7D22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
            <p:cNvSpPr>
              <a:spLocks/>
            </p:cNvSpPr>
            <p:nvPr/>
          </p:nvSpPr>
          <p:spPr bwMode="auto">
            <a:xfrm>
              <a:off x="271463" y="2852738"/>
              <a:ext cx="1306513" cy="1149350"/>
            </a:xfrm>
            <a:custGeom>
              <a:avLst/>
              <a:gdLst>
                <a:gd name="T0" fmla="*/ 0 w 823"/>
                <a:gd name="T1" fmla="*/ 0 h 724"/>
                <a:gd name="T2" fmla="*/ 223 w 823"/>
                <a:gd name="T3" fmla="*/ 0 h 724"/>
                <a:gd name="T4" fmla="*/ 601 w 823"/>
                <a:gd name="T5" fmla="*/ 438 h 724"/>
                <a:gd name="T6" fmla="*/ 601 w 823"/>
                <a:gd name="T7" fmla="*/ 0 h 724"/>
                <a:gd name="T8" fmla="*/ 601 w 823"/>
                <a:gd name="T9" fmla="*/ 0 h 724"/>
                <a:gd name="T10" fmla="*/ 823 w 823"/>
                <a:gd name="T11" fmla="*/ 361 h 724"/>
                <a:gd name="T12" fmla="*/ 601 w 823"/>
                <a:gd name="T13" fmla="*/ 724 h 724"/>
                <a:gd name="T14" fmla="*/ 223 w 823"/>
                <a:gd name="T15" fmla="*/ 287 h 724"/>
                <a:gd name="T16" fmla="*/ 223 w 823"/>
                <a:gd name="T17" fmla="*/ 724 h 724"/>
                <a:gd name="T18" fmla="*/ 0 w 823"/>
                <a:gd name="T19" fmla="*/ 724 h 724"/>
                <a:gd name="T20" fmla="*/ 0 w 823"/>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3" h="724">
                  <a:moveTo>
                    <a:pt x="0" y="0"/>
                  </a:moveTo>
                  <a:lnTo>
                    <a:pt x="223" y="0"/>
                  </a:lnTo>
                  <a:lnTo>
                    <a:pt x="601" y="438"/>
                  </a:lnTo>
                  <a:lnTo>
                    <a:pt x="601" y="0"/>
                  </a:lnTo>
                  <a:lnTo>
                    <a:pt x="601" y="0"/>
                  </a:lnTo>
                  <a:lnTo>
                    <a:pt x="823" y="361"/>
                  </a:lnTo>
                  <a:lnTo>
                    <a:pt x="601" y="724"/>
                  </a:lnTo>
                  <a:lnTo>
                    <a:pt x="223" y="287"/>
                  </a:lnTo>
                  <a:lnTo>
                    <a:pt x="223" y="724"/>
                  </a:lnTo>
                  <a:lnTo>
                    <a:pt x="0" y="724"/>
                  </a:lnTo>
                  <a:lnTo>
                    <a:pt x="0" y="0"/>
                  </a:lnTo>
                  <a:close/>
                </a:path>
              </a:pathLst>
            </a:custGeom>
            <a:solidFill>
              <a:srgbClr val="FFAD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charset="0"/>
                <a:ea typeface="+mn-ea"/>
                <a:cs typeface="+mn-cs"/>
              </a:rPr>
              <a:t>Hello everyone and welcome to this presentation of Ethical Duties and Electronically Stored information.</a:t>
            </a:r>
          </a:p>
          <a:p>
            <a:r>
              <a:rPr lang="en-US" sz="1200" kern="1200">
                <a:solidFill>
                  <a:schemeClr val="tx1"/>
                </a:solidFill>
                <a:effectLst/>
                <a:latin typeface="Arial" charset="0"/>
                <a:ea typeface="+mn-ea"/>
                <a:cs typeface="+mn-cs"/>
              </a:rPr>
              <a:t>My name is ________________ and This presentation is prepared to provide attorneys with one MCLE credit in the area of Ethics.</a:t>
            </a:r>
          </a:p>
          <a:p>
            <a:r>
              <a:rPr lang="en-US" sz="1200" kern="1200">
                <a:solidFill>
                  <a:schemeClr val="tx1"/>
                </a:solidFill>
                <a:effectLst/>
                <a:latin typeface="Arial" charset="0"/>
                <a:ea typeface="+mn-ea"/>
                <a:cs typeface="+mn-cs"/>
              </a:rPr>
              <a:t>Before we get started, a little background about myself, Califorensics and our MCLE presentation program.  </a:t>
            </a:r>
          </a:p>
          <a:p>
            <a:r>
              <a:rPr lang="en-US" sz="1200" kern="1200">
                <a:solidFill>
                  <a:schemeClr val="tx1"/>
                </a:solidFill>
                <a:effectLst/>
                <a:latin typeface="Arial" charset="0"/>
                <a:ea typeface="+mn-ea"/>
                <a:cs typeface="+mn-cs"/>
              </a:rPr>
              <a:t>I am currently ________________</a:t>
            </a:r>
          </a:p>
          <a:p>
            <a:pPr lvl="0"/>
            <a:endParaRPr lang="en-US" sz="1200" kern="1200">
              <a:solidFill>
                <a:schemeClr val="tx1"/>
              </a:solidFill>
              <a:effectLst/>
              <a:latin typeface="Arial" charset="0"/>
              <a:ea typeface="+mn-ea"/>
              <a:cs typeface="+mn-cs"/>
            </a:endParaRPr>
          </a:p>
          <a:p>
            <a:pPr lvl="0"/>
            <a:r>
              <a:rPr lang="en-US" sz="1200" kern="1200">
                <a:solidFill>
                  <a:schemeClr val="tx1"/>
                </a:solidFill>
                <a:effectLst/>
                <a:latin typeface="Arial" charset="0"/>
                <a:ea typeface="+mn-ea"/>
                <a:cs typeface="+mn-cs"/>
              </a:rPr>
              <a:t>[Discuss some background and certifications.]</a:t>
            </a:r>
          </a:p>
          <a:p>
            <a:pPr lvl="0"/>
            <a:endParaRPr lang="en-US" sz="1200" kern="1200">
              <a:solidFill>
                <a:schemeClr val="tx1"/>
              </a:solidFill>
              <a:effectLst/>
              <a:latin typeface="Arial" charset="0"/>
              <a:ea typeface="+mn-ea"/>
              <a:cs typeface="+mn-cs"/>
            </a:endParaRPr>
          </a:p>
          <a:p>
            <a:r>
              <a:rPr lang="en-US" sz="1200" kern="1200">
                <a:solidFill>
                  <a:schemeClr val="tx1"/>
                </a:solidFill>
                <a:effectLst/>
                <a:latin typeface="Arial" charset="0"/>
                <a:ea typeface="+mn-ea"/>
                <a:cs typeface="+mn-cs"/>
              </a:rPr>
              <a:t>Califorensics is digital forensics and </a:t>
            </a:r>
            <a:r>
              <a:rPr lang="en-US" sz="1200" kern="1200" err="1">
                <a:solidFill>
                  <a:schemeClr val="tx1"/>
                </a:solidFill>
                <a:effectLst/>
                <a:latin typeface="Arial" charset="0"/>
                <a:ea typeface="+mn-ea"/>
                <a:cs typeface="+mn-cs"/>
              </a:rPr>
              <a:t>ediscovery</a:t>
            </a:r>
            <a:r>
              <a:rPr lang="en-US" sz="1200" kern="1200">
                <a:solidFill>
                  <a:schemeClr val="tx1"/>
                </a:solidFill>
                <a:effectLst/>
                <a:latin typeface="Arial" charset="0"/>
                <a:ea typeface="+mn-ea"/>
                <a:cs typeface="+mn-cs"/>
              </a:rPr>
              <a:t> company headquartered in Sacramento since 1998.</a:t>
            </a:r>
          </a:p>
          <a:p>
            <a:r>
              <a:rPr lang="en-US" sz="1200" kern="1200">
                <a:solidFill>
                  <a:schemeClr val="tx1"/>
                </a:solidFill>
                <a:effectLst/>
                <a:latin typeface="Arial" charset="0"/>
                <a:ea typeface="+mn-ea"/>
                <a:cs typeface="+mn-cs"/>
              </a:rPr>
              <a:t>We decided just over a year ago that the best way to grow the business is to offer for free something of value to our clients and potential clients. </a:t>
            </a:r>
          </a:p>
          <a:p>
            <a:r>
              <a:rPr lang="en-US" sz="1200" kern="1200">
                <a:solidFill>
                  <a:schemeClr val="tx1"/>
                </a:solidFill>
                <a:effectLst/>
                <a:latin typeface="Arial" charset="0"/>
                <a:ea typeface="+mn-ea"/>
                <a:cs typeface="+mn-cs"/>
              </a:rPr>
              <a:t>We realized that most of our clients are small to medium sized law firms who have a requirement for continuing legal education. </a:t>
            </a:r>
          </a:p>
          <a:p>
            <a:r>
              <a:rPr lang="en-US" sz="1200" kern="1200">
                <a:solidFill>
                  <a:schemeClr val="tx1"/>
                </a:solidFill>
                <a:effectLst/>
                <a:latin typeface="Arial" charset="0"/>
                <a:ea typeface="+mn-ea"/>
                <a:cs typeface="+mn-cs"/>
              </a:rPr>
              <a:t>So what better way to help than to provide training that gives Minimum Continued Legal Education (MCLE) credit in subjects they need – for free?</a:t>
            </a:r>
          </a:p>
          <a:p>
            <a:r>
              <a:rPr lang="en-US" sz="1200" kern="1200">
                <a:solidFill>
                  <a:schemeClr val="tx1"/>
                </a:solidFill>
                <a:effectLst/>
                <a:latin typeface="Arial" charset="0"/>
                <a:ea typeface="+mn-ea"/>
                <a:cs typeface="+mn-cs"/>
              </a:rPr>
              <a:t>We have given these presentations to numerous bar associations, DAs and Public Defender offices, and individual law firms throughout California and the feedback has been extraordinary!</a:t>
            </a:r>
          </a:p>
          <a:p>
            <a:pPr marL="0" indent="0">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0</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239738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charset="0"/>
                <a:ea typeface="+mn-ea"/>
                <a:cs typeface="+mn-cs"/>
              </a:rPr>
              <a:t>Digital forensics is a field of technology, the goals of which are to put together a story, prove or disprove a hypothesis, and recover deleted or otherwise lost ESI. The practice makes use specialized tools and techniques that are applicable in both criminal and civil investigations as well as is the eDiscovery process.</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Think of the TV show CSI. Much of the investigation in the show relies on evidence that found using digital forensics.</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Again, I could talk about Digital Forensics all day but that is not the topic of this presentation.  I just want you to have a general idea of what it is.</a:t>
            </a:r>
          </a:p>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9</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15409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Arial" charset="0"/>
                <a:ea typeface="+mn-ea"/>
                <a:cs typeface="+mn-cs"/>
              </a:rPr>
              <a:t>Ok, I am going to get a little technical here and talk about Metadata. </a:t>
            </a:r>
            <a:r>
              <a:rPr lang="en-US" sz="1200" b="1" kern="1200">
                <a:solidFill>
                  <a:schemeClr val="tx1"/>
                </a:solidFill>
                <a:effectLst/>
                <a:latin typeface="Arial" charset="0"/>
                <a:ea typeface="+mn-ea"/>
                <a:cs typeface="+mn-cs"/>
              </a:rPr>
              <a:t>Metadata is the ESI that you don’t see</a:t>
            </a:r>
            <a:r>
              <a:rPr lang="en-US" sz="1200" b="0" kern="1200">
                <a:solidFill>
                  <a:schemeClr val="tx1"/>
                </a:solidFill>
                <a:effectLst/>
                <a:latin typeface="Arial" charset="0"/>
                <a:ea typeface="+mn-ea"/>
                <a:cs typeface="+mn-cs"/>
              </a:rPr>
              <a:t>.  It is the data that describes other data.  </a:t>
            </a:r>
          </a:p>
          <a:p>
            <a:r>
              <a:rPr lang="en-US" sz="1200" b="0" kern="1200">
                <a:solidFill>
                  <a:schemeClr val="tx1"/>
                </a:solidFill>
                <a:effectLst/>
                <a:latin typeface="Arial" charset="0"/>
                <a:ea typeface="+mn-ea"/>
                <a:cs typeface="+mn-cs"/>
              </a:rPr>
              <a:t>For instance if you create a Word document, you can look at its properties and see the </a:t>
            </a:r>
            <a:r>
              <a:rPr lang="en-US" sz="1200" b="1" kern="1200">
                <a:solidFill>
                  <a:schemeClr val="tx1"/>
                </a:solidFill>
                <a:effectLst/>
                <a:latin typeface="Arial" charset="0"/>
                <a:ea typeface="+mn-ea"/>
                <a:cs typeface="+mn-cs"/>
              </a:rPr>
              <a:t>author name, the time and date the file was create, how long it was open for editing</a:t>
            </a:r>
            <a:r>
              <a:rPr lang="en-US" sz="1200" b="0" kern="1200">
                <a:solidFill>
                  <a:schemeClr val="tx1"/>
                </a:solidFill>
                <a:effectLst/>
                <a:latin typeface="Arial" charset="0"/>
                <a:ea typeface="+mn-ea"/>
                <a:cs typeface="+mn-cs"/>
              </a:rPr>
              <a:t>, and the last person to edit it. </a:t>
            </a:r>
          </a:p>
          <a:p>
            <a:r>
              <a:rPr lang="en-US" sz="1200" b="0" kern="1200">
                <a:solidFill>
                  <a:schemeClr val="tx1"/>
                </a:solidFill>
                <a:effectLst/>
                <a:latin typeface="Arial" charset="0"/>
                <a:ea typeface="+mn-ea"/>
                <a:cs typeface="+mn-cs"/>
              </a:rPr>
              <a:t>All of this is known as metadata.</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Photos might have information about the </a:t>
            </a:r>
            <a:r>
              <a:rPr lang="en-US" sz="1200" b="1" kern="1200">
                <a:solidFill>
                  <a:schemeClr val="tx1"/>
                </a:solidFill>
                <a:effectLst/>
                <a:latin typeface="Arial" charset="0"/>
                <a:ea typeface="+mn-ea"/>
                <a:cs typeface="+mn-cs"/>
              </a:rPr>
              <a:t>camera that took the picture or even the geolocation </a:t>
            </a:r>
            <a:r>
              <a:rPr lang="en-US" sz="1200" b="0" kern="1200">
                <a:solidFill>
                  <a:schemeClr val="tx1"/>
                </a:solidFill>
                <a:effectLst/>
                <a:latin typeface="Arial" charset="0"/>
                <a:ea typeface="+mn-ea"/>
                <a:cs typeface="+mn-cs"/>
              </a:rPr>
              <a:t>where the picture was take.</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Email has a </a:t>
            </a:r>
            <a:r>
              <a:rPr lang="en-US" sz="1200" b="1" kern="1200">
                <a:solidFill>
                  <a:schemeClr val="tx1"/>
                </a:solidFill>
                <a:effectLst/>
                <a:latin typeface="Arial" charset="0"/>
                <a:ea typeface="+mn-ea"/>
                <a:cs typeface="+mn-cs"/>
              </a:rPr>
              <a:t>list of all the servers </a:t>
            </a:r>
            <a:r>
              <a:rPr lang="en-US" sz="1200" b="0" kern="1200">
                <a:solidFill>
                  <a:schemeClr val="tx1"/>
                </a:solidFill>
                <a:effectLst/>
                <a:latin typeface="Arial" charset="0"/>
                <a:ea typeface="+mn-ea"/>
                <a:cs typeface="+mn-cs"/>
              </a:rPr>
              <a:t>it went through from the time it was sent to the time it was delivered.</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This metadata is very important for digital forensics as well as </a:t>
            </a:r>
            <a:r>
              <a:rPr lang="en-US" sz="1200" b="0" kern="1200" err="1">
                <a:solidFill>
                  <a:schemeClr val="tx1"/>
                </a:solidFill>
                <a:effectLst/>
                <a:latin typeface="Arial" charset="0"/>
                <a:ea typeface="+mn-ea"/>
                <a:cs typeface="+mn-cs"/>
              </a:rPr>
              <a:t>ediscovery</a:t>
            </a:r>
            <a:r>
              <a:rPr lang="en-US" sz="1200" b="0" kern="1200">
                <a:solidFill>
                  <a:schemeClr val="tx1"/>
                </a:solidFill>
                <a:effectLst/>
                <a:latin typeface="Arial" charset="0"/>
                <a:ea typeface="+mn-ea"/>
                <a:cs typeface="+mn-cs"/>
              </a:rPr>
              <a:t> as it helps put together a more detailed picture of events.</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Any questions on any of the preceding information?</a:t>
            </a:r>
            <a:endParaRPr lang="en-US" sz="1200" kern="1200">
              <a:solidFill>
                <a:schemeClr val="tx1"/>
              </a:solidFill>
              <a:effectLst/>
              <a:latin typeface="Arial" charset="0"/>
              <a:ea typeface="+mn-ea"/>
              <a:cs typeface="+mn-cs"/>
            </a:endParaRPr>
          </a:p>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10</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406883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11</a:t>
            </a:fld>
            <a:endParaRPr lang="en-US" sz="1000">
              <a:solidFill>
                <a:schemeClr val="tx1">
                  <a:lumMod val="75000"/>
                  <a:lumOff val="25000"/>
                </a:schemeClr>
              </a:solidFill>
            </a:endParaRPr>
          </a:p>
        </p:txBody>
      </p:sp>
    </p:spTree>
    <p:extLst>
      <p:ext uri="{BB962C8B-B14F-4D97-AF65-F5344CB8AC3E}">
        <p14:creationId xmlns:p14="http://schemas.microsoft.com/office/powerpoint/2010/main" val="399624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11"/>
          </p:nvPr>
        </p:nvSpPr>
        <p:spPr/>
        <p:txBody>
          <a:bodyPr/>
          <a:lstStyle/>
          <a:p>
            <a:fld id="{FB1A579D-3553-4F33-9067-7E7231905C3B}" type="slidenum">
              <a:rPr lang="en-US" sz="1000" smtClean="0">
                <a:solidFill>
                  <a:schemeClr val="tx1">
                    <a:lumMod val="75000"/>
                    <a:lumOff val="25000"/>
                  </a:schemeClr>
                </a:solidFill>
              </a:rPr>
              <a:pPr/>
              <a:t>12</a:t>
            </a:fld>
            <a:endParaRPr lang="en-US" sz="1000">
              <a:solidFill>
                <a:schemeClr val="tx1">
                  <a:lumMod val="75000"/>
                  <a:lumOff val="25000"/>
                </a:schemeClr>
              </a:solidFill>
            </a:endParaRPr>
          </a:p>
        </p:txBody>
      </p:sp>
    </p:spTree>
    <p:extLst>
      <p:ext uri="{BB962C8B-B14F-4D97-AF65-F5344CB8AC3E}">
        <p14:creationId xmlns:p14="http://schemas.microsoft.com/office/powerpoint/2010/main" val="353240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Arial" charset="0"/>
                <a:ea typeface="+mn-ea"/>
                <a:cs typeface="+mn-cs"/>
              </a:rPr>
              <a:t>The Formal Opinion 2015-193 from the California State Bar answers the question: What are an attorney’s ethical duties in handling the discovery of electronically stored information?</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It breaks down into four main points:</a:t>
            </a:r>
          </a:p>
          <a:p>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The first point, an attorney must have a basic understanding of and facility with issues related to eDiscovery and ESI.  By listening to the first part of this presentation and maybe a little experience you have gained a basic understanding. The facility with part is a little different.  This means that an attorney must be able to anticipate and deal with issues that may arise when dealing with eDiscovery and ESI.</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Issues like changes in metadata when ESI is not collected in a forensically sound manner, or, overproduction or underproduction of ESI due to improperly formatted key terms. These are a couple of very common examples, but as you can see from the vast combinations of data sources and types of ESI many negative things can happen.</a:t>
            </a:r>
            <a:endParaRPr lang="en-US" sz="1200" kern="1200">
              <a:solidFill>
                <a:schemeClr val="tx1"/>
              </a:solidFill>
              <a:effectLst/>
              <a:latin typeface="Arial" charset="0"/>
              <a:ea typeface="+mn-ea"/>
              <a:cs typeface="+mn-cs"/>
            </a:endParaRPr>
          </a:p>
          <a:p>
            <a:endParaRPr lang="en-US" sz="1200" b="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The second point is that duty of competence may vary case by case, requiring a higher level of technical knowledge.  This means some of your cases will require very little if any expertise with ESI or eDiscovery while other cases may be far to complex in terms of ESI for you to handle alone.</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For instance, lets say that Bill is a divorce attorney.  Most of his cases are pretty simple and the most ESI involved is bank statements, pay and other financial statements, and some business documents.  Bill can handle all of this with no problem. However, in his new case, his client’s wife is accusing the husband of looking at inappropriate/illegal images on their computer, which, of course, Bills client denies. While Bill may feel competent that he could review the computer and see if there are inappropriate images there, He may not be technically competent enough to understand all the metadata surrounding the images and say for sure whether or not they were downloaded or viewed by his client.</a:t>
            </a:r>
            <a:endParaRPr lang="en-US" sz="1200" kern="1200">
              <a:solidFill>
                <a:schemeClr val="tx1"/>
              </a:solidFill>
              <a:effectLst/>
              <a:latin typeface="Arial" charset="0"/>
              <a:ea typeface="+mn-ea"/>
              <a:cs typeface="+mn-cs"/>
            </a:endParaRPr>
          </a:p>
          <a:p>
            <a:endParaRPr lang="en-US" sz="1200" b="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The third point is that an attorney lacking the required competence for eDiscovery issues has three options:</a:t>
            </a:r>
            <a:endParaRPr lang="en-US" sz="1200" kern="120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kern="1200">
                <a:solidFill>
                  <a:schemeClr val="tx1"/>
                </a:solidFill>
                <a:effectLst/>
                <a:latin typeface="Arial" charset="0"/>
                <a:ea typeface="+mn-ea"/>
                <a:cs typeface="+mn-cs"/>
              </a:rPr>
              <a:t>Acquire sufficient learning and skill before performance is required </a:t>
            </a:r>
            <a:endParaRPr lang="en-US" sz="1200" kern="120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kern="1200">
                <a:solidFill>
                  <a:schemeClr val="tx1"/>
                </a:solidFill>
                <a:effectLst/>
                <a:latin typeface="Arial" charset="0"/>
                <a:ea typeface="+mn-ea"/>
                <a:cs typeface="+mn-cs"/>
              </a:rPr>
              <a:t>Associate with or consult technical consultants or competent counsel</a:t>
            </a:r>
            <a:endParaRPr lang="en-US" sz="1200" kern="120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kern="1200">
                <a:solidFill>
                  <a:schemeClr val="tx1"/>
                </a:solidFill>
                <a:effectLst/>
                <a:latin typeface="Arial" charset="0"/>
                <a:ea typeface="+mn-ea"/>
                <a:cs typeface="+mn-cs"/>
              </a:rPr>
              <a:t>Decline the client representation</a:t>
            </a:r>
            <a:endParaRPr lang="en-US" sz="1200" kern="1200">
              <a:solidFill>
                <a:schemeClr val="tx1"/>
              </a:solidFill>
              <a:effectLst/>
              <a:latin typeface="Arial" charset="0"/>
              <a:ea typeface="+mn-ea"/>
              <a:cs typeface="+mn-cs"/>
            </a:endParaRPr>
          </a:p>
          <a:p>
            <a:endParaRPr lang="en-US" sz="1200" b="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The first option is great if you have the time. I always advocate for self-improvement and seeking knowledge. The second option, though, is the most likely choice because you want to give your client the best representation available. Who here would rather choose to turn away the client? Maybe that is the best option due to time or financial constraints.</a:t>
            </a:r>
            <a:endParaRPr lang="en-US" sz="1200" kern="1200">
              <a:solidFill>
                <a:schemeClr val="tx1"/>
              </a:solidFill>
              <a:effectLst/>
              <a:latin typeface="Arial" charset="0"/>
              <a:ea typeface="+mn-ea"/>
              <a:cs typeface="+mn-cs"/>
            </a:endParaRPr>
          </a:p>
          <a:p>
            <a:endParaRPr lang="en-US" sz="1200" b="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The fourth point is that Lack of competence in eDiscovery issues may lead to an ethical violation of an attorney’s duty to confidentiality. This is important. It means to me that if you are not 100% sure of your competence and have not otherwise consulted an outside expert but still represent the client, you can be struck with an ethical violation.</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We covered quite a bit here.  Any questions before we move on?</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14</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18495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a:solidFill>
                  <a:schemeClr val="tx1"/>
                </a:solidFill>
                <a:effectLst/>
                <a:latin typeface="Arial" charset="0"/>
                <a:ea typeface="+mn-ea"/>
                <a:cs typeface="+mn-cs"/>
              </a:rPr>
              <a:t>So how do you judge your own level of competence? It can be tough but at least Formal Opinion 2015-193 gives a list of nine skills in which you should be competent:</a:t>
            </a:r>
            <a:endParaRPr lang="en-US" sz="1200" kern="1200">
              <a:solidFill>
                <a:schemeClr val="tx1"/>
              </a:solidFill>
              <a:effectLst/>
              <a:latin typeface="Arial" charset="0"/>
              <a:ea typeface="+mn-ea"/>
              <a:cs typeface="+mn-cs"/>
            </a:endParaRPr>
          </a:p>
          <a:p>
            <a:endParaRPr lang="en-US"/>
          </a:p>
          <a:p>
            <a:r>
              <a:rPr lang="en-US"/>
              <a:t>[read the nine skills</a:t>
            </a:r>
          </a:p>
        </p:txBody>
      </p:sp>
      <p:sp>
        <p:nvSpPr>
          <p:cNvPr id="4" name="Footer Placeholder 3"/>
          <p:cNvSpPr>
            <a:spLocks noGrp="1"/>
          </p:cNvSpPr>
          <p:nvPr>
            <p:ph type="ftr" sz="quarter" idx="10"/>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11"/>
          </p:nvPr>
        </p:nvSpPr>
        <p:spPr/>
        <p:txBody>
          <a:bodyPr/>
          <a:lstStyle/>
          <a:p>
            <a:fld id="{FB1A579D-3553-4F33-9067-7E7231905C3B}" type="slidenum">
              <a:rPr lang="en-US" sz="1000" smtClean="0">
                <a:solidFill>
                  <a:schemeClr val="tx1">
                    <a:lumMod val="75000"/>
                    <a:lumOff val="25000"/>
                  </a:schemeClr>
                </a:solidFill>
              </a:rPr>
              <a:pPr/>
              <a:t>15</a:t>
            </a:fld>
            <a:endParaRPr lang="en-US" sz="1000">
              <a:solidFill>
                <a:schemeClr val="tx1">
                  <a:lumMod val="75000"/>
                  <a:lumOff val="25000"/>
                </a:schemeClr>
              </a:solidFill>
            </a:endParaRPr>
          </a:p>
        </p:txBody>
      </p:sp>
    </p:spTree>
    <p:extLst>
      <p:ext uri="{BB962C8B-B14F-4D97-AF65-F5344CB8AC3E}">
        <p14:creationId xmlns:p14="http://schemas.microsoft.com/office/powerpoint/2010/main" val="1084624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Arial" charset="0"/>
                <a:ea typeface="+mn-ea"/>
                <a:cs typeface="+mn-cs"/>
              </a:rPr>
              <a:t>How do you do this? First, think of the content you are looking for.  Is it bank statements, conversations, photos, internet activity?</a:t>
            </a:r>
            <a:endParaRPr lang="en-US" sz="1200" kern="1200">
              <a:solidFill>
                <a:schemeClr val="tx1"/>
              </a:solidFill>
              <a:effectLst/>
              <a:latin typeface="Arial" charset="0"/>
              <a:ea typeface="+mn-ea"/>
              <a:cs typeface="+mn-cs"/>
            </a:endParaRPr>
          </a:p>
          <a:p>
            <a:endParaRPr lang="en-US" sz="1200" b="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Next, consider the type of ESI you need to collect. Bank statements come in the mail, email, email as a link, are downloaded as a PDF, spreadsheet, </a:t>
            </a:r>
            <a:r>
              <a:rPr lang="en-US" sz="1200" b="0" kern="1200" err="1">
                <a:solidFill>
                  <a:schemeClr val="tx1"/>
                </a:solidFill>
                <a:effectLst/>
                <a:latin typeface="Arial" charset="0"/>
                <a:ea typeface="+mn-ea"/>
                <a:cs typeface="+mn-cs"/>
              </a:rPr>
              <a:t>quickbooks</a:t>
            </a:r>
            <a:r>
              <a:rPr lang="en-US" sz="1200" b="0" kern="1200">
                <a:solidFill>
                  <a:schemeClr val="tx1"/>
                </a:solidFill>
                <a:effectLst/>
                <a:latin typeface="Arial" charset="0"/>
                <a:ea typeface="+mn-ea"/>
                <a:cs typeface="+mn-cs"/>
              </a:rPr>
              <a:t> file, etc. Conversations may be in text messages, email, social media. </a:t>
            </a:r>
          </a:p>
          <a:p>
            <a:r>
              <a:rPr lang="en-US" sz="1200" b="0" kern="1200">
                <a:solidFill>
                  <a:schemeClr val="tx1"/>
                </a:solidFill>
                <a:effectLst/>
                <a:latin typeface="Arial" charset="0"/>
                <a:ea typeface="+mn-ea"/>
                <a:cs typeface="+mn-cs"/>
              </a:rPr>
              <a:t>Photos may be standalone files, embedded in a document, displayed on a webpage, only available for a limited time on snapchat, only shared with few people on Instagram. </a:t>
            </a:r>
          </a:p>
          <a:p>
            <a:r>
              <a:rPr lang="en-US" sz="1200" b="0" kern="1200">
                <a:solidFill>
                  <a:schemeClr val="tx1"/>
                </a:solidFill>
                <a:effectLst/>
                <a:latin typeface="Arial" charset="0"/>
                <a:ea typeface="+mn-ea"/>
                <a:cs typeface="+mn-cs"/>
              </a:rPr>
              <a:t>Internet activity can be found in the browser cache, logged on a router, on a mobile device, on logs of the actual website, in volatile memory, in deleted content.</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Now consider all the places any of that can be stored – refer to the sources of ESI slide. </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Next, consider where the ESI sources are physical located. Are they in your clients possession? Possession of opposing party? With a third party?</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You will have to devise a plan to take possession or get forensically sound copies of the ESI so it can be processed and reviewed.</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16</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039496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You must understand that </a:t>
            </a:r>
            <a:r>
              <a:rPr lang="en-US" sz="1200" b="1" kern="1200">
                <a:solidFill>
                  <a:schemeClr val="tx1"/>
                </a:solidFill>
                <a:effectLst/>
                <a:latin typeface="Arial" charset="0"/>
                <a:ea typeface="+mn-ea"/>
                <a:cs typeface="+mn-cs"/>
              </a:rPr>
              <a:t>some ESI is volatile </a:t>
            </a:r>
            <a:r>
              <a:rPr lang="en-US" sz="1200" b="0" kern="1200">
                <a:solidFill>
                  <a:schemeClr val="tx1"/>
                </a:solidFill>
                <a:effectLst/>
                <a:latin typeface="Arial" charset="0"/>
                <a:ea typeface="+mn-ea"/>
                <a:cs typeface="+mn-cs"/>
              </a:rPr>
              <a:t>meaning that if it is not preserved at the time a computer is seized and still powered on, it will be lost. An example of this is computer memory which can store much information but will be lost as soon as power is removed.</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Other </a:t>
            </a:r>
            <a:r>
              <a:rPr lang="en-US" sz="1200" b="1" kern="1200">
                <a:solidFill>
                  <a:schemeClr val="tx1"/>
                </a:solidFill>
                <a:effectLst/>
                <a:latin typeface="Arial" charset="0"/>
                <a:ea typeface="+mn-ea"/>
                <a:cs typeface="+mn-cs"/>
              </a:rPr>
              <a:t>ESI is ephemera</a:t>
            </a:r>
            <a:r>
              <a:rPr lang="en-US" sz="1200" b="0" kern="1200">
                <a:solidFill>
                  <a:schemeClr val="tx1"/>
                </a:solidFill>
                <a:effectLst/>
                <a:latin typeface="Arial" charset="0"/>
                <a:ea typeface="+mn-ea"/>
                <a:cs typeface="+mn-cs"/>
              </a:rPr>
              <a:t>l meaning that it is intentionally temporary or restricted to certain file sizes. Windows event logs are like that. In order to save space they are overwritten once they grow to around 20MB. Older entries are deleted and new entries are appended.</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Email is another one, especially corporate email.  I mentioned information governance earlier when discussing the EDRM and here is one place it comes into play.  In order to space and storage fees as well as limit their exposure in litigation, businesses will often set an intentionally short email retention period – like six months. So any email that is not otherwise preserved will be deleted after it is six months old.</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You must understand </a:t>
            </a:r>
            <a:r>
              <a:rPr lang="en-US" sz="1200" b="1" kern="1200">
                <a:solidFill>
                  <a:schemeClr val="tx1"/>
                </a:solidFill>
                <a:effectLst/>
                <a:latin typeface="Arial" charset="0"/>
                <a:ea typeface="+mn-ea"/>
                <a:cs typeface="+mn-cs"/>
              </a:rPr>
              <a:t>that just opening a document can change its metadata</a:t>
            </a:r>
            <a:r>
              <a:rPr lang="en-US" sz="1200" b="0" kern="1200">
                <a:solidFill>
                  <a:schemeClr val="tx1"/>
                </a:solidFill>
                <a:effectLst/>
                <a:latin typeface="Arial" charset="0"/>
                <a:ea typeface="+mn-ea"/>
                <a:cs typeface="+mn-cs"/>
              </a:rPr>
              <a:t>.  Some ESI can be deleted just by viewing it – think snapchat.</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Another concern is that of </a:t>
            </a:r>
            <a:r>
              <a:rPr lang="en-US" sz="1200" b="1" kern="1200">
                <a:solidFill>
                  <a:schemeClr val="tx1"/>
                </a:solidFill>
                <a:effectLst/>
                <a:latin typeface="Arial" charset="0"/>
                <a:ea typeface="+mn-ea"/>
                <a:cs typeface="+mn-cs"/>
              </a:rPr>
              <a:t>proper preservation techniques</a:t>
            </a:r>
            <a:r>
              <a:rPr lang="en-US" sz="1200" b="0" kern="1200">
                <a:solidFill>
                  <a:schemeClr val="tx1"/>
                </a:solidFill>
                <a:effectLst/>
                <a:latin typeface="Arial" charset="0"/>
                <a:ea typeface="+mn-ea"/>
                <a:cs typeface="+mn-cs"/>
              </a:rPr>
              <a:t>. A simple copy and paste will change the metadata. Simply connecting a USB device to a computer will change the system logs.  Forensics professionals use write-blockers and other techniques to ensure that the ESI that is collected remains completely unchanged and indistinguishable from the original</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Finally </a:t>
            </a:r>
            <a:r>
              <a:rPr lang="en-US" sz="1200" b="1" kern="1200">
                <a:solidFill>
                  <a:schemeClr val="tx1"/>
                </a:solidFill>
                <a:effectLst/>
                <a:latin typeface="Arial" charset="0"/>
                <a:ea typeface="+mn-ea"/>
                <a:cs typeface="+mn-cs"/>
              </a:rPr>
              <a:t>maintaining proper chain of custody </a:t>
            </a:r>
            <a:r>
              <a:rPr lang="en-US" sz="1200" b="0" kern="1200">
                <a:solidFill>
                  <a:schemeClr val="tx1"/>
                </a:solidFill>
                <a:effectLst/>
                <a:latin typeface="Arial" charset="0"/>
                <a:ea typeface="+mn-ea"/>
                <a:cs typeface="+mn-cs"/>
              </a:rPr>
              <a:t>documentation helps to ensure ESI is properly handled during preservation and transfer.</a:t>
            </a:r>
            <a:endParaRPr lang="en-US" sz="1200" kern="1200">
              <a:solidFill>
                <a:schemeClr val="tx1"/>
              </a:solidFill>
              <a:effectLst/>
              <a:latin typeface="Arial" charset="0"/>
              <a:ea typeface="+mn-ea"/>
              <a:cs typeface="+mn-cs"/>
            </a:endParaRPr>
          </a:p>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17</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60811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Does your client have on premises email servers or is it in the Cloud? Do they have on-site or off-site backups that dictate how long it will take to retrieve ESI? Are smartphones or other devices involved? Do they use Cloud storage services like </a:t>
            </a:r>
            <a:r>
              <a:rPr lang="en-US" sz="1200" b="0" kern="1200" err="1">
                <a:solidFill>
                  <a:schemeClr val="tx1"/>
                </a:solidFill>
                <a:effectLst/>
                <a:latin typeface="Arial" charset="0"/>
                <a:ea typeface="+mn-ea"/>
                <a:cs typeface="+mn-cs"/>
              </a:rPr>
              <a:t>GoogleDrive</a:t>
            </a:r>
            <a:r>
              <a:rPr lang="en-US" sz="1200" b="0" kern="1200">
                <a:solidFill>
                  <a:schemeClr val="tx1"/>
                </a:solidFill>
                <a:effectLst/>
                <a:latin typeface="Arial" charset="0"/>
                <a:ea typeface="+mn-ea"/>
                <a:cs typeface="+mn-cs"/>
              </a:rPr>
              <a:t> or Dropbox? Will you need to review security / surveillance video?</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A mentioned earlier the </a:t>
            </a:r>
            <a:r>
              <a:rPr lang="en-US" sz="1200" b="1" kern="1200">
                <a:solidFill>
                  <a:schemeClr val="tx1"/>
                </a:solidFill>
                <a:effectLst/>
                <a:latin typeface="Arial" charset="0"/>
                <a:ea typeface="+mn-ea"/>
                <a:cs typeface="+mn-cs"/>
              </a:rPr>
              <a:t>types and sources of ESI are almost endless </a:t>
            </a:r>
            <a:r>
              <a:rPr lang="en-US" sz="1200" b="0" kern="1200">
                <a:solidFill>
                  <a:schemeClr val="tx1"/>
                </a:solidFill>
                <a:effectLst/>
                <a:latin typeface="Arial" charset="0"/>
                <a:ea typeface="+mn-ea"/>
                <a:cs typeface="+mn-cs"/>
              </a:rPr>
              <a:t>and new ones appear frequently. It is important to properly interview your client and understand their systems and storage to make sure you don’t miss something important.</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18</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128641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Arial" charset="0"/>
                <a:ea typeface="+mn-ea"/>
                <a:cs typeface="+mn-cs"/>
              </a:rPr>
              <a:t>The best option is typically to </a:t>
            </a:r>
            <a:r>
              <a:rPr lang="en-US" sz="1200" b="1" kern="1200">
                <a:solidFill>
                  <a:schemeClr val="tx1"/>
                </a:solidFill>
                <a:effectLst/>
                <a:latin typeface="Arial" charset="0"/>
                <a:ea typeface="+mn-ea"/>
                <a:cs typeface="+mn-cs"/>
              </a:rPr>
              <a:t>have an expert in the preservation and collection of ESI </a:t>
            </a:r>
            <a:r>
              <a:rPr lang="en-US" sz="1200" b="0" kern="1200">
                <a:solidFill>
                  <a:schemeClr val="tx1"/>
                </a:solidFill>
                <a:effectLst/>
                <a:latin typeface="Arial" charset="0"/>
                <a:ea typeface="+mn-ea"/>
                <a:cs typeface="+mn-cs"/>
              </a:rPr>
              <a:t>to perform the preservation and collection. Forensic experts know to handle ESI so that it meets all court requirements.</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It may also be necessary to have a third party vendor or </a:t>
            </a:r>
            <a:r>
              <a:rPr lang="en-US" sz="1200" b="1" kern="1200">
                <a:solidFill>
                  <a:schemeClr val="tx1"/>
                </a:solidFill>
                <a:effectLst/>
                <a:latin typeface="Arial" charset="0"/>
                <a:ea typeface="+mn-ea"/>
                <a:cs typeface="+mn-cs"/>
              </a:rPr>
              <a:t>attorney supervise the collection</a:t>
            </a:r>
            <a:r>
              <a:rPr lang="en-US" sz="1200" b="0" kern="1200">
                <a:solidFill>
                  <a:schemeClr val="tx1"/>
                </a:solidFill>
                <a:effectLst/>
                <a:latin typeface="Arial" charset="0"/>
                <a:ea typeface="+mn-ea"/>
                <a:cs typeface="+mn-cs"/>
              </a:rPr>
              <a:t>.</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Decide on </a:t>
            </a:r>
            <a:r>
              <a:rPr lang="en-US" sz="1200" b="1" kern="1200">
                <a:solidFill>
                  <a:schemeClr val="tx1"/>
                </a:solidFill>
                <a:effectLst/>
                <a:latin typeface="Arial" charset="0"/>
                <a:ea typeface="+mn-ea"/>
                <a:cs typeface="+mn-cs"/>
              </a:rPr>
              <a:t>who will retain the collected evidence</a:t>
            </a:r>
            <a:r>
              <a:rPr lang="en-US" sz="1200" b="0" kern="1200">
                <a:solidFill>
                  <a:schemeClr val="tx1"/>
                </a:solidFill>
                <a:effectLst/>
                <a:latin typeface="Arial" charset="0"/>
                <a:ea typeface="+mn-ea"/>
                <a:cs typeface="+mn-cs"/>
              </a:rPr>
              <a:t>.  You may want to retain it or you may want your forensics vendor to handle the storage.</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Having </a:t>
            </a:r>
            <a:r>
              <a:rPr lang="en-US" sz="1200" b="1" kern="1200">
                <a:solidFill>
                  <a:schemeClr val="tx1"/>
                </a:solidFill>
                <a:effectLst/>
                <a:latin typeface="Arial" charset="0"/>
                <a:ea typeface="+mn-ea"/>
                <a:cs typeface="+mn-cs"/>
              </a:rPr>
              <a:t>IT staff perform a preservation </a:t>
            </a:r>
            <a:r>
              <a:rPr lang="en-US" sz="1200" b="0" kern="1200">
                <a:solidFill>
                  <a:schemeClr val="tx1"/>
                </a:solidFill>
                <a:effectLst/>
                <a:latin typeface="Arial" charset="0"/>
                <a:ea typeface="+mn-ea"/>
                <a:cs typeface="+mn-cs"/>
              </a:rPr>
              <a:t>or collection with out supervision from a forensic expert is </a:t>
            </a:r>
            <a:r>
              <a:rPr lang="en-US" sz="1200" b="1" kern="1200">
                <a:solidFill>
                  <a:schemeClr val="tx1"/>
                </a:solidFill>
                <a:effectLst/>
                <a:latin typeface="Arial" charset="0"/>
                <a:ea typeface="+mn-ea"/>
                <a:cs typeface="+mn-cs"/>
              </a:rPr>
              <a:t>a bad idea</a:t>
            </a:r>
            <a:r>
              <a:rPr lang="en-US" sz="1200" b="0" kern="1200">
                <a:solidFill>
                  <a:schemeClr val="tx1"/>
                </a:solidFill>
                <a:effectLst/>
                <a:latin typeface="Arial" charset="0"/>
                <a:ea typeface="+mn-ea"/>
                <a:cs typeface="+mn-cs"/>
              </a:rPr>
              <a:t>. IT staff have different ideas when it comes to urgency and the integrity of the preservation.</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19</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21301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5"/>
          </p:nvPr>
        </p:nvSpPr>
        <p:spPr/>
        <p:txBody>
          <a:bodyPr/>
          <a:lstStyle/>
          <a:p>
            <a:fld id="{FB1A579D-3553-4F33-9067-7E7231905C3B}" type="slidenum">
              <a:rPr lang="en-US" sz="1000" smtClean="0">
                <a:solidFill>
                  <a:schemeClr val="tx1">
                    <a:lumMod val="75000"/>
                    <a:lumOff val="25000"/>
                  </a:schemeClr>
                </a:solidFill>
              </a:rPr>
              <a:pPr/>
              <a:t>1</a:t>
            </a:fld>
            <a:endParaRPr lang="en-US" sz="1000">
              <a:solidFill>
                <a:schemeClr val="tx1">
                  <a:lumMod val="75000"/>
                  <a:lumOff val="25000"/>
                </a:schemeClr>
              </a:solidFill>
            </a:endParaRPr>
          </a:p>
        </p:txBody>
      </p:sp>
    </p:spTree>
    <p:extLst>
      <p:ext uri="{BB962C8B-B14F-4D97-AF65-F5344CB8AC3E}">
        <p14:creationId xmlns:p14="http://schemas.microsoft.com/office/powerpoint/2010/main" val="120483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This information comes not only from </a:t>
            </a:r>
            <a:r>
              <a:rPr lang="en-US" sz="1200" b="1" kern="1200">
                <a:solidFill>
                  <a:schemeClr val="tx1"/>
                </a:solidFill>
                <a:effectLst/>
                <a:latin typeface="Arial" charset="0"/>
                <a:ea typeface="+mn-ea"/>
                <a:cs typeface="+mn-cs"/>
              </a:rPr>
              <a:t>interviewing clients </a:t>
            </a:r>
            <a:r>
              <a:rPr lang="en-US" sz="1200" b="0" kern="1200">
                <a:solidFill>
                  <a:schemeClr val="tx1"/>
                </a:solidFill>
                <a:effectLst/>
                <a:latin typeface="Arial" charset="0"/>
                <a:ea typeface="+mn-ea"/>
                <a:cs typeface="+mn-cs"/>
              </a:rPr>
              <a:t>but also </a:t>
            </a:r>
            <a:r>
              <a:rPr lang="en-US" sz="1200" b="1" kern="1200">
                <a:solidFill>
                  <a:schemeClr val="tx1"/>
                </a:solidFill>
                <a:effectLst/>
                <a:latin typeface="Arial" charset="0"/>
                <a:ea typeface="+mn-ea"/>
                <a:cs typeface="+mn-cs"/>
              </a:rPr>
              <a:t>through the EDRM </a:t>
            </a:r>
            <a:r>
              <a:rPr lang="en-US" sz="1200" b="0" kern="1200">
                <a:solidFill>
                  <a:schemeClr val="tx1"/>
                </a:solidFill>
                <a:effectLst/>
                <a:latin typeface="Arial" charset="0"/>
                <a:ea typeface="+mn-ea"/>
                <a:cs typeface="+mn-cs"/>
              </a:rPr>
              <a:t>process. </a:t>
            </a: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Through </a:t>
            </a:r>
            <a:r>
              <a:rPr lang="en-US" sz="1200" b="1" kern="1200">
                <a:solidFill>
                  <a:schemeClr val="tx1"/>
                </a:solidFill>
                <a:effectLst/>
                <a:latin typeface="Arial" charset="0"/>
                <a:ea typeface="+mn-ea"/>
                <a:cs typeface="+mn-cs"/>
              </a:rPr>
              <a:t>diligent review of ESI </a:t>
            </a:r>
            <a:r>
              <a:rPr lang="en-US" sz="1200" b="0" kern="1200">
                <a:solidFill>
                  <a:schemeClr val="tx1"/>
                </a:solidFill>
                <a:effectLst/>
                <a:latin typeface="Arial" charset="0"/>
                <a:ea typeface="+mn-ea"/>
                <a:cs typeface="+mn-cs"/>
              </a:rPr>
              <a:t>other data </a:t>
            </a:r>
            <a:r>
              <a:rPr lang="en-US" sz="1200" b="1" kern="1200">
                <a:solidFill>
                  <a:schemeClr val="tx1"/>
                </a:solidFill>
                <a:effectLst/>
                <a:latin typeface="Arial" charset="0"/>
                <a:ea typeface="+mn-ea"/>
                <a:cs typeface="+mn-cs"/>
              </a:rPr>
              <a:t>custodians and potential data sources </a:t>
            </a:r>
            <a:r>
              <a:rPr lang="en-US" sz="1200" b="0" kern="1200">
                <a:solidFill>
                  <a:schemeClr val="tx1"/>
                </a:solidFill>
                <a:effectLst/>
                <a:latin typeface="Arial" charset="0"/>
                <a:ea typeface="+mn-ea"/>
                <a:cs typeface="+mn-cs"/>
              </a:rPr>
              <a:t>can come to light.</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It is also important to </a:t>
            </a:r>
            <a:r>
              <a:rPr lang="en-US" sz="1200" b="1" kern="1200">
                <a:solidFill>
                  <a:schemeClr val="tx1"/>
                </a:solidFill>
                <a:effectLst/>
                <a:latin typeface="Arial" charset="0"/>
                <a:ea typeface="+mn-ea"/>
                <a:cs typeface="+mn-cs"/>
              </a:rPr>
              <a:t>consider the scope of the body of ESI</a:t>
            </a:r>
            <a:r>
              <a:rPr lang="en-US" sz="1200" b="0" kern="1200">
                <a:solidFill>
                  <a:schemeClr val="tx1"/>
                </a:solidFill>
                <a:effectLst/>
                <a:latin typeface="Arial" charset="0"/>
                <a:ea typeface="+mn-ea"/>
                <a:cs typeface="+mn-cs"/>
              </a:rPr>
              <a:t>. </a:t>
            </a: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Do you need </a:t>
            </a:r>
            <a:r>
              <a:rPr lang="en-US" sz="1200" b="1" kern="1200">
                <a:solidFill>
                  <a:schemeClr val="tx1"/>
                </a:solidFill>
                <a:effectLst/>
                <a:latin typeface="Arial" charset="0"/>
                <a:ea typeface="+mn-ea"/>
                <a:cs typeface="+mn-cs"/>
              </a:rPr>
              <a:t>phone records </a:t>
            </a:r>
            <a:r>
              <a:rPr lang="en-US" sz="1200" b="0" kern="1200">
                <a:solidFill>
                  <a:schemeClr val="tx1"/>
                </a:solidFill>
                <a:effectLst/>
                <a:latin typeface="Arial" charset="0"/>
                <a:ea typeface="+mn-ea"/>
                <a:cs typeface="+mn-cs"/>
              </a:rPr>
              <a:t>from the provider to authenticate what is found on the phone?</a:t>
            </a: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Multiple copies of ESI from different sources helps to prove authenticity</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20</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83245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An </a:t>
            </a:r>
            <a:r>
              <a:rPr lang="en-US" sz="1200" b="0" kern="1200" err="1">
                <a:solidFill>
                  <a:schemeClr val="tx1"/>
                </a:solidFill>
                <a:effectLst/>
                <a:latin typeface="Arial" charset="0"/>
                <a:ea typeface="+mn-ea"/>
                <a:cs typeface="+mn-cs"/>
              </a:rPr>
              <a:t>ediscovery</a:t>
            </a:r>
            <a:r>
              <a:rPr lang="en-US" sz="1200" b="0" kern="1200">
                <a:solidFill>
                  <a:schemeClr val="tx1"/>
                </a:solidFill>
                <a:effectLst/>
                <a:latin typeface="Arial" charset="0"/>
                <a:ea typeface="+mn-ea"/>
                <a:cs typeface="+mn-cs"/>
              </a:rPr>
              <a:t> plan will detail </a:t>
            </a:r>
            <a:r>
              <a:rPr lang="en-US" sz="1200" b="1" kern="1200">
                <a:solidFill>
                  <a:schemeClr val="tx1"/>
                </a:solidFill>
                <a:effectLst/>
                <a:latin typeface="Arial" charset="0"/>
                <a:ea typeface="+mn-ea"/>
                <a:cs typeface="+mn-cs"/>
              </a:rPr>
              <a:t>initial data custodians</a:t>
            </a:r>
            <a:r>
              <a:rPr lang="en-US" sz="1200" b="0" kern="1200">
                <a:solidFill>
                  <a:schemeClr val="tx1"/>
                </a:solidFill>
                <a:effectLst/>
                <a:latin typeface="Arial" charset="0"/>
                <a:ea typeface="+mn-ea"/>
                <a:cs typeface="+mn-cs"/>
              </a:rPr>
              <a:t>, </a:t>
            </a:r>
            <a:r>
              <a:rPr lang="en-US" sz="1200" b="1" kern="1200">
                <a:solidFill>
                  <a:schemeClr val="tx1"/>
                </a:solidFill>
                <a:effectLst/>
                <a:latin typeface="Arial" charset="0"/>
                <a:ea typeface="+mn-ea"/>
                <a:cs typeface="+mn-cs"/>
              </a:rPr>
              <a:t>data sources, search terms, preservation and collection methods, and time frames</a:t>
            </a:r>
            <a:r>
              <a:rPr lang="en-US" sz="1200" b="0" kern="1200">
                <a:solidFill>
                  <a:schemeClr val="tx1"/>
                </a:solidFill>
                <a:effectLst/>
                <a:latin typeface="Arial" charset="0"/>
                <a:ea typeface="+mn-ea"/>
                <a:cs typeface="+mn-cs"/>
              </a:rPr>
              <a:t>. Be sure to know what ESI is available and have a plan for how you want it collected.</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We could have an </a:t>
            </a:r>
            <a:r>
              <a:rPr lang="en-US" sz="1200" b="1" kern="1200">
                <a:solidFill>
                  <a:schemeClr val="tx1"/>
                </a:solidFill>
                <a:effectLst/>
                <a:latin typeface="Arial" charset="0"/>
                <a:ea typeface="+mn-ea"/>
                <a:cs typeface="+mn-cs"/>
              </a:rPr>
              <a:t>entire class on search terms </a:t>
            </a:r>
            <a:r>
              <a:rPr lang="en-US" sz="1200" b="0" kern="1200">
                <a:solidFill>
                  <a:schemeClr val="tx1"/>
                </a:solidFill>
                <a:effectLst/>
                <a:latin typeface="Arial" charset="0"/>
                <a:ea typeface="+mn-ea"/>
                <a:cs typeface="+mn-cs"/>
              </a:rPr>
              <a:t>alone. Developing </a:t>
            </a:r>
            <a:r>
              <a:rPr lang="en-US" sz="1200" b="1" kern="1200">
                <a:solidFill>
                  <a:schemeClr val="tx1"/>
                </a:solidFill>
                <a:effectLst/>
                <a:latin typeface="Arial" charset="0"/>
                <a:ea typeface="+mn-ea"/>
                <a:cs typeface="+mn-cs"/>
              </a:rPr>
              <a:t>meaningful and accurate terms </a:t>
            </a:r>
            <a:r>
              <a:rPr lang="en-US" sz="1200" b="0" kern="1200">
                <a:solidFill>
                  <a:schemeClr val="tx1"/>
                </a:solidFill>
                <a:effectLst/>
                <a:latin typeface="Arial" charset="0"/>
                <a:ea typeface="+mn-ea"/>
                <a:cs typeface="+mn-cs"/>
              </a:rPr>
              <a:t>and getting agreement with opposing counsel early on will save much time and energy. </a:t>
            </a:r>
            <a:r>
              <a:rPr lang="en-US" sz="1200" b="1" kern="1200">
                <a:solidFill>
                  <a:schemeClr val="tx1"/>
                </a:solidFill>
                <a:effectLst/>
                <a:latin typeface="Arial" charset="0"/>
                <a:ea typeface="+mn-ea"/>
                <a:cs typeface="+mn-cs"/>
              </a:rPr>
              <a:t>Simple terms </a:t>
            </a:r>
            <a:r>
              <a:rPr lang="en-US" sz="1200" b="0" kern="1200">
                <a:solidFill>
                  <a:schemeClr val="tx1"/>
                </a:solidFill>
                <a:effectLst/>
                <a:latin typeface="Arial" charset="0"/>
                <a:ea typeface="+mn-ea"/>
                <a:cs typeface="+mn-cs"/>
              </a:rPr>
              <a:t>such as single words or short letter combinations, no matter how unique they may seem, usually result in huge volumes of irrelevant data.</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Use very specific terms that </a:t>
            </a:r>
            <a:r>
              <a:rPr lang="en-US" sz="1200" b="1" kern="1200">
                <a:solidFill>
                  <a:schemeClr val="tx1"/>
                </a:solidFill>
                <a:effectLst/>
                <a:latin typeface="Arial" charset="0"/>
                <a:ea typeface="+mn-ea"/>
                <a:cs typeface="+mn-cs"/>
              </a:rPr>
              <a:t>include proximity and Boolean logic </a:t>
            </a:r>
            <a:r>
              <a:rPr lang="en-US" sz="1200" b="0" kern="1200">
                <a:solidFill>
                  <a:schemeClr val="tx1"/>
                </a:solidFill>
                <a:effectLst/>
                <a:latin typeface="Arial" charset="0"/>
                <a:ea typeface="+mn-ea"/>
                <a:cs typeface="+mn-cs"/>
              </a:rPr>
              <a:t>but be careful. For instance: “peanut butter” AND jelly w/1 sandwich will get different results than (“peanut butter and jelly”) w/1 sandwich.</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1" kern="1200">
                <a:solidFill>
                  <a:schemeClr val="tx1"/>
                </a:solidFill>
                <a:effectLst/>
                <a:latin typeface="Arial" charset="0"/>
                <a:ea typeface="+mn-ea"/>
                <a:cs typeface="+mn-cs"/>
              </a:rPr>
              <a:t>Review closely </a:t>
            </a:r>
            <a:r>
              <a:rPr lang="en-US" sz="1200" b="0" kern="1200">
                <a:solidFill>
                  <a:schemeClr val="tx1"/>
                </a:solidFill>
                <a:effectLst/>
                <a:latin typeface="Arial" charset="0"/>
                <a:ea typeface="+mn-ea"/>
                <a:cs typeface="+mn-cs"/>
              </a:rPr>
              <a:t>the results of any search before releasing it to opposing counsel even if it was provided by your client. </a:t>
            </a:r>
            <a:r>
              <a:rPr lang="en-US" sz="1200" b="1" kern="1200">
                <a:solidFill>
                  <a:schemeClr val="tx1"/>
                </a:solidFill>
                <a:effectLst/>
                <a:latin typeface="Arial" charset="0"/>
                <a:ea typeface="+mn-ea"/>
                <a:cs typeface="+mn-cs"/>
              </a:rPr>
              <a:t>The claw back method may still disclose</a:t>
            </a:r>
            <a:r>
              <a:rPr lang="en-US" sz="1200" b="0" kern="1200">
                <a:solidFill>
                  <a:schemeClr val="tx1"/>
                </a:solidFill>
                <a:effectLst/>
                <a:latin typeface="Arial" charset="0"/>
                <a:ea typeface="+mn-ea"/>
                <a:cs typeface="+mn-cs"/>
              </a:rPr>
              <a:t> unwanted information to opposing parties.</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21</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4164812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This one seems simple enough.  But there are </a:t>
            </a:r>
            <a:r>
              <a:rPr lang="en-US" sz="1200" b="1" kern="1200">
                <a:solidFill>
                  <a:schemeClr val="tx1"/>
                </a:solidFill>
                <a:effectLst/>
                <a:latin typeface="Arial" charset="0"/>
                <a:ea typeface="+mn-ea"/>
                <a:cs typeface="+mn-cs"/>
              </a:rPr>
              <a:t>still pitfalls</a:t>
            </a:r>
            <a:r>
              <a:rPr lang="en-US" sz="1200" b="0" kern="1200">
                <a:solidFill>
                  <a:schemeClr val="tx1"/>
                </a:solidFill>
                <a:effectLst/>
                <a:latin typeface="Arial" charset="0"/>
                <a:ea typeface="+mn-ea"/>
                <a:cs typeface="+mn-cs"/>
              </a:rPr>
              <a:t>. If you are looking for “peanut butter and jelly sandwiches” you will probably find it.  But if you don’t take the time to search “</a:t>
            </a:r>
            <a:r>
              <a:rPr lang="en-US" sz="1200" b="1" kern="1200" err="1">
                <a:solidFill>
                  <a:schemeClr val="tx1"/>
                </a:solidFill>
                <a:effectLst/>
                <a:latin typeface="Arial" charset="0"/>
                <a:ea typeface="+mn-ea"/>
                <a:cs typeface="+mn-cs"/>
              </a:rPr>
              <a:t>unsearchables</a:t>
            </a:r>
            <a:r>
              <a:rPr lang="en-US" sz="1200" b="0" kern="1200">
                <a:solidFill>
                  <a:schemeClr val="tx1"/>
                </a:solidFill>
                <a:effectLst/>
                <a:latin typeface="Arial" charset="0"/>
                <a:ea typeface="+mn-ea"/>
                <a:cs typeface="+mn-cs"/>
              </a:rPr>
              <a:t>” you may miss it entirely.</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err="1">
                <a:solidFill>
                  <a:schemeClr val="tx1"/>
                </a:solidFill>
                <a:effectLst/>
                <a:latin typeface="Arial" charset="0"/>
                <a:ea typeface="+mn-ea"/>
                <a:cs typeface="+mn-cs"/>
              </a:rPr>
              <a:t>Unsearchables</a:t>
            </a:r>
            <a:r>
              <a:rPr lang="en-US" sz="1200" b="0" kern="1200">
                <a:solidFill>
                  <a:schemeClr val="tx1"/>
                </a:solidFill>
                <a:effectLst/>
                <a:latin typeface="Arial" charset="0"/>
                <a:ea typeface="+mn-ea"/>
                <a:cs typeface="+mn-cs"/>
              </a:rPr>
              <a:t> are files that contain images or </a:t>
            </a:r>
            <a:r>
              <a:rPr lang="en-US" sz="1200" b="1" kern="1200">
                <a:solidFill>
                  <a:schemeClr val="tx1"/>
                </a:solidFill>
                <a:effectLst/>
                <a:latin typeface="Arial" charset="0"/>
                <a:ea typeface="+mn-ea"/>
                <a:cs typeface="+mn-cs"/>
              </a:rPr>
              <a:t>representations of text but not actual text</a:t>
            </a:r>
            <a:r>
              <a:rPr lang="en-US" sz="1200" b="0" kern="1200">
                <a:solidFill>
                  <a:schemeClr val="tx1"/>
                </a:solidFill>
                <a:effectLst/>
                <a:latin typeface="Arial" charset="0"/>
                <a:ea typeface="+mn-ea"/>
                <a:cs typeface="+mn-cs"/>
              </a:rPr>
              <a:t>.  Think of a scanned document or a photo of a document. Techniques such as </a:t>
            </a:r>
            <a:r>
              <a:rPr lang="en-US" sz="1200" b="1" kern="1200">
                <a:solidFill>
                  <a:schemeClr val="tx1"/>
                </a:solidFill>
                <a:effectLst/>
                <a:latin typeface="Arial" charset="0"/>
                <a:ea typeface="+mn-ea"/>
                <a:cs typeface="+mn-cs"/>
              </a:rPr>
              <a:t>Optical Character Recognition (OCR) </a:t>
            </a:r>
            <a:r>
              <a:rPr lang="en-US" sz="1200" b="0" kern="1200">
                <a:solidFill>
                  <a:schemeClr val="tx1"/>
                </a:solidFill>
                <a:effectLst/>
                <a:latin typeface="Arial" charset="0"/>
                <a:ea typeface="+mn-ea"/>
                <a:cs typeface="+mn-cs"/>
              </a:rPr>
              <a:t>can scan image files for text, extract that text, and make it searchable. OCR is not perfect and mistakes similar characters all the time. For instance the word “Fall” may be interpreted as “F@11” depending on the font and quality of the initial image. Ask for </a:t>
            </a:r>
            <a:r>
              <a:rPr lang="en-US" sz="1200" b="0" kern="1200" err="1">
                <a:solidFill>
                  <a:schemeClr val="tx1"/>
                </a:solidFill>
                <a:effectLst/>
                <a:latin typeface="Arial" charset="0"/>
                <a:ea typeface="+mn-ea"/>
                <a:cs typeface="+mn-cs"/>
              </a:rPr>
              <a:t>unsearchables</a:t>
            </a:r>
            <a:r>
              <a:rPr lang="en-US" sz="1200" b="0" kern="1200">
                <a:solidFill>
                  <a:schemeClr val="tx1"/>
                </a:solidFill>
                <a:effectLst/>
                <a:latin typeface="Arial" charset="0"/>
                <a:ea typeface="+mn-ea"/>
                <a:cs typeface="+mn-cs"/>
              </a:rPr>
              <a:t> and have a person review them if you believe they are critical.</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Also, consider using </a:t>
            </a:r>
            <a:r>
              <a:rPr lang="en-US" sz="1200" b="1" kern="1200">
                <a:solidFill>
                  <a:schemeClr val="tx1"/>
                </a:solidFill>
                <a:effectLst/>
                <a:latin typeface="Arial" charset="0"/>
                <a:ea typeface="+mn-ea"/>
                <a:cs typeface="+mn-cs"/>
              </a:rPr>
              <a:t>alternate spellings </a:t>
            </a:r>
            <a:r>
              <a:rPr lang="en-US" sz="1200" b="0" kern="1200">
                <a:solidFill>
                  <a:schemeClr val="tx1"/>
                </a:solidFill>
                <a:effectLst/>
                <a:latin typeface="Arial" charset="0"/>
                <a:ea typeface="+mn-ea"/>
                <a:cs typeface="+mn-cs"/>
              </a:rPr>
              <a:t>of words in your search terms.  If searching for “administrator” you will not find “</a:t>
            </a:r>
            <a:r>
              <a:rPr lang="en-US" sz="1200" b="0" kern="1200" err="1">
                <a:solidFill>
                  <a:schemeClr val="tx1"/>
                </a:solidFill>
                <a:effectLst/>
                <a:latin typeface="Arial" charset="0"/>
                <a:ea typeface="+mn-ea"/>
                <a:cs typeface="+mn-cs"/>
              </a:rPr>
              <a:t>adminstrator</a:t>
            </a:r>
            <a:r>
              <a:rPr lang="en-US" sz="1200" b="0" kern="1200">
                <a:solidFill>
                  <a:schemeClr val="tx1"/>
                </a:solidFill>
                <a:effectLst/>
                <a:latin typeface="Arial" charset="0"/>
                <a:ea typeface="+mn-ea"/>
                <a:cs typeface="+mn-cs"/>
              </a:rPr>
              <a:t>” or “</a:t>
            </a:r>
            <a:r>
              <a:rPr lang="en-US" sz="1200" b="0" kern="1200" err="1">
                <a:solidFill>
                  <a:schemeClr val="tx1"/>
                </a:solidFill>
                <a:effectLst/>
                <a:latin typeface="Arial" charset="0"/>
                <a:ea typeface="+mn-ea"/>
                <a:cs typeface="+mn-cs"/>
              </a:rPr>
              <a:t>adminsitrator</a:t>
            </a:r>
            <a:r>
              <a:rPr lang="en-US" sz="1200" b="0" kern="1200">
                <a:solidFill>
                  <a:schemeClr val="tx1"/>
                </a:solidFill>
                <a:effectLst/>
                <a:latin typeface="Arial" charset="0"/>
                <a:ea typeface="+mn-ea"/>
                <a:cs typeface="+mn-cs"/>
              </a:rPr>
              <a:t>”.  Other examples include “color” and “</a:t>
            </a:r>
            <a:r>
              <a:rPr lang="en-US" sz="1200" b="0" kern="1200" err="1">
                <a:solidFill>
                  <a:schemeClr val="tx1"/>
                </a:solidFill>
                <a:effectLst/>
                <a:latin typeface="Arial" charset="0"/>
                <a:ea typeface="+mn-ea"/>
                <a:cs typeface="+mn-cs"/>
              </a:rPr>
              <a:t>colour</a:t>
            </a:r>
            <a:r>
              <a:rPr lang="en-US" sz="1200" b="0" kern="1200">
                <a:solidFill>
                  <a:schemeClr val="tx1"/>
                </a:solidFill>
                <a:effectLst/>
                <a:latin typeface="Arial" charset="0"/>
                <a:ea typeface="+mn-ea"/>
                <a:cs typeface="+mn-cs"/>
              </a:rPr>
              <a:t>” </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If working with an eDiscovery pro, you can ask to </a:t>
            </a:r>
            <a:r>
              <a:rPr lang="en-US" sz="1200" b="1" kern="1200">
                <a:solidFill>
                  <a:schemeClr val="tx1"/>
                </a:solidFill>
                <a:effectLst/>
                <a:latin typeface="Arial" charset="0"/>
                <a:ea typeface="+mn-ea"/>
                <a:cs typeface="+mn-cs"/>
              </a:rPr>
              <a:t>run several sets of terms </a:t>
            </a:r>
            <a:r>
              <a:rPr lang="en-US" sz="1200" b="0" kern="1200">
                <a:solidFill>
                  <a:schemeClr val="tx1"/>
                </a:solidFill>
                <a:effectLst/>
                <a:latin typeface="Arial" charset="0"/>
                <a:ea typeface="+mn-ea"/>
                <a:cs typeface="+mn-cs"/>
              </a:rPr>
              <a:t>and then run searches with </a:t>
            </a:r>
            <a:r>
              <a:rPr lang="en-US" sz="1200" b="1" kern="1200">
                <a:solidFill>
                  <a:schemeClr val="tx1"/>
                </a:solidFill>
                <a:effectLst/>
                <a:latin typeface="Arial" charset="0"/>
                <a:ea typeface="+mn-ea"/>
                <a:cs typeface="+mn-cs"/>
              </a:rPr>
              <a:t>new terms against the results of the first searches</a:t>
            </a:r>
            <a:r>
              <a:rPr lang="en-US" sz="1200" b="0" kern="1200">
                <a:solidFill>
                  <a:schemeClr val="tx1"/>
                </a:solidFill>
                <a:effectLst/>
                <a:latin typeface="Arial" charset="0"/>
                <a:ea typeface="+mn-ea"/>
                <a:cs typeface="+mn-cs"/>
              </a:rPr>
              <a:t>.</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Also make sure you are doing </a:t>
            </a:r>
            <a:r>
              <a:rPr lang="en-US" sz="1200" b="1" kern="1200">
                <a:solidFill>
                  <a:schemeClr val="tx1"/>
                </a:solidFill>
                <a:effectLst/>
                <a:latin typeface="Arial" charset="0"/>
                <a:ea typeface="+mn-ea"/>
                <a:cs typeface="+mn-cs"/>
              </a:rPr>
              <a:t>indexed searches </a:t>
            </a:r>
            <a:r>
              <a:rPr lang="en-US" sz="1200" b="0" kern="1200">
                <a:solidFill>
                  <a:schemeClr val="tx1"/>
                </a:solidFill>
                <a:effectLst/>
                <a:latin typeface="Arial" charset="0"/>
                <a:ea typeface="+mn-ea"/>
                <a:cs typeface="+mn-cs"/>
              </a:rPr>
              <a:t>and not just raw text searches. Indexed searches are </a:t>
            </a:r>
            <a:r>
              <a:rPr lang="en-US" sz="1200" b="1" kern="1200">
                <a:solidFill>
                  <a:schemeClr val="tx1"/>
                </a:solidFill>
                <a:effectLst/>
                <a:latin typeface="Arial" charset="0"/>
                <a:ea typeface="+mn-ea"/>
                <a:cs typeface="+mn-cs"/>
              </a:rPr>
              <a:t>very quick to run </a:t>
            </a:r>
            <a:r>
              <a:rPr lang="en-US" sz="1200" b="0" kern="1200">
                <a:solidFill>
                  <a:schemeClr val="tx1"/>
                </a:solidFill>
                <a:effectLst/>
                <a:latin typeface="Arial" charset="0"/>
                <a:ea typeface="+mn-ea"/>
                <a:cs typeface="+mn-cs"/>
              </a:rPr>
              <a:t>but take some time to get setup.  The advantage is that if you run more than one search or many terms at once, the results are almost instantaneous. Raw data searches, on the other hand, are quick to setup, but take a long time to get results. If you have a single term and do not plan to do any other searches then a raw search will work.  But as soon as you want to do a second search it will double the time with a raw search.</a:t>
            </a:r>
            <a:endParaRPr lang="en-US" sz="1200" kern="1200">
              <a:solidFill>
                <a:schemeClr val="tx1"/>
              </a:solidFill>
              <a:effectLst/>
              <a:latin typeface="Arial" charset="0"/>
              <a:ea typeface="+mn-ea"/>
              <a:cs typeface="+mn-cs"/>
            </a:endParaRPr>
          </a:p>
          <a:p>
            <a:endParaRPr lang="en-US" baseline="0"/>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22</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146265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This is where they separate the forensic professionals from the IT guys. </a:t>
            </a:r>
            <a:r>
              <a:rPr lang="en-US" sz="1200" b="1" kern="1200">
                <a:solidFill>
                  <a:schemeClr val="tx1"/>
                </a:solidFill>
                <a:effectLst/>
                <a:latin typeface="Arial" charset="0"/>
                <a:ea typeface="+mn-ea"/>
                <a:cs typeface="+mn-cs"/>
              </a:rPr>
              <a:t>Preserving the integrity of the ESI is paramount</a:t>
            </a:r>
            <a:r>
              <a:rPr lang="en-US" sz="1200" b="0" kern="1200">
                <a:solidFill>
                  <a:schemeClr val="tx1"/>
                </a:solidFill>
                <a:effectLst/>
                <a:latin typeface="Arial" charset="0"/>
                <a:ea typeface="+mn-ea"/>
                <a:cs typeface="+mn-cs"/>
              </a:rPr>
              <a:t>.  If you cannot prove that the copy of that you have ESI is the same as the original, it can </a:t>
            </a:r>
            <a:r>
              <a:rPr lang="en-US" sz="1200" b="1" kern="1200">
                <a:solidFill>
                  <a:schemeClr val="tx1"/>
                </a:solidFill>
                <a:effectLst/>
                <a:latin typeface="Arial" charset="0"/>
                <a:ea typeface="+mn-ea"/>
                <a:cs typeface="+mn-cs"/>
              </a:rPr>
              <a:t>be argued that it has changed </a:t>
            </a:r>
            <a:r>
              <a:rPr lang="en-US" sz="1200" b="0" kern="1200">
                <a:solidFill>
                  <a:schemeClr val="tx1"/>
                </a:solidFill>
                <a:effectLst/>
                <a:latin typeface="Arial" charset="0"/>
                <a:ea typeface="+mn-ea"/>
                <a:cs typeface="+mn-cs"/>
              </a:rPr>
              <a:t>and may become inadmissible.</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Forensic experts collect ESI in such a way that it </a:t>
            </a:r>
            <a:r>
              <a:rPr lang="en-US" sz="1200" b="1" kern="1200">
                <a:solidFill>
                  <a:schemeClr val="tx1"/>
                </a:solidFill>
                <a:effectLst/>
                <a:latin typeface="Arial" charset="0"/>
                <a:ea typeface="+mn-ea"/>
                <a:cs typeface="+mn-cs"/>
              </a:rPr>
              <a:t>is indistinguishable from the original</a:t>
            </a:r>
            <a:r>
              <a:rPr lang="en-US" sz="1200" b="0" kern="1200">
                <a:solidFill>
                  <a:schemeClr val="tx1"/>
                </a:solidFill>
                <a:effectLst/>
                <a:latin typeface="Arial" charset="0"/>
                <a:ea typeface="+mn-ea"/>
                <a:cs typeface="+mn-cs"/>
              </a:rPr>
              <a:t>. So much so that a proper forensic copy can be </a:t>
            </a:r>
            <a:r>
              <a:rPr lang="en-US" sz="1200" b="1" kern="1200">
                <a:solidFill>
                  <a:schemeClr val="tx1"/>
                </a:solidFill>
                <a:effectLst/>
                <a:latin typeface="Arial" charset="0"/>
                <a:ea typeface="+mn-ea"/>
                <a:cs typeface="+mn-cs"/>
              </a:rPr>
              <a:t>considered original evidence </a:t>
            </a:r>
            <a:r>
              <a:rPr lang="en-US" sz="1200" b="0" kern="1200">
                <a:solidFill>
                  <a:schemeClr val="tx1"/>
                </a:solidFill>
                <a:effectLst/>
                <a:latin typeface="Arial" charset="0"/>
                <a:ea typeface="+mn-ea"/>
                <a:cs typeface="+mn-cs"/>
              </a:rPr>
              <a:t>in court should the actual original be damaged or destroyed.</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This is due to the fact that </a:t>
            </a:r>
            <a:r>
              <a:rPr lang="en-US" sz="1200" b="1" kern="1200">
                <a:solidFill>
                  <a:schemeClr val="tx1"/>
                </a:solidFill>
                <a:effectLst/>
                <a:latin typeface="Arial" charset="0"/>
                <a:ea typeface="+mn-ea"/>
                <a:cs typeface="+mn-cs"/>
              </a:rPr>
              <a:t>forensic experts document what is done</a:t>
            </a:r>
            <a:r>
              <a:rPr lang="en-US" sz="1200" b="0" kern="1200">
                <a:solidFill>
                  <a:schemeClr val="tx1"/>
                </a:solidFill>
                <a:effectLst/>
                <a:latin typeface="Arial" charset="0"/>
                <a:ea typeface="+mn-ea"/>
                <a:cs typeface="+mn-cs"/>
              </a:rPr>
              <a:t>, generate and verify digital signatures or hashes of everything they touch, use tools and techniques designed to not alter ESI, and track the chain of custody.  </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ESI that is forensically preserved and collected is typically stored in </a:t>
            </a:r>
            <a:r>
              <a:rPr lang="en-US" sz="1200" b="1" kern="1200">
                <a:solidFill>
                  <a:schemeClr val="tx1"/>
                </a:solidFill>
                <a:effectLst/>
                <a:latin typeface="Arial" charset="0"/>
                <a:ea typeface="+mn-ea"/>
                <a:cs typeface="+mn-cs"/>
              </a:rPr>
              <a:t>digital forensic “containers”. </a:t>
            </a:r>
            <a:r>
              <a:rPr lang="en-US" sz="1200" b="0" kern="1200">
                <a:solidFill>
                  <a:schemeClr val="tx1"/>
                </a:solidFill>
                <a:effectLst/>
                <a:latin typeface="Arial" charset="0"/>
                <a:ea typeface="+mn-ea"/>
                <a:cs typeface="+mn-cs"/>
              </a:rPr>
              <a:t>Think of zip files that alert you of even the smallest change.</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This is valuable because it </a:t>
            </a:r>
            <a:r>
              <a:rPr lang="en-US" sz="1200" b="1" kern="1200">
                <a:solidFill>
                  <a:schemeClr val="tx1"/>
                </a:solidFill>
                <a:effectLst/>
                <a:latin typeface="Arial" charset="0"/>
                <a:ea typeface="+mn-ea"/>
                <a:cs typeface="+mn-cs"/>
              </a:rPr>
              <a:t>allows ESI to be transferred from one party to another </a:t>
            </a:r>
            <a:r>
              <a:rPr lang="en-US" sz="1200" b="0" kern="1200">
                <a:solidFill>
                  <a:schemeClr val="tx1"/>
                </a:solidFill>
                <a:effectLst/>
                <a:latin typeface="Arial" charset="0"/>
                <a:ea typeface="+mn-ea"/>
                <a:cs typeface="+mn-cs"/>
              </a:rPr>
              <a:t>with the integrity of the ESI still intact. </a:t>
            </a:r>
            <a:endParaRPr lang="en-US" sz="1200" kern="1200">
              <a:solidFill>
                <a:schemeClr val="tx1"/>
              </a:solidFill>
              <a:effectLst/>
              <a:latin typeface="Arial" charset="0"/>
              <a:ea typeface="+mn-ea"/>
              <a:cs typeface="+mn-cs"/>
            </a:endParaRPr>
          </a:p>
          <a:p>
            <a:endParaRPr lang="en-US" baseline="0"/>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23</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287133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This means that if your client has responsive ESI, it must be </a:t>
            </a:r>
            <a:r>
              <a:rPr lang="en-US" sz="1200" b="1" kern="1200">
                <a:solidFill>
                  <a:schemeClr val="tx1"/>
                </a:solidFill>
                <a:effectLst/>
                <a:latin typeface="Arial" charset="0"/>
                <a:ea typeface="+mn-ea"/>
                <a:cs typeface="+mn-cs"/>
              </a:rPr>
              <a:t>produced </a:t>
            </a:r>
            <a:r>
              <a:rPr lang="en-US" sz="1200" b="0" kern="1200">
                <a:solidFill>
                  <a:schemeClr val="tx1"/>
                </a:solidFill>
                <a:effectLst/>
                <a:latin typeface="Arial" charset="0"/>
                <a:ea typeface="+mn-ea"/>
                <a:cs typeface="+mn-cs"/>
              </a:rPr>
              <a:t>to opposing counsel in a manner that is </a:t>
            </a:r>
            <a:r>
              <a:rPr lang="en-US" sz="1200" b="1" kern="1200">
                <a:solidFill>
                  <a:schemeClr val="tx1"/>
                </a:solidFill>
                <a:effectLst/>
                <a:latin typeface="Arial" charset="0"/>
                <a:ea typeface="+mn-ea"/>
                <a:cs typeface="+mn-cs"/>
              </a:rPr>
              <a:t>considered normal</a:t>
            </a:r>
            <a:r>
              <a:rPr lang="en-US" sz="1200" b="0" kern="1200">
                <a:solidFill>
                  <a:schemeClr val="tx1"/>
                </a:solidFill>
                <a:effectLst/>
                <a:latin typeface="Arial" charset="0"/>
                <a:ea typeface="+mn-ea"/>
                <a:cs typeface="+mn-cs"/>
              </a:rPr>
              <a:t>.  What is normal? This could be several things.  Normal could mean </a:t>
            </a:r>
            <a:r>
              <a:rPr lang="en-US" sz="1200" b="1" kern="1200">
                <a:solidFill>
                  <a:schemeClr val="tx1"/>
                </a:solidFill>
                <a:effectLst/>
                <a:latin typeface="Arial" charset="0"/>
                <a:ea typeface="+mn-ea"/>
                <a:cs typeface="+mn-cs"/>
              </a:rPr>
              <a:t>native documents </a:t>
            </a:r>
            <a:r>
              <a:rPr lang="en-US" sz="1200" b="0" kern="1200">
                <a:solidFill>
                  <a:schemeClr val="tx1"/>
                </a:solidFill>
                <a:effectLst/>
                <a:latin typeface="Arial" charset="0"/>
                <a:ea typeface="+mn-ea"/>
                <a:cs typeface="+mn-cs"/>
              </a:rPr>
              <a:t>such as printouts of a word processing document or the </a:t>
            </a:r>
            <a:r>
              <a:rPr lang="en-US" sz="1200" b="1" kern="1200">
                <a:solidFill>
                  <a:schemeClr val="tx1"/>
                </a:solidFill>
                <a:effectLst/>
                <a:latin typeface="Arial" charset="0"/>
                <a:ea typeface="+mn-ea"/>
                <a:cs typeface="+mn-cs"/>
              </a:rPr>
              <a:t>actual digital copy of that document</a:t>
            </a:r>
            <a:r>
              <a:rPr lang="en-US" sz="1200" b="0" kern="1200">
                <a:solidFill>
                  <a:schemeClr val="tx1"/>
                </a:solidFill>
                <a:effectLst/>
                <a:latin typeface="Arial" charset="0"/>
                <a:ea typeface="+mn-ea"/>
                <a:cs typeface="+mn-cs"/>
              </a:rPr>
              <a:t>.</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Or it could mean </a:t>
            </a:r>
            <a:r>
              <a:rPr lang="en-US" sz="1200" b="1" kern="1200">
                <a:solidFill>
                  <a:schemeClr val="tx1"/>
                </a:solidFill>
                <a:effectLst/>
                <a:latin typeface="Arial" charset="0"/>
                <a:ea typeface="+mn-ea"/>
                <a:cs typeface="+mn-cs"/>
              </a:rPr>
              <a:t>converting that same document to a Portable Document Format (PDF</a:t>
            </a:r>
            <a:r>
              <a:rPr lang="en-US" sz="1200" b="0" kern="1200">
                <a:solidFill>
                  <a:schemeClr val="tx1"/>
                </a:solidFill>
                <a:effectLst/>
                <a:latin typeface="Arial" charset="0"/>
                <a:ea typeface="+mn-ea"/>
                <a:cs typeface="+mn-cs"/>
              </a:rPr>
              <a:t>) something that is not easily modified. It will likely </a:t>
            </a:r>
            <a:r>
              <a:rPr lang="en-US" sz="1200" b="1" kern="1200">
                <a:solidFill>
                  <a:schemeClr val="tx1"/>
                </a:solidFill>
                <a:effectLst/>
                <a:latin typeface="Arial" charset="0"/>
                <a:ea typeface="+mn-ea"/>
                <a:cs typeface="+mn-cs"/>
              </a:rPr>
              <a:t>require bates-stamps </a:t>
            </a:r>
            <a:r>
              <a:rPr lang="en-US" sz="1200" b="0" kern="1200">
                <a:solidFill>
                  <a:schemeClr val="tx1"/>
                </a:solidFill>
                <a:effectLst/>
                <a:latin typeface="Arial" charset="0"/>
                <a:ea typeface="+mn-ea"/>
                <a:cs typeface="+mn-cs"/>
              </a:rPr>
              <a:t>on each page indicating a document ID. If it is printed, it will also require the common metadata to be included. This is the file </a:t>
            </a:r>
            <a:r>
              <a:rPr lang="en-US" sz="1200" b="1" kern="1200">
                <a:solidFill>
                  <a:schemeClr val="tx1"/>
                </a:solidFill>
                <a:effectLst/>
                <a:latin typeface="Arial" charset="0"/>
                <a:ea typeface="+mn-ea"/>
                <a:cs typeface="+mn-cs"/>
              </a:rPr>
              <a:t>Modified, Accessed, and Created (MAC) timestamp</a:t>
            </a:r>
            <a:r>
              <a:rPr lang="en-US" sz="1200" b="0" kern="1200">
                <a:solidFill>
                  <a:schemeClr val="tx1"/>
                </a:solidFill>
                <a:effectLst/>
                <a:latin typeface="Arial" charset="0"/>
                <a:ea typeface="+mn-ea"/>
                <a:cs typeface="+mn-cs"/>
              </a:rPr>
              <a:t>s, file system location, custodian information, and hash or checksum value for the file.</a:t>
            </a:r>
            <a:endParaRPr lang="en-US" sz="1200" kern="120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kern="1200">
                <a:solidFill>
                  <a:schemeClr val="tx1"/>
                </a:solidFill>
                <a:effectLst/>
                <a:latin typeface="Arial" charset="0"/>
                <a:ea typeface="+mn-ea"/>
                <a:cs typeface="+mn-cs"/>
              </a:rPr>
              <a:t>At this point you are prepared and feel competent in any case that involves ESI, right?</a:t>
            </a:r>
            <a:endParaRPr lang="en-US" sz="1200" kern="1200">
              <a:solidFill>
                <a:schemeClr val="tx1"/>
              </a:solidFill>
              <a:effectLst/>
              <a:latin typeface="Arial" charset="0"/>
              <a:ea typeface="+mn-ea"/>
              <a:cs typeface="+mn-cs"/>
            </a:endParaRPr>
          </a:p>
          <a:p>
            <a:endParaRPr lang="en-US" baseline="0"/>
          </a:p>
          <a:p>
            <a:r>
              <a:rPr lang="en-US" baseline="0"/>
              <a:t>Does not address what an attorney should insist upon from opposing counsel – we recommend:</a:t>
            </a:r>
          </a:p>
          <a:p>
            <a:r>
              <a:rPr lang="en-US" baseline="0"/>
              <a:t>Natives</a:t>
            </a:r>
          </a:p>
          <a:p>
            <a:r>
              <a:rPr lang="en-US" baseline="0"/>
              <a:t>All metadata</a:t>
            </a:r>
          </a:p>
          <a:p>
            <a:r>
              <a:rPr lang="en-US" baseline="0"/>
              <a:t>Chain of Custody documents</a:t>
            </a:r>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24</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1359728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25</a:t>
            </a:fld>
            <a:endParaRPr lang="en-US" sz="1000">
              <a:solidFill>
                <a:schemeClr val="tx1">
                  <a:lumMod val="75000"/>
                  <a:lumOff val="25000"/>
                </a:schemeClr>
              </a:solidFill>
            </a:endParaRPr>
          </a:p>
        </p:txBody>
      </p:sp>
    </p:spTree>
    <p:extLst>
      <p:ext uri="{BB962C8B-B14F-4D97-AF65-F5344CB8AC3E}">
        <p14:creationId xmlns:p14="http://schemas.microsoft.com/office/powerpoint/2010/main" val="317306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11"/>
          </p:nvPr>
        </p:nvSpPr>
        <p:spPr/>
        <p:txBody>
          <a:bodyPr/>
          <a:lstStyle/>
          <a:p>
            <a:fld id="{FB1A579D-3553-4F33-9067-7E7231905C3B}" type="slidenum">
              <a:rPr lang="en-US" sz="1000" smtClean="0">
                <a:solidFill>
                  <a:schemeClr val="tx1">
                    <a:lumMod val="75000"/>
                    <a:lumOff val="25000"/>
                  </a:schemeClr>
                </a:solidFill>
              </a:rPr>
              <a:pPr/>
              <a:t>26</a:t>
            </a:fld>
            <a:endParaRPr lang="en-US" sz="1000">
              <a:solidFill>
                <a:schemeClr val="tx1">
                  <a:lumMod val="75000"/>
                  <a:lumOff val="25000"/>
                </a:schemeClr>
              </a:solidFill>
            </a:endParaRPr>
          </a:p>
        </p:txBody>
      </p:sp>
    </p:spTree>
    <p:extLst>
      <p:ext uri="{BB962C8B-B14F-4D97-AF65-F5344CB8AC3E}">
        <p14:creationId xmlns:p14="http://schemas.microsoft.com/office/powerpoint/2010/main" val="1448499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27</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2364538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28</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454412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29</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59125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2</a:t>
            </a:fld>
            <a:endParaRPr lang="en-US" sz="1000">
              <a:solidFill>
                <a:schemeClr val="tx1">
                  <a:lumMod val="75000"/>
                  <a:lumOff val="25000"/>
                </a:schemeClr>
              </a:solidFill>
            </a:endParaRPr>
          </a:p>
        </p:txBody>
      </p:sp>
    </p:spTree>
    <p:extLst>
      <p:ext uri="{BB962C8B-B14F-4D97-AF65-F5344CB8AC3E}">
        <p14:creationId xmlns:p14="http://schemas.microsoft.com/office/powerpoint/2010/main" val="2920757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5"/>
          </p:nvPr>
        </p:nvSpPr>
        <p:spPr/>
        <p:txBody>
          <a:bodyPr/>
          <a:lstStyle/>
          <a:p>
            <a:fld id="{FB1A579D-3553-4F33-9067-7E7231905C3B}" type="slidenum">
              <a:rPr lang="en-US" sz="1000" smtClean="0">
                <a:solidFill>
                  <a:schemeClr val="tx1">
                    <a:lumMod val="75000"/>
                    <a:lumOff val="25000"/>
                  </a:schemeClr>
                </a:solidFill>
              </a:rPr>
              <a:pPr/>
              <a:t>30</a:t>
            </a:fld>
            <a:endParaRPr lang="en-US" sz="1000">
              <a:solidFill>
                <a:schemeClr val="tx1">
                  <a:lumMod val="75000"/>
                  <a:lumOff val="25000"/>
                </a:schemeClr>
              </a:solidFill>
            </a:endParaRPr>
          </a:p>
        </p:txBody>
      </p:sp>
    </p:spTree>
    <p:extLst>
      <p:ext uri="{BB962C8B-B14F-4D97-AF65-F5344CB8AC3E}">
        <p14:creationId xmlns:p14="http://schemas.microsoft.com/office/powerpoint/2010/main" val="278491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very much for your time and I hope you enjoyed the presentation.</a:t>
            </a:r>
          </a:p>
          <a:p>
            <a:r>
              <a:rPr lang="en-US"/>
              <a:t>If you did and are interested in our other MCLE offerings, please feel free to give our office a call to schedule a presentation!</a:t>
            </a:r>
          </a:p>
        </p:txBody>
      </p:sp>
      <p:sp>
        <p:nvSpPr>
          <p:cNvPr id="4" name="Footer Placeholder 3"/>
          <p:cNvSpPr>
            <a:spLocks noGrp="1"/>
          </p:cNvSpPr>
          <p:nvPr>
            <p:ph type="ftr" sz="quarter" idx="10"/>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11"/>
          </p:nvPr>
        </p:nvSpPr>
        <p:spPr/>
        <p:txBody>
          <a:bodyPr/>
          <a:lstStyle/>
          <a:p>
            <a:fld id="{FB1A579D-3553-4F33-9067-7E7231905C3B}" type="slidenum">
              <a:rPr lang="en-US" sz="1000" smtClean="0">
                <a:solidFill>
                  <a:schemeClr val="tx1">
                    <a:lumMod val="75000"/>
                    <a:lumOff val="25000"/>
                  </a:schemeClr>
                </a:solidFill>
              </a:rPr>
              <a:pPr/>
              <a:t>31</a:t>
            </a:fld>
            <a:endParaRPr lang="en-US" sz="1000">
              <a:solidFill>
                <a:schemeClr val="tx1">
                  <a:lumMod val="75000"/>
                  <a:lumOff val="25000"/>
                </a:schemeClr>
              </a:solidFill>
            </a:endParaRPr>
          </a:p>
        </p:txBody>
      </p:sp>
    </p:spTree>
    <p:extLst>
      <p:ext uri="{BB962C8B-B14F-4D97-AF65-F5344CB8AC3E}">
        <p14:creationId xmlns:p14="http://schemas.microsoft.com/office/powerpoint/2010/main" val="7638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3</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111861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4</a:t>
            </a:fld>
            <a:endParaRPr lang="en-US" sz="1000">
              <a:solidFill>
                <a:schemeClr val="tx1">
                  <a:lumMod val="75000"/>
                  <a:lumOff val="25000"/>
                </a:schemeClr>
              </a:solidFill>
            </a:endParaRPr>
          </a:p>
        </p:txBody>
      </p:sp>
    </p:spTree>
    <p:extLst>
      <p:ext uri="{BB962C8B-B14F-4D97-AF65-F5344CB8AC3E}">
        <p14:creationId xmlns:p14="http://schemas.microsoft.com/office/powerpoint/2010/main" val="386110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Arial" charset="0"/>
                <a:ea typeface="+mn-ea"/>
                <a:cs typeface="+mn-cs"/>
              </a:rPr>
              <a:t>Electronically stored information or ESI is practically anything that can be stored on electronic or digital media. This means computer discs, CDs DVDs, printer and fax memory, backup tapes, databases, mobile devices, The Cloud, Facebook, twitter, Instagram.  As well as any digital media that may be invented in the future.</a:t>
            </a:r>
            <a:endParaRPr lang="en-US" sz="1200" kern="1200">
              <a:solidFill>
                <a:schemeClr val="tx1"/>
              </a:solidFill>
              <a:effectLst/>
              <a:latin typeface="Arial" charset="0"/>
              <a:ea typeface="+mn-ea"/>
              <a:cs typeface="+mn-cs"/>
            </a:endParaRPr>
          </a:p>
          <a:p>
            <a:r>
              <a:rPr lang="en-US" sz="1200" b="0" kern="1200">
                <a:solidFill>
                  <a:schemeClr val="tx1"/>
                </a:solidFill>
                <a:effectLst/>
                <a:latin typeface="Arial" charset="0"/>
                <a:ea typeface="+mn-ea"/>
                <a:cs typeface="+mn-cs"/>
              </a:rPr>
              <a:t>Think Amazon Alexa and smart fridges!</a:t>
            </a:r>
            <a:endParaRPr lang="en-US" sz="1200" kern="1200">
              <a:solidFill>
                <a:schemeClr val="tx1"/>
              </a:solidFill>
              <a:effectLst/>
              <a:latin typeface="Arial" charset="0"/>
              <a:ea typeface="+mn-ea"/>
              <a:cs typeface="+mn-cs"/>
            </a:endParaRPr>
          </a:p>
          <a:p>
            <a:endParaRPr lang="en-US"/>
          </a:p>
        </p:txBody>
      </p:sp>
      <p:sp>
        <p:nvSpPr>
          <p:cNvPr id="4" name="Footer Placeholder 3"/>
          <p:cNvSpPr>
            <a:spLocks noGrp="1"/>
          </p:cNvSpPr>
          <p:nvPr>
            <p:ph type="ftr" sz="quarter" idx="10"/>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11"/>
          </p:nvPr>
        </p:nvSpPr>
        <p:spPr/>
        <p:txBody>
          <a:bodyPr/>
          <a:lstStyle/>
          <a:p>
            <a:fld id="{FB1A579D-3553-4F33-9067-7E7231905C3B}" type="slidenum">
              <a:rPr lang="en-US" sz="1000" smtClean="0">
                <a:solidFill>
                  <a:schemeClr val="tx1">
                    <a:lumMod val="75000"/>
                    <a:lumOff val="25000"/>
                  </a:schemeClr>
                </a:solidFill>
              </a:rPr>
              <a:pPr/>
              <a:t>5</a:t>
            </a:fld>
            <a:endParaRPr lang="en-US" sz="1000">
              <a:solidFill>
                <a:schemeClr val="tx1">
                  <a:lumMod val="75000"/>
                  <a:lumOff val="25000"/>
                </a:schemeClr>
              </a:solidFill>
            </a:endParaRPr>
          </a:p>
        </p:txBody>
      </p:sp>
    </p:spTree>
    <p:extLst>
      <p:ext uri="{BB962C8B-B14F-4D97-AF65-F5344CB8AC3E}">
        <p14:creationId xmlns:p14="http://schemas.microsoft.com/office/powerpoint/2010/main" val="165648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5"/>
          </p:nvPr>
        </p:nvSpPr>
        <p:spPr/>
        <p:txBody>
          <a:bodyPr/>
          <a:lstStyle/>
          <a:p>
            <a:fld id="{FB1A579D-3553-4F33-9067-7E7231905C3B}" type="slidenum">
              <a:rPr lang="en-US" sz="1000" smtClean="0">
                <a:solidFill>
                  <a:schemeClr val="tx1">
                    <a:lumMod val="75000"/>
                    <a:lumOff val="25000"/>
                  </a:schemeClr>
                </a:solidFill>
              </a:rPr>
              <a:pPr/>
              <a:t>6</a:t>
            </a:fld>
            <a:endParaRPr lang="en-US" sz="1000">
              <a:solidFill>
                <a:schemeClr val="tx1">
                  <a:lumMod val="75000"/>
                  <a:lumOff val="25000"/>
                </a:schemeClr>
              </a:solidFill>
            </a:endParaRPr>
          </a:p>
        </p:txBody>
      </p:sp>
    </p:spTree>
    <p:extLst>
      <p:ext uri="{BB962C8B-B14F-4D97-AF65-F5344CB8AC3E}">
        <p14:creationId xmlns:p14="http://schemas.microsoft.com/office/powerpoint/2010/main" val="154161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charset="0"/>
                <a:ea typeface="+mn-ea"/>
                <a:cs typeface="+mn-cs"/>
              </a:rPr>
              <a:t>The list of types of ESI is nearly endless. Some are fairly common such as word processing documents, spreadsheets, presentations, etc. Others you may not think of immediately but still common like text messages, YouTube videos, social media postings. Still others most might not even consider like virtual hard drives, deleted data, Internet history and many others.</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The point is that ESI is everywhere, takes many different forms and it is important to understand what you may be dealing with when a case is going to involve ESI. </a:t>
            </a:r>
          </a:p>
          <a:p>
            <a:r>
              <a:rPr lang="en-US" sz="1200" kern="1200">
                <a:solidFill>
                  <a:schemeClr val="tx1"/>
                </a:solidFill>
                <a:effectLst/>
                <a:latin typeface="Arial" charset="0"/>
                <a:ea typeface="+mn-ea"/>
                <a:cs typeface="+mn-cs"/>
              </a:rPr>
              <a:t> </a:t>
            </a:r>
          </a:p>
          <a:p>
            <a:r>
              <a:rPr lang="en-US" sz="1200" b="0" kern="1200">
                <a:solidFill>
                  <a:schemeClr val="tx1"/>
                </a:solidFill>
                <a:effectLst/>
                <a:latin typeface="Arial" charset="0"/>
                <a:ea typeface="+mn-ea"/>
                <a:cs typeface="+mn-cs"/>
              </a:rPr>
              <a:t>Any questions on ESI?</a:t>
            </a:r>
            <a:endParaRPr lang="en-US" sz="1200" kern="1200">
              <a:solidFill>
                <a:schemeClr val="tx1"/>
              </a:solidFill>
              <a:effectLst/>
              <a:latin typeface="Arial" charset="0"/>
              <a:ea typeface="+mn-ea"/>
              <a:cs typeface="+mn-cs"/>
            </a:endParaRPr>
          </a:p>
          <a:p>
            <a:endParaRPr lang="en-US"/>
          </a:p>
        </p:txBody>
      </p:sp>
      <p:sp>
        <p:nvSpPr>
          <p:cNvPr id="4" name="Footer Placeholder 3"/>
          <p:cNvSpPr>
            <a:spLocks noGrp="1"/>
          </p:cNvSpPr>
          <p:nvPr>
            <p:ph type="ftr" sz="quarter" idx="10"/>
          </p:nvPr>
        </p:nvSpPr>
        <p:spPr/>
        <p:txBody>
          <a:bodyPr/>
          <a:lstStyle/>
          <a:p>
            <a:r>
              <a:rPr lang="en-US" sz="900">
                <a:solidFill>
                  <a:schemeClr val="tx1">
                    <a:lumMod val="75000"/>
                    <a:lumOff val="25000"/>
                  </a:schemeClr>
                </a:solidFill>
              </a:rPr>
              <a:t>Ethics and Formal Opion 2015-193 - Electronically Stored Information</a:t>
            </a:r>
          </a:p>
        </p:txBody>
      </p:sp>
      <p:sp>
        <p:nvSpPr>
          <p:cNvPr id="5" name="Slide Number Placeholder 4"/>
          <p:cNvSpPr>
            <a:spLocks noGrp="1"/>
          </p:cNvSpPr>
          <p:nvPr>
            <p:ph type="sldNum" sz="quarter" idx="11"/>
          </p:nvPr>
        </p:nvSpPr>
        <p:spPr/>
        <p:txBody>
          <a:bodyPr/>
          <a:lstStyle/>
          <a:p>
            <a:fld id="{FB1A579D-3553-4F33-9067-7E7231905C3B}" type="slidenum">
              <a:rPr lang="en-US" sz="1000" smtClean="0">
                <a:solidFill>
                  <a:schemeClr val="tx1">
                    <a:lumMod val="75000"/>
                    <a:lumOff val="25000"/>
                  </a:schemeClr>
                </a:solidFill>
              </a:rPr>
              <a:pPr/>
              <a:t>7</a:t>
            </a:fld>
            <a:endParaRPr lang="en-US" sz="1000">
              <a:solidFill>
                <a:schemeClr val="tx1">
                  <a:lumMod val="75000"/>
                  <a:lumOff val="25000"/>
                </a:schemeClr>
              </a:solidFill>
            </a:endParaRPr>
          </a:p>
        </p:txBody>
      </p:sp>
    </p:spTree>
    <p:extLst>
      <p:ext uri="{BB962C8B-B14F-4D97-AF65-F5344CB8AC3E}">
        <p14:creationId xmlns:p14="http://schemas.microsoft.com/office/powerpoint/2010/main" val="130673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err="1">
                <a:solidFill>
                  <a:schemeClr val="tx1"/>
                </a:solidFill>
                <a:effectLst/>
                <a:latin typeface="Arial" charset="0"/>
                <a:ea typeface="+mn-ea"/>
                <a:cs typeface="+mn-cs"/>
              </a:rPr>
              <a:t>Ediscovery</a:t>
            </a:r>
            <a:r>
              <a:rPr lang="en-US" sz="1200" kern="1200">
                <a:solidFill>
                  <a:schemeClr val="tx1"/>
                </a:solidFill>
                <a:effectLst/>
                <a:latin typeface="Arial" charset="0"/>
                <a:ea typeface="+mn-ea"/>
                <a:cs typeface="+mn-cs"/>
              </a:rPr>
              <a:t> or electronic discovery is essentially the process of finding, preserving, collecting, and reviewing the ESI that is relevant to your case.</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Here is what is known as the eDiscovery Reference Model or EDRM.  The EDRM helps lay out the order of operations in eDiscovery: Identification, Preservation and Collection, Processing Review and Analysis, Production, and finally Presentation.</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Note that it actually starts with Information Governance, but that is the responsibility of the owner of the ESI. Information governance sets out the rules of ESI classification and retention among other things.</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Where most of us in this room will find ourselves is between the Identification and Presentation processes. These processes are typically team efforts that are technology heavy on the left side and attorney heavy on the right.</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The goal of the EDRM is to demonstrate how the volume of ESI is reduced while the relevance of the ESI is increased as the process flows left to right.</a:t>
            </a:r>
          </a:p>
          <a:p>
            <a:r>
              <a:rPr lang="en-US" sz="1200" kern="1200">
                <a:solidFill>
                  <a:schemeClr val="tx1"/>
                </a:solidFill>
                <a:effectLst/>
                <a:latin typeface="Arial" charset="0"/>
                <a:ea typeface="+mn-ea"/>
                <a:cs typeface="+mn-cs"/>
              </a:rPr>
              <a:t> </a:t>
            </a:r>
          </a:p>
          <a:p>
            <a:r>
              <a:rPr lang="en-US" sz="1200" kern="1200">
                <a:solidFill>
                  <a:schemeClr val="tx1"/>
                </a:solidFill>
                <a:effectLst/>
                <a:latin typeface="Arial" charset="0"/>
                <a:ea typeface="+mn-ea"/>
                <a:cs typeface="+mn-cs"/>
              </a:rPr>
              <a:t>I could speak for an hour on each process here in the EDRM – and have done that – but for now it is just important that you understand the general idea here. That we typically start with a high volume of ESI, reduce it down to the most relevant information and present that in court.   Questions?</a:t>
            </a:r>
          </a:p>
          <a:p>
            <a:endParaRPr lang="en-US"/>
          </a:p>
        </p:txBody>
      </p:sp>
      <p:sp>
        <p:nvSpPr>
          <p:cNvPr id="4" name="Slide Number Placeholder 3"/>
          <p:cNvSpPr>
            <a:spLocks noGrp="1"/>
          </p:cNvSpPr>
          <p:nvPr>
            <p:ph type="sldNum" sz="quarter" idx="10"/>
          </p:nvPr>
        </p:nvSpPr>
        <p:spPr/>
        <p:txBody>
          <a:bodyPr/>
          <a:lstStyle/>
          <a:p>
            <a:fld id="{FB1A579D-3553-4F33-9067-7E7231905C3B}" type="slidenum">
              <a:rPr lang="en-US" sz="1000">
                <a:solidFill>
                  <a:schemeClr val="tx1">
                    <a:lumMod val="75000"/>
                    <a:lumOff val="25000"/>
                  </a:schemeClr>
                </a:solidFill>
              </a:rPr>
              <a:pPr/>
              <a:t>8</a:t>
            </a:fld>
            <a:endParaRPr lang="en-US" sz="100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sz="900">
                <a:solidFill>
                  <a:schemeClr val="tx1">
                    <a:lumMod val="75000"/>
                    <a:lumOff val="25000"/>
                  </a:schemeClr>
                </a:solidFill>
              </a:rPr>
              <a:t>Ethics and Formal Opion 2015-193 - Electronically Stored Information</a:t>
            </a:r>
          </a:p>
        </p:txBody>
      </p:sp>
    </p:spTree>
    <p:extLst>
      <p:ext uri="{BB962C8B-B14F-4D97-AF65-F5344CB8AC3E}">
        <p14:creationId xmlns:p14="http://schemas.microsoft.com/office/powerpoint/2010/main" val="3383729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 name="Text Placeholder 89"/>
          <p:cNvSpPr>
            <a:spLocks noGrp="1"/>
          </p:cNvSpPr>
          <p:nvPr userDrawn="1">
            <p:ph type="body" sz="quarter" idx="12"/>
          </p:nvPr>
        </p:nvSpPr>
        <p:spPr>
          <a:xfrm>
            <a:off x="5218980" y="2864294"/>
            <a:ext cx="3671873" cy="1129411"/>
          </a:xfrm>
        </p:spPr>
        <p:txBody>
          <a:bodyPr>
            <a:normAutofit/>
          </a:bodyPr>
          <a:lstStyle>
            <a:lvl1pPr marL="0" indent="0" algn="l">
              <a:lnSpc>
                <a:spcPct val="100000"/>
              </a:lnSpc>
              <a:buFontTx/>
              <a:buNone/>
              <a:defRPr sz="1800" b="0" cap="none" spc="-45" baseline="0">
                <a:solidFill>
                  <a:schemeClr val="bg1"/>
                </a:solidFill>
                <a:latin typeface="+mj-lt"/>
              </a:defRPr>
            </a:lvl1pPr>
            <a:lvl2pPr marL="175022" indent="0">
              <a:buFontTx/>
              <a:buNone/>
              <a:defRPr/>
            </a:lvl2pPr>
            <a:lvl3pPr marL="301229" indent="0">
              <a:buFontTx/>
              <a:buNone/>
              <a:defRPr/>
            </a:lvl3pPr>
            <a:lvl4pPr marL="427434" indent="0">
              <a:buFontTx/>
              <a:buNone/>
              <a:defRPr/>
            </a:lvl4pPr>
            <a:lvl5pPr marL="559594" indent="0">
              <a:buFontTx/>
              <a:buNone/>
              <a:defRPr/>
            </a:lvl5pPr>
          </a:lstStyle>
          <a:p>
            <a:pPr lvl="0"/>
            <a:r>
              <a:rPr lang="en-US"/>
              <a:t>Click to edit Master text styles</a:t>
            </a:r>
          </a:p>
        </p:txBody>
      </p:sp>
      <p:sp>
        <p:nvSpPr>
          <p:cNvPr id="28" name="Rectangle 182"/>
          <p:cNvSpPr>
            <a:spLocks noGrp="1" noChangeArrowheads="1"/>
          </p:cNvSpPr>
          <p:nvPr userDrawn="1">
            <p:ph type="ctrTitle" hasCustomPrompt="1"/>
          </p:nvPr>
        </p:nvSpPr>
        <p:spPr bwMode="blackWhite">
          <a:xfrm>
            <a:off x="5218980" y="634760"/>
            <a:ext cx="3671873" cy="2065308"/>
          </a:xfrm>
          <a:ln w="25400"/>
          <a:effectLst/>
        </p:spPr>
        <p:txBody>
          <a:bodyPr tIns="91440" bIns="91440" anchor="t"/>
          <a:lstStyle>
            <a:lvl1pPr algn="l">
              <a:lnSpc>
                <a:spcPct val="100000"/>
              </a:lnSpc>
              <a:spcBef>
                <a:spcPct val="25000"/>
              </a:spcBef>
              <a:defRPr lang="en-US" sz="2600" b="1" kern="1200" cap="none" spc="-45" baseline="0" dirty="0">
                <a:solidFill>
                  <a:schemeClr val="bg1"/>
                </a:solidFill>
                <a:effectLst/>
                <a:latin typeface="Arial" charset="0"/>
                <a:ea typeface="+mn-ea"/>
                <a:cs typeface="+mn-cs"/>
              </a:defRPr>
            </a:lvl1pPr>
          </a:lstStyle>
          <a:p>
            <a:r>
              <a:rPr lang="en-US"/>
              <a:t>Title Goes Here</a:t>
            </a:r>
            <a:br>
              <a:rPr lang="en-US"/>
            </a:br>
            <a:endParaRPr lang="en-US"/>
          </a:p>
        </p:txBody>
      </p:sp>
    </p:spTree>
    <p:extLst>
      <p:ext uri="{BB962C8B-B14F-4D97-AF65-F5344CB8AC3E}">
        <p14:creationId xmlns:p14="http://schemas.microsoft.com/office/powerpoint/2010/main" val="26322829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and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781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Placeholder 7"/>
          <p:cNvSpPr txBox="1">
            <a:spLocks/>
          </p:cNvSpPr>
          <p:nvPr userDrawn="1"/>
        </p:nvSpPr>
        <p:spPr bwMode="auto">
          <a:xfrm>
            <a:off x="0" y="3437509"/>
            <a:ext cx="7886700" cy="1353947"/>
          </a:xfrm>
          <a:prstGeom prst="rect">
            <a:avLst/>
          </a:prstGeom>
          <a:solidFill>
            <a:schemeClr val="tx1">
              <a:alpha val="70000"/>
            </a:schemeClr>
          </a:solidFill>
          <a:ln w="9525" algn="ctr">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l" rtl="0" fontAlgn="base">
              <a:lnSpc>
                <a:spcPct val="100000"/>
              </a:lnSpc>
              <a:spcBef>
                <a:spcPct val="0"/>
              </a:spcBef>
              <a:spcAft>
                <a:spcPct val="0"/>
              </a:spcAft>
              <a:defRPr lang="en-US" sz="2600" b="1" kern="1200" dirty="0" smtClean="0">
                <a:solidFill>
                  <a:schemeClr val="tx2">
                    <a:lumMod val="75000"/>
                  </a:schemeClr>
                </a:solidFill>
                <a:effectLst/>
                <a:latin typeface="Arial" charset="0"/>
                <a:ea typeface="+mn-ea"/>
                <a:cs typeface="+mn-cs"/>
              </a:defRPr>
            </a:lvl1pPr>
            <a:lvl2pPr algn="r" rtl="0" fontAlgn="base">
              <a:lnSpc>
                <a:spcPct val="85000"/>
              </a:lnSpc>
              <a:spcBef>
                <a:spcPct val="0"/>
              </a:spcBef>
              <a:spcAft>
                <a:spcPct val="0"/>
              </a:spcAft>
              <a:defRPr sz="1650" b="1">
                <a:solidFill>
                  <a:schemeClr val="tx1"/>
                </a:solidFill>
                <a:latin typeface="Arial" charset="0"/>
              </a:defRPr>
            </a:lvl2pPr>
            <a:lvl3pPr algn="r" rtl="0" fontAlgn="base">
              <a:lnSpc>
                <a:spcPct val="85000"/>
              </a:lnSpc>
              <a:spcBef>
                <a:spcPct val="0"/>
              </a:spcBef>
              <a:spcAft>
                <a:spcPct val="0"/>
              </a:spcAft>
              <a:defRPr sz="1650" b="1">
                <a:solidFill>
                  <a:schemeClr val="tx1"/>
                </a:solidFill>
                <a:latin typeface="Arial" charset="0"/>
              </a:defRPr>
            </a:lvl3pPr>
            <a:lvl4pPr algn="r" rtl="0" fontAlgn="base">
              <a:lnSpc>
                <a:spcPct val="85000"/>
              </a:lnSpc>
              <a:spcBef>
                <a:spcPct val="0"/>
              </a:spcBef>
              <a:spcAft>
                <a:spcPct val="0"/>
              </a:spcAft>
              <a:defRPr sz="1650" b="1">
                <a:solidFill>
                  <a:schemeClr val="tx1"/>
                </a:solidFill>
                <a:latin typeface="Arial" charset="0"/>
              </a:defRPr>
            </a:lvl4pPr>
            <a:lvl5pPr algn="r" rtl="0" fontAlgn="base">
              <a:lnSpc>
                <a:spcPct val="85000"/>
              </a:lnSpc>
              <a:spcBef>
                <a:spcPct val="0"/>
              </a:spcBef>
              <a:spcAft>
                <a:spcPct val="0"/>
              </a:spcAft>
              <a:defRPr sz="1650" b="1">
                <a:solidFill>
                  <a:schemeClr val="tx1"/>
                </a:solidFill>
                <a:latin typeface="Arial" charset="0"/>
              </a:defRPr>
            </a:lvl5pPr>
            <a:lvl6pPr marL="342900" algn="r" rtl="0" fontAlgn="base">
              <a:lnSpc>
                <a:spcPct val="85000"/>
              </a:lnSpc>
              <a:spcBef>
                <a:spcPct val="0"/>
              </a:spcBef>
              <a:spcAft>
                <a:spcPct val="0"/>
              </a:spcAft>
              <a:defRPr sz="1650" b="1">
                <a:solidFill>
                  <a:schemeClr val="tx1"/>
                </a:solidFill>
                <a:latin typeface="Arial" charset="0"/>
              </a:defRPr>
            </a:lvl6pPr>
            <a:lvl7pPr marL="685800" algn="r" rtl="0" fontAlgn="base">
              <a:lnSpc>
                <a:spcPct val="85000"/>
              </a:lnSpc>
              <a:spcBef>
                <a:spcPct val="0"/>
              </a:spcBef>
              <a:spcAft>
                <a:spcPct val="0"/>
              </a:spcAft>
              <a:defRPr sz="1650" b="1">
                <a:solidFill>
                  <a:schemeClr val="tx1"/>
                </a:solidFill>
                <a:latin typeface="Arial" charset="0"/>
              </a:defRPr>
            </a:lvl7pPr>
            <a:lvl8pPr marL="1028700" algn="r" rtl="0" fontAlgn="base">
              <a:lnSpc>
                <a:spcPct val="85000"/>
              </a:lnSpc>
              <a:spcBef>
                <a:spcPct val="0"/>
              </a:spcBef>
              <a:spcAft>
                <a:spcPct val="0"/>
              </a:spcAft>
              <a:defRPr sz="1650" b="1">
                <a:solidFill>
                  <a:schemeClr val="tx1"/>
                </a:solidFill>
                <a:latin typeface="Arial" charset="0"/>
              </a:defRPr>
            </a:lvl8pPr>
            <a:lvl9pPr marL="1371600" algn="r" rtl="0" fontAlgn="base">
              <a:lnSpc>
                <a:spcPct val="85000"/>
              </a:lnSpc>
              <a:spcBef>
                <a:spcPct val="0"/>
              </a:spcBef>
              <a:spcAft>
                <a:spcPct val="0"/>
              </a:spcAft>
              <a:defRPr sz="1650" b="1">
                <a:solidFill>
                  <a:schemeClr val="tx1"/>
                </a:solidFill>
                <a:latin typeface="Arial" charset="0"/>
              </a:defRPr>
            </a:lvl9pPr>
          </a:lstStyle>
          <a:p>
            <a:endParaRPr lang="en-US"/>
          </a:p>
        </p:txBody>
      </p:sp>
      <p:sp>
        <p:nvSpPr>
          <p:cNvPr id="2" name="Title 1"/>
          <p:cNvSpPr>
            <a:spLocks noGrp="1"/>
          </p:cNvSpPr>
          <p:nvPr>
            <p:ph type="title" hasCustomPrompt="1"/>
          </p:nvPr>
        </p:nvSpPr>
        <p:spPr>
          <a:xfrm>
            <a:off x="79883" y="3524122"/>
            <a:ext cx="8725789" cy="1075310"/>
          </a:xfrm>
        </p:spPr>
        <p:txBody>
          <a:bodyPr/>
          <a:lstStyle>
            <a:lvl1pPr>
              <a:defRPr sz="3600">
                <a:solidFill>
                  <a:schemeClr val="bg1"/>
                </a:solidFill>
              </a:defRPr>
            </a:lvl1pPr>
          </a:lstStyle>
          <a:p>
            <a:r>
              <a:rPr lang="en-US"/>
              <a:t>Click to edit Section title</a:t>
            </a:r>
          </a:p>
        </p:txBody>
      </p:sp>
    </p:spTree>
    <p:extLst>
      <p:ext uri="{BB962C8B-B14F-4D97-AF65-F5344CB8AC3E}">
        <p14:creationId xmlns:p14="http://schemas.microsoft.com/office/powerpoint/2010/main" val="11266898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473A-6EF5-46B7-A44B-9992733AF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08806-6657-4E1F-8706-4A4E8911A3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6483C-A034-499B-98D4-6D5E91D5AD45}"/>
              </a:ext>
            </a:extLst>
          </p:cNvPr>
          <p:cNvSpPr>
            <a:spLocks noGrp="1"/>
          </p:cNvSpPr>
          <p:nvPr>
            <p:ph type="dt" sz="half" idx="10"/>
          </p:nvPr>
        </p:nvSpPr>
        <p:spPr/>
        <p:txBody>
          <a:bodyPr/>
          <a:lstStyle/>
          <a:p>
            <a:fld id="{F7252832-1CBB-488A-BB3E-9DCF6D13E43B}" type="datetimeFigureOut">
              <a:rPr lang="en-US" smtClean="0"/>
              <a:t>2/28/2019</a:t>
            </a:fld>
            <a:endParaRPr lang="en-US"/>
          </a:p>
        </p:txBody>
      </p:sp>
      <p:sp>
        <p:nvSpPr>
          <p:cNvPr id="5" name="Footer Placeholder 4">
            <a:extLst>
              <a:ext uri="{FF2B5EF4-FFF2-40B4-BE49-F238E27FC236}">
                <a16:creationId xmlns:a16="http://schemas.microsoft.com/office/drawing/2014/main" id="{841F0751-81CC-46AF-8CBC-CA2100CA4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542A1-E563-4B41-A040-0AA87D0841CF}"/>
              </a:ext>
            </a:extLst>
          </p:cNvPr>
          <p:cNvSpPr>
            <a:spLocks noGrp="1"/>
          </p:cNvSpPr>
          <p:nvPr>
            <p:ph type="sldNum" sz="quarter" idx="12"/>
          </p:nvPr>
        </p:nvSpPr>
        <p:spPr/>
        <p:txBody>
          <a:bodyPr/>
          <a:lstStyle/>
          <a:p>
            <a:fld id="{9C5FE0A7-41F3-408D-8F45-0DB0D39A7018}" type="slidenum">
              <a:rPr lang="en-US" smtClean="0"/>
              <a:t>‹#›</a:t>
            </a:fld>
            <a:endParaRPr lang="en-US"/>
          </a:p>
        </p:txBody>
      </p:sp>
    </p:spTree>
    <p:extLst>
      <p:ext uri="{BB962C8B-B14F-4D97-AF65-F5344CB8AC3E}">
        <p14:creationId xmlns:p14="http://schemas.microsoft.com/office/powerpoint/2010/main" val="203170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FSL Logo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80715"/>
            <a:ext cx="8747266"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
        <p:nvSpPr>
          <p:cNvPr id="46" name="Text Placeholder 45"/>
          <p:cNvSpPr>
            <a:spLocks noGrp="1"/>
          </p:cNvSpPr>
          <p:nvPr>
            <p:ph type="body" sz="quarter" idx="10"/>
          </p:nvPr>
        </p:nvSpPr>
        <p:spPr>
          <a:xfrm>
            <a:off x="224643" y="1019917"/>
            <a:ext cx="8747266"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3333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80715"/>
            <a:ext cx="8747266"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
        <p:nvSpPr>
          <p:cNvPr id="5" name="Text Placeholder 45"/>
          <p:cNvSpPr>
            <a:spLocks noGrp="1"/>
          </p:cNvSpPr>
          <p:nvPr>
            <p:ph type="body" sz="quarter" idx="10"/>
          </p:nvPr>
        </p:nvSpPr>
        <p:spPr>
          <a:xfrm>
            <a:off x="224642" y="1074189"/>
            <a:ext cx="4385458"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a:spLocks noGrp="1"/>
          </p:cNvSpPr>
          <p:nvPr>
            <p:ph type="body" sz="quarter" idx="11"/>
          </p:nvPr>
        </p:nvSpPr>
        <p:spPr>
          <a:xfrm>
            <a:off x="4586451" y="1074189"/>
            <a:ext cx="4385458"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1214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80715"/>
            <a:ext cx="8747266"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
        <p:nvSpPr>
          <p:cNvPr id="7" name="Text Placeholder 45"/>
          <p:cNvSpPr>
            <a:spLocks noGrp="1"/>
          </p:cNvSpPr>
          <p:nvPr>
            <p:ph type="body" sz="quarter" idx="10"/>
          </p:nvPr>
        </p:nvSpPr>
        <p:spPr>
          <a:xfrm>
            <a:off x="224642" y="1785389"/>
            <a:ext cx="4385458" cy="3955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5"/>
          <p:cNvSpPr>
            <a:spLocks noGrp="1"/>
          </p:cNvSpPr>
          <p:nvPr>
            <p:ph type="body" sz="quarter" idx="11"/>
          </p:nvPr>
        </p:nvSpPr>
        <p:spPr>
          <a:xfrm>
            <a:off x="4586451" y="1785389"/>
            <a:ext cx="4385458" cy="3955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2"/>
          </p:nvPr>
        </p:nvSpPr>
        <p:spPr>
          <a:xfrm>
            <a:off x="225028" y="1117600"/>
            <a:ext cx="4361423" cy="660400"/>
          </a:xfrm>
        </p:spPr>
        <p:txBody>
          <a:bodyPr anchor="ctr">
            <a:noAutofit/>
          </a:bodyPr>
          <a:lstStyle>
            <a:lvl1pPr marL="0" indent="0">
              <a:buFontTx/>
              <a:buNone/>
              <a:defRPr sz="2200" b="1"/>
            </a:lvl1pPr>
            <a:lvl2pPr marL="175022" indent="0">
              <a:buFontTx/>
              <a:buNone/>
              <a:defRPr/>
            </a:lvl2pPr>
            <a:lvl3pPr marL="301229" indent="0">
              <a:buFontTx/>
              <a:buNone/>
              <a:defRPr/>
            </a:lvl3pPr>
            <a:lvl4pPr marL="427434" indent="0">
              <a:buFontTx/>
              <a:buNone/>
              <a:defRPr/>
            </a:lvl4pPr>
            <a:lvl5pPr marL="559594" indent="0">
              <a:buFontTx/>
              <a:buNone/>
              <a:defRPr/>
            </a:lvl5pPr>
          </a:lstStyle>
          <a:p>
            <a:pPr lvl="0"/>
            <a:r>
              <a:rPr lang="en-US"/>
              <a:t>Click to edit Master text styles</a:t>
            </a:r>
          </a:p>
        </p:txBody>
      </p:sp>
      <p:sp>
        <p:nvSpPr>
          <p:cNvPr id="10" name="Content Placeholder 2"/>
          <p:cNvSpPr>
            <a:spLocks noGrp="1"/>
          </p:cNvSpPr>
          <p:nvPr>
            <p:ph sz="quarter" idx="13"/>
          </p:nvPr>
        </p:nvSpPr>
        <p:spPr>
          <a:xfrm>
            <a:off x="4610100" y="1117600"/>
            <a:ext cx="4361810" cy="660400"/>
          </a:xfrm>
        </p:spPr>
        <p:txBody>
          <a:bodyPr anchor="ctr">
            <a:normAutofit/>
          </a:bodyPr>
          <a:lstStyle>
            <a:lvl1pPr marL="0" indent="0">
              <a:buFontTx/>
              <a:buNone/>
              <a:defRPr sz="2200" b="1"/>
            </a:lvl1pPr>
            <a:lvl2pPr marL="175022" indent="0">
              <a:buFontTx/>
              <a:buNone/>
              <a:defRPr/>
            </a:lvl2pPr>
            <a:lvl3pPr marL="301229" indent="0">
              <a:buFontTx/>
              <a:buNone/>
              <a:defRPr/>
            </a:lvl3pPr>
            <a:lvl4pPr marL="427434" indent="0">
              <a:buFontTx/>
              <a:buNone/>
              <a:defRPr/>
            </a:lvl4pPr>
            <a:lvl5pPr marL="559594" indent="0">
              <a:buFontTx/>
              <a:buNone/>
              <a:defRPr/>
            </a:lvl5pPr>
          </a:lstStyle>
          <a:p>
            <a:pPr lvl="0"/>
            <a:r>
              <a:rPr lang="en-US"/>
              <a:t>Click to edit Master text styles</a:t>
            </a:r>
          </a:p>
        </p:txBody>
      </p:sp>
    </p:spTree>
    <p:extLst>
      <p:ext uri="{BB962C8B-B14F-4D97-AF65-F5344CB8AC3E}">
        <p14:creationId xmlns:p14="http://schemas.microsoft.com/office/powerpoint/2010/main" val="8973962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4495802" y="276225"/>
            <a:ext cx="4476107"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a:solidFill>
                  <a:schemeClr val="tx2">
                    <a:lumMod val="75000"/>
                  </a:schemeClr>
                </a:solidFill>
              </a:defRPr>
            </a:lvl1pPr>
          </a:lstStyle>
          <a:p>
            <a:pPr lvl="0"/>
            <a:r>
              <a:rPr lang="en-US"/>
              <a:t>Title Goes Here</a:t>
            </a:r>
          </a:p>
        </p:txBody>
      </p:sp>
      <p:sp>
        <p:nvSpPr>
          <p:cNvPr id="46" name="Text Placeholder 45"/>
          <p:cNvSpPr>
            <a:spLocks noGrp="1"/>
          </p:cNvSpPr>
          <p:nvPr>
            <p:ph type="body" sz="quarter" idx="10"/>
          </p:nvPr>
        </p:nvSpPr>
        <p:spPr>
          <a:xfrm>
            <a:off x="4495801" y="1290089"/>
            <a:ext cx="4476107" cy="445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2"/>
          <p:cNvSpPr>
            <a:spLocks noGrp="1"/>
          </p:cNvSpPr>
          <p:nvPr>
            <p:ph type="dt" sz="half" idx="2"/>
          </p:nvPr>
        </p:nvSpPr>
        <p:spPr>
          <a:xfrm>
            <a:off x="519031" y="6303695"/>
            <a:ext cx="1369265" cy="308777"/>
          </a:xfrm>
          <a:prstGeom prst="rect">
            <a:avLst/>
          </a:prstGeom>
        </p:spPr>
        <p:txBody>
          <a:bodyPr>
            <a:noAutofit/>
          </a:bodyPr>
          <a:lstStyle>
            <a:lvl1pPr>
              <a:defRPr lang="en-US" sz="975" b="0" i="0" kern="1200" cap="none" baseline="0" smtClean="0">
                <a:solidFill>
                  <a:schemeClr val="tx1">
                    <a:lumMod val="50000"/>
                    <a:lumOff val="50000"/>
                  </a:schemeClr>
                </a:solidFill>
                <a:latin typeface="Arial" charset="0"/>
                <a:ea typeface="+mn-ea"/>
                <a:cs typeface="+mn-cs"/>
              </a:defRPr>
            </a:lvl1pPr>
          </a:lstStyle>
          <a:p>
            <a:endParaRPr lang="en-US"/>
          </a:p>
        </p:txBody>
      </p:sp>
      <p:sp>
        <p:nvSpPr>
          <p:cNvPr id="5" name="Rectangle 4"/>
          <p:cNvSpPr/>
          <p:nvPr userDrawn="1"/>
        </p:nvSpPr>
        <p:spPr>
          <a:xfrm>
            <a:off x="0" y="0"/>
            <a:ext cx="4238625" cy="68834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 name="Picture Placeholder 2"/>
          <p:cNvSpPr>
            <a:spLocks noGrp="1"/>
          </p:cNvSpPr>
          <p:nvPr>
            <p:ph type="pic" sz="quarter" idx="11" hasCustomPrompt="1"/>
          </p:nvPr>
        </p:nvSpPr>
        <p:spPr>
          <a:xfrm>
            <a:off x="0" y="0"/>
            <a:ext cx="4238625" cy="6858000"/>
          </a:xfrm>
        </p:spPr>
        <p:txBody>
          <a:bodyPr/>
          <a:lstStyle>
            <a:lvl1pPr marL="0" indent="0" algn="ctr">
              <a:buFontTx/>
              <a:buNone/>
              <a:defRPr/>
            </a:lvl1pPr>
          </a:lstStyle>
          <a:p>
            <a:r>
              <a:rPr lang="en-US"/>
              <a:t>Click to Insert Picture</a:t>
            </a:r>
          </a:p>
        </p:txBody>
      </p:sp>
    </p:spTree>
    <p:extLst>
      <p:ext uri="{BB962C8B-B14F-4D97-AF65-F5344CB8AC3E}">
        <p14:creationId xmlns:p14="http://schemas.microsoft.com/office/powerpoint/2010/main" val="15872930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80715"/>
            <a:ext cx="8747266"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Tree>
    <p:extLst>
      <p:ext uri="{BB962C8B-B14F-4D97-AF65-F5344CB8AC3E}">
        <p14:creationId xmlns:p14="http://schemas.microsoft.com/office/powerpoint/2010/main" val="33422137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938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80715"/>
            <a:ext cx="8747266"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
        <p:nvSpPr>
          <p:cNvPr id="3" name="Table Placeholder 2"/>
          <p:cNvSpPr>
            <a:spLocks noGrp="1"/>
          </p:cNvSpPr>
          <p:nvPr>
            <p:ph type="tbl" sz="quarter" idx="10" hasCustomPrompt="1"/>
          </p:nvPr>
        </p:nvSpPr>
        <p:spPr>
          <a:xfrm>
            <a:off x="224643" y="1117600"/>
            <a:ext cx="8747266" cy="4292600"/>
          </a:xfrm>
        </p:spPr>
        <p:txBody>
          <a:bodyPr anchor="ctr"/>
          <a:lstStyle>
            <a:lvl1pPr marL="0" indent="0" algn="ctr">
              <a:buFontTx/>
              <a:buNone/>
              <a:defRPr baseline="0"/>
            </a:lvl1pPr>
          </a:lstStyle>
          <a:p>
            <a:r>
              <a:rPr lang="en-US"/>
              <a:t>Click to Add Table</a:t>
            </a:r>
          </a:p>
        </p:txBody>
      </p:sp>
    </p:spTree>
    <p:extLst>
      <p:ext uri="{BB962C8B-B14F-4D97-AF65-F5344CB8AC3E}">
        <p14:creationId xmlns:p14="http://schemas.microsoft.com/office/powerpoint/2010/main" val="17295505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Slide">
    <p:spTree>
      <p:nvGrpSpPr>
        <p:cNvPr id="1" name=""/>
        <p:cNvGrpSpPr/>
        <p:nvPr/>
      </p:nvGrpSpPr>
      <p:grpSpPr>
        <a:xfrm>
          <a:off x="0" y="0"/>
          <a:ext cx="0" cy="0"/>
          <a:chOff x="0" y="0"/>
          <a:chExt cx="0" cy="0"/>
        </a:xfrm>
      </p:grpSpPr>
      <p:sp>
        <p:nvSpPr>
          <p:cNvPr id="5" name="Chart Placeholder 4"/>
          <p:cNvSpPr>
            <a:spLocks noGrp="1"/>
          </p:cNvSpPr>
          <p:nvPr>
            <p:ph type="chart" sz="quarter" idx="10" hasCustomPrompt="1"/>
          </p:nvPr>
        </p:nvSpPr>
        <p:spPr>
          <a:xfrm>
            <a:off x="224643" y="1117600"/>
            <a:ext cx="8747266" cy="4292600"/>
          </a:xfrm>
        </p:spPr>
        <p:txBody>
          <a:bodyPr anchor="ctr"/>
          <a:lstStyle>
            <a:lvl1pPr marL="0" indent="0" algn="ctr">
              <a:buFontTx/>
              <a:buNone/>
              <a:defRPr baseline="0"/>
            </a:lvl1pPr>
          </a:lstStyle>
          <a:p>
            <a:r>
              <a:rPr lang="en-US"/>
              <a:t>Click to Add Chart</a:t>
            </a:r>
          </a:p>
        </p:txBody>
      </p:sp>
      <p:sp>
        <p:nvSpPr>
          <p:cNvPr id="44" name="Rectangle 226"/>
          <p:cNvSpPr>
            <a:spLocks noGrp="1" noChangeArrowheads="1"/>
          </p:cNvSpPr>
          <p:nvPr>
            <p:ph type="title"/>
          </p:nvPr>
        </p:nvSpPr>
        <p:spPr bwMode="auto">
          <a:xfrm>
            <a:off x="224643" y="280715"/>
            <a:ext cx="8747266" cy="65404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stStyle>
          <a:p>
            <a:pPr lvl="0"/>
            <a:r>
              <a:rPr lang="en-US"/>
              <a:t>Title Goes Here</a:t>
            </a:r>
          </a:p>
        </p:txBody>
      </p:sp>
    </p:spTree>
    <p:extLst>
      <p:ext uri="{BB962C8B-B14F-4D97-AF65-F5344CB8AC3E}">
        <p14:creationId xmlns:p14="http://schemas.microsoft.com/office/powerpoint/2010/main" val="23248072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userDrawn="1"/>
        </p:nvSpPr>
        <p:spPr>
          <a:xfrm>
            <a:off x="0" y="6334315"/>
            <a:ext cx="9144001" cy="65999"/>
          </a:xfrm>
          <a:prstGeom prst="rect">
            <a:avLst/>
          </a:prstGeom>
          <a:solidFill>
            <a:srgbClr val="F464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0" y="6400314"/>
            <a:ext cx="9144001" cy="457200"/>
          </a:xfrm>
          <a:prstGeom prst="rect">
            <a:avLst/>
          </a:prstGeom>
          <a:solidFill>
            <a:srgbClr val="20426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066" name="Rectangle 226"/>
          <p:cNvSpPr>
            <a:spLocks noGrp="1" noChangeArrowheads="1"/>
          </p:cNvSpPr>
          <p:nvPr>
            <p:ph type="title"/>
          </p:nvPr>
        </p:nvSpPr>
        <p:spPr bwMode="auto">
          <a:xfrm>
            <a:off x="225511" y="280713"/>
            <a:ext cx="8725789" cy="6540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Title Goes Here</a:t>
            </a:r>
          </a:p>
        </p:txBody>
      </p:sp>
      <p:sp>
        <p:nvSpPr>
          <p:cNvPr id="17" name="Text Placeholder 16"/>
          <p:cNvSpPr>
            <a:spLocks noGrp="1"/>
          </p:cNvSpPr>
          <p:nvPr>
            <p:ph type="body" idx="1"/>
          </p:nvPr>
        </p:nvSpPr>
        <p:spPr>
          <a:xfrm>
            <a:off x="224642" y="1019916"/>
            <a:ext cx="8735291" cy="4666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
          <p:cNvSpPr txBox="1">
            <a:spLocks/>
          </p:cNvSpPr>
          <p:nvPr userDrawn="1"/>
        </p:nvSpPr>
        <p:spPr>
          <a:xfrm>
            <a:off x="250360" y="6490008"/>
            <a:ext cx="447335" cy="277811"/>
          </a:xfrm>
          <a:prstGeom prst="rect">
            <a:avLst/>
          </a:prstGeom>
        </p:spPr>
        <p:txBody>
          <a:bodyPr vert="horz" lIns="51435" tIns="25718" rIns="51435" bIns="25718"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9899D5D8-9A89-49C6-87E2-D5B81659BB09}" type="slidenum">
              <a:rPr lang="en-US" sz="975" b="0" smtClean="0">
                <a:solidFill>
                  <a:schemeClr val="bg1"/>
                </a:solidFill>
              </a:rPr>
              <a:pPr algn="l"/>
              <a:t>‹#›</a:t>
            </a:fld>
            <a:endParaRPr lang="en-US" sz="975" b="0">
              <a:solidFill>
                <a:schemeClr val="bg1"/>
              </a:solidFill>
            </a:endParaRPr>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88408" y="6400800"/>
            <a:ext cx="4572000" cy="457200"/>
          </a:xfrm>
          <a:prstGeom prst="rect">
            <a:avLst/>
          </a:prstGeom>
        </p:spPr>
      </p:pic>
    </p:spTree>
    <p:extLst>
      <p:ext uri="{BB962C8B-B14F-4D97-AF65-F5344CB8AC3E}">
        <p14:creationId xmlns:p14="http://schemas.microsoft.com/office/powerpoint/2010/main" val="2289545993"/>
      </p:ext>
    </p:extLst>
  </p:cSld>
  <p:clrMap bg1="lt1" tx1="dk1" bg2="lt2" tx2="dk2" accent1="accent1" accent2="accent2" accent3="accent3" accent4="accent4" accent5="accent5" accent6="accent6" hlink="hlink" folHlink="folHlink"/>
  <p:sldLayoutIdLst>
    <p:sldLayoutId id="2147483805" r:id="rId1"/>
    <p:sldLayoutId id="2147483775" r:id="rId2"/>
    <p:sldLayoutId id="2147483787" r:id="rId3"/>
    <p:sldLayoutId id="2147483788" r:id="rId4"/>
    <p:sldLayoutId id="2147483777" r:id="rId5"/>
    <p:sldLayoutId id="2147483789" r:id="rId6"/>
    <p:sldLayoutId id="2147483790" r:id="rId7"/>
    <p:sldLayoutId id="2147483791" r:id="rId8"/>
    <p:sldLayoutId id="2147483792" r:id="rId9"/>
    <p:sldLayoutId id="2147483804" r:id="rId10"/>
    <p:sldLayoutId id="2147483807" r:id="rId11"/>
    <p:sldLayoutId id="2147483808" r:id="rId12"/>
  </p:sldLayoutIdLst>
  <p:transition>
    <p:fade/>
  </p:transition>
  <p:hf sldNum="0" hdr="0" ftr="0" dt="0"/>
  <p:txStyles>
    <p:titleStyle>
      <a:lvl1pPr algn="l" rtl="0" fontAlgn="base">
        <a:lnSpc>
          <a:spcPct val="100000"/>
        </a:lnSpc>
        <a:spcBef>
          <a:spcPct val="0"/>
        </a:spcBef>
        <a:spcAft>
          <a:spcPct val="0"/>
        </a:spcAft>
        <a:defRPr lang="en-US" sz="2600" b="1" kern="1200" dirty="0" smtClean="0">
          <a:solidFill>
            <a:schemeClr val="tx2">
              <a:lumMod val="75000"/>
            </a:schemeClr>
          </a:solidFill>
          <a:effectLst/>
          <a:latin typeface="Arial" charset="0"/>
          <a:ea typeface="+mn-ea"/>
          <a:cs typeface="+mn-cs"/>
        </a:defRPr>
      </a:lvl1pPr>
      <a:lvl2pPr algn="r" rtl="0" fontAlgn="base">
        <a:lnSpc>
          <a:spcPct val="85000"/>
        </a:lnSpc>
        <a:spcBef>
          <a:spcPct val="0"/>
        </a:spcBef>
        <a:spcAft>
          <a:spcPct val="0"/>
        </a:spcAft>
        <a:defRPr sz="1650" b="1">
          <a:solidFill>
            <a:schemeClr val="tx1"/>
          </a:solidFill>
          <a:latin typeface="Arial" charset="0"/>
        </a:defRPr>
      </a:lvl2pPr>
      <a:lvl3pPr algn="r" rtl="0" fontAlgn="base">
        <a:lnSpc>
          <a:spcPct val="85000"/>
        </a:lnSpc>
        <a:spcBef>
          <a:spcPct val="0"/>
        </a:spcBef>
        <a:spcAft>
          <a:spcPct val="0"/>
        </a:spcAft>
        <a:defRPr sz="1650" b="1">
          <a:solidFill>
            <a:schemeClr val="tx1"/>
          </a:solidFill>
          <a:latin typeface="Arial" charset="0"/>
        </a:defRPr>
      </a:lvl3pPr>
      <a:lvl4pPr algn="r" rtl="0" fontAlgn="base">
        <a:lnSpc>
          <a:spcPct val="85000"/>
        </a:lnSpc>
        <a:spcBef>
          <a:spcPct val="0"/>
        </a:spcBef>
        <a:spcAft>
          <a:spcPct val="0"/>
        </a:spcAft>
        <a:defRPr sz="1650" b="1">
          <a:solidFill>
            <a:schemeClr val="tx1"/>
          </a:solidFill>
          <a:latin typeface="Arial" charset="0"/>
        </a:defRPr>
      </a:lvl4pPr>
      <a:lvl5pPr algn="r" rtl="0" fontAlgn="base">
        <a:lnSpc>
          <a:spcPct val="85000"/>
        </a:lnSpc>
        <a:spcBef>
          <a:spcPct val="0"/>
        </a:spcBef>
        <a:spcAft>
          <a:spcPct val="0"/>
        </a:spcAft>
        <a:defRPr sz="1650" b="1">
          <a:solidFill>
            <a:schemeClr val="tx1"/>
          </a:solidFill>
          <a:latin typeface="Arial" charset="0"/>
        </a:defRPr>
      </a:lvl5pPr>
      <a:lvl6pPr marL="342900" algn="r" rtl="0" fontAlgn="base">
        <a:lnSpc>
          <a:spcPct val="85000"/>
        </a:lnSpc>
        <a:spcBef>
          <a:spcPct val="0"/>
        </a:spcBef>
        <a:spcAft>
          <a:spcPct val="0"/>
        </a:spcAft>
        <a:defRPr sz="1650" b="1">
          <a:solidFill>
            <a:schemeClr val="tx1"/>
          </a:solidFill>
          <a:latin typeface="Arial" charset="0"/>
        </a:defRPr>
      </a:lvl6pPr>
      <a:lvl7pPr marL="685800" algn="r" rtl="0" fontAlgn="base">
        <a:lnSpc>
          <a:spcPct val="85000"/>
        </a:lnSpc>
        <a:spcBef>
          <a:spcPct val="0"/>
        </a:spcBef>
        <a:spcAft>
          <a:spcPct val="0"/>
        </a:spcAft>
        <a:defRPr sz="1650" b="1">
          <a:solidFill>
            <a:schemeClr val="tx1"/>
          </a:solidFill>
          <a:latin typeface="Arial" charset="0"/>
        </a:defRPr>
      </a:lvl7pPr>
      <a:lvl8pPr marL="1028700" algn="r" rtl="0" fontAlgn="base">
        <a:lnSpc>
          <a:spcPct val="85000"/>
        </a:lnSpc>
        <a:spcBef>
          <a:spcPct val="0"/>
        </a:spcBef>
        <a:spcAft>
          <a:spcPct val="0"/>
        </a:spcAft>
        <a:defRPr sz="1650" b="1">
          <a:solidFill>
            <a:schemeClr val="tx1"/>
          </a:solidFill>
          <a:latin typeface="Arial" charset="0"/>
        </a:defRPr>
      </a:lvl8pPr>
      <a:lvl9pPr marL="1371600" algn="r" rtl="0" fontAlgn="base">
        <a:lnSpc>
          <a:spcPct val="85000"/>
        </a:lnSpc>
        <a:spcBef>
          <a:spcPct val="0"/>
        </a:spcBef>
        <a:spcAft>
          <a:spcPct val="0"/>
        </a:spcAft>
        <a:defRPr sz="1650" b="1">
          <a:solidFill>
            <a:schemeClr val="tx1"/>
          </a:solidFill>
          <a:latin typeface="Arial" charset="0"/>
        </a:defRPr>
      </a:lvl9pPr>
    </p:titleStyle>
    <p:bodyStyle>
      <a:lvl1pPr marL="175022" indent="-175022" algn="l" rtl="0" fontAlgn="base">
        <a:lnSpc>
          <a:spcPct val="100000"/>
        </a:lnSpc>
        <a:spcBef>
          <a:spcPts val="431"/>
        </a:spcBef>
        <a:spcAft>
          <a:spcPts val="56"/>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301229" indent="-126206" algn="l" rtl="0" fontAlgn="base">
        <a:lnSpc>
          <a:spcPct val="100000"/>
        </a:lnSpc>
        <a:spcBef>
          <a:spcPts val="431"/>
        </a:spcBef>
        <a:spcAft>
          <a:spcPts val="56"/>
        </a:spcAft>
        <a:buClr>
          <a:schemeClr val="tx1"/>
        </a:buClr>
        <a:buSzPct val="80000"/>
        <a:buFont typeface="Arial" pitchFamily="34" charset="0"/>
        <a:buChar char="−"/>
        <a:defRPr sz="2000">
          <a:solidFill>
            <a:srgbClr val="000000"/>
          </a:solidFill>
          <a:latin typeface="+mn-lt"/>
        </a:defRPr>
      </a:lvl2pPr>
      <a:lvl3pPr marL="427435" indent="-126206" algn="l" rtl="0" fontAlgn="base">
        <a:lnSpc>
          <a:spcPct val="100000"/>
        </a:lnSpc>
        <a:spcBef>
          <a:spcPts val="431"/>
        </a:spcBef>
        <a:spcAft>
          <a:spcPts val="56"/>
        </a:spcAft>
        <a:buClr>
          <a:schemeClr val="tx1"/>
        </a:buClr>
        <a:buSzPct val="80000"/>
        <a:buFont typeface="Wingdings" pitchFamily="2" charset="2"/>
        <a:buChar char="§"/>
        <a:defRPr sz="1800">
          <a:solidFill>
            <a:srgbClr val="000000"/>
          </a:solidFill>
          <a:latin typeface="+mn-lt"/>
        </a:defRPr>
      </a:lvl3pPr>
      <a:lvl4pPr marL="559594" indent="-132160" algn="l" rtl="0" fontAlgn="base">
        <a:lnSpc>
          <a:spcPct val="100000"/>
        </a:lnSpc>
        <a:spcBef>
          <a:spcPts val="431"/>
        </a:spcBef>
        <a:spcAft>
          <a:spcPts val="56"/>
        </a:spcAft>
        <a:buClr>
          <a:schemeClr val="tx1"/>
        </a:buClr>
        <a:buSzPct val="80000"/>
        <a:buFont typeface="Arial" pitchFamily="34" charset="0"/>
        <a:buChar char="•"/>
        <a:defRPr sz="1600">
          <a:solidFill>
            <a:srgbClr val="000000"/>
          </a:solidFill>
          <a:latin typeface="+mn-lt"/>
        </a:defRPr>
      </a:lvl4pPr>
      <a:lvl5pPr marL="727472" indent="-167879" algn="l" rtl="0" fontAlgn="base">
        <a:lnSpc>
          <a:spcPct val="100000"/>
        </a:lnSpc>
        <a:spcBef>
          <a:spcPts val="431"/>
        </a:spcBef>
        <a:spcAft>
          <a:spcPts val="56"/>
        </a:spcAft>
        <a:buClr>
          <a:schemeClr val="tx1"/>
        </a:buClr>
        <a:buSzPct val="70000"/>
        <a:buFont typeface="Arial" pitchFamily="34" charset="0"/>
        <a:buChar char="−"/>
        <a:defRPr sz="1400">
          <a:solidFill>
            <a:srgbClr val="000000"/>
          </a:solidFill>
          <a:latin typeface="+mn-lt"/>
        </a:defRPr>
      </a:lvl5pPr>
      <a:lvl6pPr marL="16728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6pPr>
      <a:lvl7pPr marL="20157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7pPr>
      <a:lvl8pPr marL="23586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8pPr>
      <a:lvl9pPr marL="27015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389" y="2644935"/>
            <a:ext cx="7703388" cy="117681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Lst>
  <p:transition>
    <p:fade/>
  </p:transition>
  <p:hf sldNum="0" hdr="0" ftr="0" dt="0"/>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normAutofit/>
          </a:bodyPr>
          <a:lstStyle/>
          <a:p>
            <a:r>
              <a:rPr lang="en-US" sz="1600"/>
              <a:t>Fred Behning, </a:t>
            </a:r>
            <a:r>
              <a:rPr lang="en-US" sz="1600" err="1"/>
              <a:t>EnCE</a:t>
            </a:r>
            <a:r>
              <a:rPr lang="en-US" sz="1600"/>
              <a:t>, </a:t>
            </a:r>
          </a:p>
          <a:p>
            <a:r>
              <a:rPr lang="en-US" sz="1600"/>
              <a:t>Director of Digital Forensics</a:t>
            </a:r>
          </a:p>
        </p:txBody>
      </p:sp>
      <p:sp>
        <p:nvSpPr>
          <p:cNvPr id="5" name="Title 4"/>
          <p:cNvSpPr>
            <a:spLocks noGrp="1"/>
          </p:cNvSpPr>
          <p:nvPr>
            <p:ph type="ctrTitle"/>
          </p:nvPr>
        </p:nvSpPr>
        <p:spPr/>
        <p:txBody>
          <a:bodyPr/>
          <a:lstStyle/>
          <a:p>
            <a:r>
              <a:rPr lang="en-US" sz="2800"/>
              <a:t>Ethical Duties &amp; Electronically Stored Information</a:t>
            </a:r>
            <a:br>
              <a:rPr lang="en-US" sz="2800"/>
            </a:br>
            <a:endParaRPr lang="en-US"/>
          </a:p>
        </p:txBody>
      </p:sp>
      <p:sp>
        <p:nvSpPr>
          <p:cNvPr id="4" name="Text Placeholder 5"/>
          <p:cNvSpPr txBox="1">
            <a:spLocks/>
          </p:cNvSpPr>
          <p:nvPr/>
        </p:nvSpPr>
        <p:spPr>
          <a:xfrm>
            <a:off x="5218979" y="5728589"/>
            <a:ext cx="3671873" cy="1129411"/>
          </a:xfrm>
          <a:prstGeom prst="rect">
            <a:avLst/>
          </a:prstGeom>
        </p:spPr>
        <p:txBody>
          <a:bodyPr vert="horz" lIns="91440" tIns="45720" rIns="91440" bIns="45720" rtlCol="0">
            <a:normAutofit/>
          </a:bodyPr>
          <a:lstStyle>
            <a:lvl1pPr marL="0" indent="0" algn="l" rtl="0" fontAlgn="base">
              <a:lnSpc>
                <a:spcPct val="100000"/>
              </a:lnSpc>
              <a:spcBef>
                <a:spcPts val="431"/>
              </a:spcBef>
              <a:spcAft>
                <a:spcPts val="56"/>
              </a:spcAft>
              <a:buClr>
                <a:schemeClr val="tx1">
                  <a:lumMod val="85000"/>
                  <a:lumOff val="15000"/>
                </a:schemeClr>
              </a:buClr>
              <a:buSzPct val="80000"/>
              <a:buFontTx/>
              <a:buNone/>
              <a:defRPr sz="1800" b="0" cap="none" spc="-45" baseline="0">
                <a:solidFill>
                  <a:schemeClr val="bg1"/>
                </a:solidFill>
                <a:latin typeface="+mj-lt"/>
                <a:ea typeface="+mn-ea"/>
                <a:cs typeface="+mn-cs"/>
              </a:defRPr>
            </a:lvl1pPr>
            <a:lvl2pPr marL="175022" indent="0" algn="l" rtl="0" fontAlgn="base">
              <a:lnSpc>
                <a:spcPct val="100000"/>
              </a:lnSpc>
              <a:spcBef>
                <a:spcPts val="431"/>
              </a:spcBef>
              <a:spcAft>
                <a:spcPts val="56"/>
              </a:spcAft>
              <a:buClr>
                <a:schemeClr val="tx1"/>
              </a:buClr>
              <a:buSzPct val="80000"/>
              <a:buFontTx/>
              <a:buNone/>
              <a:defRPr sz="2000">
                <a:solidFill>
                  <a:srgbClr val="000000"/>
                </a:solidFill>
                <a:latin typeface="+mn-lt"/>
              </a:defRPr>
            </a:lvl2pPr>
            <a:lvl3pPr marL="301229" indent="0" algn="l" rtl="0" fontAlgn="base">
              <a:lnSpc>
                <a:spcPct val="100000"/>
              </a:lnSpc>
              <a:spcBef>
                <a:spcPts val="431"/>
              </a:spcBef>
              <a:spcAft>
                <a:spcPts val="56"/>
              </a:spcAft>
              <a:buClr>
                <a:schemeClr val="tx1"/>
              </a:buClr>
              <a:buSzPct val="80000"/>
              <a:buFontTx/>
              <a:buNone/>
              <a:defRPr sz="1800">
                <a:solidFill>
                  <a:srgbClr val="000000"/>
                </a:solidFill>
                <a:latin typeface="+mn-lt"/>
              </a:defRPr>
            </a:lvl3pPr>
            <a:lvl4pPr marL="427434" indent="0" algn="l" rtl="0" fontAlgn="base">
              <a:lnSpc>
                <a:spcPct val="100000"/>
              </a:lnSpc>
              <a:spcBef>
                <a:spcPts val="431"/>
              </a:spcBef>
              <a:spcAft>
                <a:spcPts val="56"/>
              </a:spcAft>
              <a:buClr>
                <a:schemeClr val="tx1"/>
              </a:buClr>
              <a:buSzPct val="80000"/>
              <a:buFontTx/>
              <a:buNone/>
              <a:defRPr sz="1600">
                <a:solidFill>
                  <a:srgbClr val="000000"/>
                </a:solidFill>
                <a:latin typeface="+mn-lt"/>
              </a:defRPr>
            </a:lvl4pPr>
            <a:lvl5pPr marL="559594" indent="0" algn="l" rtl="0" fontAlgn="base">
              <a:lnSpc>
                <a:spcPct val="100000"/>
              </a:lnSpc>
              <a:spcBef>
                <a:spcPts val="431"/>
              </a:spcBef>
              <a:spcAft>
                <a:spcPts val="56"/>
              </a:spcAft>
              <a:buClr>
                <a:schemeClr val="tx1"/>
              </a:buClr>
              <a:buSzPct val="70000"/>
              <a:buFontTx/>
              <a:buNone/>
              <a:defRPr sz="1400">
                <a:solidFill>
                  <a:srgbClr val="000000"/>
                </a:solidFill>
                <a:latin typeface="+mn-lt"/>
              </a:defRPr>
            </a:lvl5pPr>
            <a:lvl6pPr marL="16728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6pPr>
            <a:lvl7pPr marL="20157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7pPr>
            <a:lvl8pPr marL="23586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8pPr>
            <a:lvl9pPr marL="27015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9pPr>
          </a:lstStyle>
          <a:p>
            <a:r>
              <a:rPr lang="en-US" sz="1600" kern="0"/>
              <a:t>100 Congress Ave, Ste 2000 Austin, TX</a:t>
            </a:r>
          </a:p>
          <a:p>
            <a:r>
              <a:rPr lang="en-US" sz="1600" kern="0"/>
              <a:t>FBehning@Califorensics.com</a:t>
            </a:r>
          </a:p>
          <a:p>
            <a:r>
              <a:rPr lang="en-US" sz="1600" kern="0"/>
              <a:t>512-680-5222</a:t>
            </a:r>
          </a:p>
        </p:txBody>
      </p:sp>
    </p:spTree>
    <p:extLst>
      <p:ext uri="{BB962C8B-B14F-4D97-AF65-F5344CB8AC3E}">
        <p14:creationId xmlns:p14="http://schemas.microsoft.com/office/powerpoint/2010/main" val="40996742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270" y="1173789"/>
            <a:ext cx="7901796" cy="707886"/>
          </a:xfrm>
          <a:prstGeom prst="rect">
            <a:avLst/>
          </a:prstGeom>
        </p:spPr>
        <p:txBody>
          <a:bodyPr wrap="square">
            <a:spAutoFit/>
          </a:bodyPr>
          <a:lstStyle/>
          <a:p>
            <a:r>
              <a:rPr lang="en-US" sz="2000" b="1">
                <a:solidFill>
                  <a:schemeClr val="tx1">
                    <a:lumMod val="85000"/>
                    <a:lumOff val="15000"/>
                  </a:schemeClr>
                </a:solidFill>
              </a:rPr>
              <a:t>The use of specialized techniques for collection, authentication, recovery and analysis of ESI.</a:t>
            </a:r>
            <a:endParaRPr lang="en-US" sz="2000">
              <a:solidFill>
                <a:schemeClr val="bg1">
                  <a:lumMod val="85000"/>
                </a:schemeClr>
              </a:solidFill>
            </a:endParaRPr>
          </a:p>
        </p:txBody>
      </p:sp>
      <p:sp>
        <p:nvSpPr>
          <p:cNvPr id="5" name="Title 3"/>
          <p:cNvSpPr txBox="1">
            <a:spLocks/>
          </p:cNvSpPr>
          <p:nvPr/>
        </p:nvSpPr>
        <p:spPr>
          <a:xfrm>
            <a:off x="224643" y="280715"/>
            <a:ext cx="8747266" cy="654049"/>
          </a:xfrm>
          <a:prstGeom prst="rect">
            <a:avLst/>
          </a:prstGeom>
        </p:spPr>
        <p:txBody>
          <a:bodyPr/>
          <a:lstStyle>
            <a:lvl1pPr algn="l" rtl="0" fontAlgn="base">
              <a:lnSpc>
                <a:spcPct val="100000"/>
              </a:lnSpc>
              <a:spcBef>
                <a:spcPct val="0"/>
              </a:spcBef>
              <a:spcAft>
                <a:spcPct val="0"/>
              </a:spcAft>
              <a:defRPr lang="en-US" sz="2600" b="1" kern="1200" dirty="0" smtClean="0">
                <a:solidFill>
                  <a:schemeClr val="tx2">
                    <a:lumMod val="75000"/>
                  </a:schemeClr>
                </a:solidFill>
                <a:effectLst/>
                <a:latin typeface="Arial" charset="0"/>
                <a:ea typeface="+mn-ea"/>
                <a:cs typeface="+mn-cs"/>
              </a:defRPr>
            </a:lvl1pPr>
            <a:lvl2pPr algn="r" rtl="0" fontAlgn="base">
              <a:lnSpc>
                <a:spcPct val="85000"/>
              </a:lnSpc>
              <a:spcBef>
                <a:spcPct val="0"/>
              </a:spcBef>
              <a:spcAft>
                <a:spcPct val="0"/>
              </a:spcAft>
              <a:defRPr sz="1650" b="1">
                <a:solidFill>
                  <a:schemeClr val="tx1"/>
                </a:solidFill>
                <a:latin typeface="Arial" charset="0"/>
              </a:defRPr>
            </a:lvl2pPr>
            <a:lvl3pPr algn="r" rtl="0" fontAlgn="base">
              <a:lnSpc>
                <a:spcPct val="85000"/>
              </a:lnSpc>
              <a:spcBef>
                <a:spcPct val="0"/>
              </a:spcBef>
              <a:spcAft>
                <a:spcPct val="0"/>
              </a:spcAft>
              <a:defRPr sz="1650" b="1">
                <a:solidFill>
                  <a:schemeClr val="tx1"/>
                </a:solidFill>
                <a:latin typeface="Arial" charset="0"/>
              </a:defRPr>
            </a:lvl3pPr>
            <a:lvl4pPr algn="r" rtl="0" fontAlgn="base">
              <a:lnSpc>
                <a:spcPct val="85000"/>
              </a:lnSpc>
              <a:spcBef>
                <a:spcPct val="0"/>
              </a:spcBef>
              <a:spcAft>
                <a:spcPct val="0"/>
              </a:spcAft>
              <a:defRPr sz="1650" b="1">
                <a:solidFill>
                  <a:schemeClr val="tx1"/>
                </a:solidFill>
                <a:latin typeface="Arial" charset="0"/>
              </a:defRPr>
            </a:lvl4pPr>
            <a:lvl5pPr algn="r" rtl="0" fontAlgn="base">
              <a:lnSpc>
                <a:spcPct val="85000"/>
              </a:lnSpc>
              <a:spcBef>
                <a:spcPct val="0"/>
              </a:spcBef>
              <a:spcAft>
                <a:spcPct val="0"/>
              </a:spcAft>
              <a:defRPr sz="1650" b="1">
                <a:solidFill>
                  <a:schemeClr val="tx1"/>
                </a:solidFill>
                <a:latin typeface="Arial" charset="0"/>
              </a:defRPr>
            </a:lvl5pPr>
            <a:lvl6pPr marL="342900" algn="r" rtl="0" fontAlgn="base">
              <a:lnSpc>
                <a:spcPct val="85000"/>
              </a:lnSpc>
              <a:spcBef>
                <a:spcPct val="0"/>
              </a:spcBef>
              <a:spcAft>
                <a:spcPct val="0"/>
              </a:spcAft>
              <a:defRPr sz="1650" b="1">
                <a:solidFill>
                  <a:schemeClr val="tx1"/>
                </a:solidFill>
                <a:latin typeface="Arial" charset="0"/>
              </a:defRPr>
            </a:lvl6pPr>
            <a:lvl7pPr marL="685800" algn="r" rtl="0" fontAlgn="base">
              <a:lnSpc>
                <a:spcPct val="85000"/>
              </a:lnSpc>
              <a:spcBef>
                <a:spcPct val="0"/>
              </a:spcBef>
              <a:spcAft>
                <a:spcPct val="0"/>
              </a:spcAft>
              <a:defRPr sz="1650" b="1">
                <a:solidFill>
                  <a:schemeClr val="tx1"/>
                </a:solidFill>
                <a:latin typeface="Arial" charset="0"/>
              </a:defRPr>
            </a:lvl7pPr>
            <a:lvl8pPr marL="1028700" algn="r" rtl="0" fontAlgn="base">
              <a:lnSpc>
                <a:spcPct val="85000"/>
              </a:lnSpc>
              <a:spcBef>
                <a:spcPct val="0"/>
              </a:spcBef>
              <a:spcAft>
                <a:spcPct val="0"/>
              </a:spcAft>
              <a:defRPr sz="1650" b="1">
                <a:solidFill>
                  <a:schemeClr val="tx1"/>
                </a:solidFill>
                <a:latin typeface="Arial" charset="0"/>
              </a:defRPr>
            </a:lvl8pPr>
            <a:lvl9pPr marL="1371600" algn="r" rtl="0" fontAlgn="base">
              <a:lnSpc>
                <a:spcPct val="85000"/>
              </a:lnSpc>
              <a:spcBef>
                <a:spcPct val="0"/>
              </a:spcBef>
              <a:spcAft>
                <a:spcPct val="0"/>
              </a:spcAft>
              <a:defRPr sz="1650" b="1">
                <a:solidFill>
                  <a:schemeClr val="tx1"/>
                </a:solidFill>
                <a:latin typeface="Arial" charset="0"/>
              </a:defRPr>
            </a:lvl9pPr>
          </a:lstStyle>
          <a:p>
            <a:r>
              <a:rPr lang="en-US">
                <a:solidFill>
                  <a:schemeClr val="accent4">
                    <a:lumMod val="75000"/>
                  </a:schemeClr>
                </a:solidFill>
              </a:rPr>
              <a:t>DIGITAL FORENSICS</a:t>
            </a:r>
          </a:p>
        </p:txBody>
      </p:sp>
      <p:pic>
        <p:nvPicPr>
          <p:cNvPr id="2054" name="Picture 6" descr="Image result for digital forensics">
            <a:extLst>
              <a:ext uri="{FF2B5EF4-FFF2-40B4-BE49-F238E27FC236}">
                <a16:creationId xmlns:a16="http://schemas.microsoft.com/office/drawing/2014/main" id="{CBC42A0C-6B07-4F10-A2B3-E0759BF898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48" y="2107533"/>
            <a:ext cx="3278442" cy="226702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2052" name="Picture 4" descr="http://systemoffsite.com/wp-content/uploads/2018/02/1.jpg">
            <a:extLst>
              <a:ext uri="{FF2B5EF4-FFF2-40B4-BE49-F238E27FC236}">
                <a16:creationId xmlns:a16="http://schemas.microsoft.com/office/drawing/2014/main" id="{60E2E3C4-42F8-4551-A752-5AB0DFA48C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313" y="2789536"/>
            <a:ext cx="3278442" cy="218679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2056" name="Picture 8" descr="Digital Forensics">
            <a:extLst>
              <a:ext uri="{FF2B5EF4-FFF2-40B4-BE49-F238E27FC236}">
                <a16:creationId xmlns:a16="http://schemas.microsoft.com/office/drawing/2014/main" id="{E1173887-B8DF-4AF6-804A-88D7A3292B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837" y="3575346"/>
            <a:ext cx="3806615" cy="2108865"/>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24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 calcmode="lin" valueType="num">
                                      <p:cBhvr additive="base">
                                        <p:cTn id="15" dur="500" fill="hold"/>
                                        <p:tgtEl>
                                          <p:spTgt spid="2056"/>
                                        </p:tgtEl>
                                        <p:attrNameLst>
                                          <p:attrName>ppt_x</p:attrName>
                                        </p:attrNameLst>
                                      </p:cBhvr>
                                      <p:tavLst>
                                        <p:tav tm="0">
                                          <p:val>
                                            <p:strVal val="#ppt_x"/>
                                          </p:val>
                                        </p:tav>
                                        <p:tav tm="100000">
                                          <p:val>
                                            <p:strVal val="#ppt_x"/>
                                          </p:val>
                                        </p:tav>
                                      </p:tavLst>
                                    </p:anim>
                                    <p:anim calcmode="lin" valueType="num">
                                      <p:cBhvr additive="base">
                                        <p:cTn id="1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270" y="1173789"/>
            <a:ext cx="7496874" cy="707886"/>
          </a:xfrm>
          <a:prstGeom prst="rect">
            <a:avLst/>
          </a:prstGeom>
        </p:spPr>
        <p:txBody>
          <a:bodyPr wrap="square">
            <a:spAutoFit/>
          </a:bodyPr>
          <a:lstStyle/>
          <a:p>
            <a:r>
              <a:rPr lang="en-US" sz="2000" b="1">
                <a:solidFill>
                  <a:schemeClr val="tx1">
                    <a:lumMod val="85000"/>
                    <a:lumOff val="15000"/>
                  </a:schemeClr>
                </a:solidFill>
              </a:rPr>
              <a:t>A set of data that describes and gives information about its parent object.</a:t>
            </a:r>
          </a:p>
        </p:txBody>
      </p:sp>
      <p:sp>
        <p:nvSpPr>
          <p:cNvPr id="5" name="Title 3"/>
          <p:cNvSpPr txBox="1">
            <a:spLocks/>
          </p:cNvSpPr>
          <p:nvPr/>
        </p:nvSpPr>
        <p:spPr>
          <a:xfrm>
            <a:off x="224643" y="280715"/>
            <a:ext cx="8747266" cy="654049"/>
          </a:xfrm>
          <a:prstGeom prst="rect">
            <a:avLst/>
          </a:prstGeom>
        </p:spPr>
        <p:txBody>
          <a:bodyPr/>
          <a:lstStyle>
            <a:lvl1pPr algn="l" rtl="0" fontAlgn="base">
              <a:lnSpc>
                <a:spcPct val="100000"/>
              </a:lnSpc>
              <a:spcBef>
                <a:spcPct val="0"/>
              </a:spcBef>
              <a:spcAft>
                <a:spcPct val="0"/>
              </a:spcAft>
              <a:defRPr lang="en-US" sz="2600" b="1" kern="1200" dirty="0" smtClean="0">
                <a:solidFill>
                  <a:schemeClr val="tx2">
                    <a:lumMod val="75000"/>
                  </a:schemeClr>
                </a:solidFill>
                <a:effectLst/>
                <a:latin typeface="Arial" charset="0"/>
                <a:ea typeface="+mn-ea"/>
                <a:cs typeface="+mn-cs"/>
              </a:defRPr>
            </a:lvl1pPr>
            <a:lvl2pPr algn="r" rtl="0" fontAlgn="base">
              <a:lnSpc>
                <a:spcPct val="85000"/>
              </a:lnSpc>
              <a:spcBef>
                <a:spcPct val="0"/>
              </a:spcBef>
              <a:spcAft>
                <a:spcPct val="0"/>
              </a:spcAft>
              <a:defRPr sz="1650" b="1">
                <a:solidFill>
                  <a:schemeClr val="tx1"/>
                </a:solidFill>
                <a:latin typeface="Arial" charset="0"/>
              </a:defRPr>
            </a:lvl2pPr>
            <a:lvl3pPr algn="r" rtl="0" fontAlgn="base">
              <a:lnSpc>
                <a:spcPct val="85000"/>
              </a:lnSpc>
              <a:spcBef>
                <a:spcPct val="0"/>
              </a:spcBef>
              <a:spcAft>
                <a:spcPct val="0"/>
              </a:spcAft>
              <a:defRPr sz="1650" b="1">
                <a:solidFill>
                  <a:schemeClr val="tx1"/>
                </a:solidFill>
                <a:latin typeface="Arial" charset="0"/>
              </a:defRPr>
            </a:lvl3pPr>
            <a:lvl4pPr algn="r" rtl="0" fontAlgn="base">
              <a:lnSpc>
                <a:spcPct val="85000"/>
              </a:lnSpc>
              <a:spcBef>
                <a:spcPct val="0"/>
              </a:spcBef>
              <a:spcAft>
                <a:spcPct val="0"/>
              </a:spcAft>
              <a:defRPr sz="1650" b="1">
                <a:solidFill>
                  <a:schemeClr val="tx1"/>
                </a:solidFill>
                <a:latin typeface="Arial" charset="0"/>
              </a:defRPr>
            </a:lvl4pPr>
            <a:lvl5pPr algn="r" rtl="0" fontAlgn="base">
              <a:lnSpc>
                <a:spcPct val="85000"/>
              </a:lnSpc>
              <a:spcBef>
                <a:spcPct val="0"/>
              </a:spcBef>
              <a:spcAft>
                <a:spcPct val="0"/>
              </a:spcAft>
              <a:defRPr sz="1650" b="1">
                <a:solidFill>
                  <a:schemeClr val="tx1"/>
                </a:solidFill>
                <a:latin typeface="Arial" charset="0"/>
              </a:defRPr>
            </a:lvl5pPr>
            <a:lvl6pPr marL="342900" algn="r" rtl="0" fontAlgn="base">
              <a:lnSpc>
                <a:spcPct val="85000"/>
              </a:lnSpc>
              <a:spcBef>
                <a:spcPct val="0"/>
              </a:spcBef>
              <a:spcAft>
                <a:spcPct val="0"/>
              </a:spcAft>
              <a:defRPr sz="1650" b="1">
                <a:solidFill>
                  <a:schemeClr val="tx1"/>
                </a:solidFill>
                <a:latin typeface="Arial" charset="0"/>
              </a:defRPr>
            </a:lvl6pPr>
            <a:lvl7pPr marL="685800" algn="r" rtl="0" fontAlgn="base">
              <a:lnSpc>
                <a:spcPct val="85000"/>
              </a:lnSpc>
              <a:spcBef>
                <a:spcPct val="0"/>
              </a:spcBef>
              <a:spcAft>
                <a:spcPct val="0"/>
              </a:spcAft>
              <a:defRPr sz="1650" b="1">
                <a:solidFill>
                  <a:schemeClr val="tx1"/>
                </a:solidFill>
                <a:latin typeface="Arial" charset="0"/>
              </a:defRPr>
            </a:lvl7pPr>
            <a:lvl8pPr marL="1028700" algn="r" rtl="0" fontAlgn="base">
              <a:lnSpc>
                <a:spcPct val="85000"/>
              </a:lnSpc>
              <a:spcBef>
                <a:spcPct val="0"/>
              </a:spcBef>
              <a:spcAft>
                <a:spcPct val="0"/>
              </a:spcAft>
              <a:defRPr sz="1650" b="1">
                <a:solidFill>
                  <a:schemeClr val="tx1"/>
                </a:solidFill>
                <a:latin typeface="Arial" charset="0"/>
              </a:defRPr>
            </a:lvl8pPr>
            <a:lvl9pPr marL="1371600" algn="r" rtl="0" fontAlgn="base">
              <a:lnSpc>
                <a:spcPct val="85000"/>
              </a:lnSpc>
              <a:spcBef>
                <a:spcPct val="0"/>
              </a:spcBef>
              <a:spcAft>
                <a:spcPct val="0"/>
              </a:spcAft>
              <a:defRPr sz="1650" b="1">
                <a:solidFill>
                  <a:schemeClr val="tx1"/>
                </a:solidFill>
                <a:latin typeface="Arial" charset="0"/>
              </a:defRPr>
            </a:lvl9pPr>
          </a:lstStyle>
          <a:p>
            <a:r>
              <a:rPr lang="en-US">
                <a:solidFill>
                  <a:schemeClr val="accent4">
                    <a:lumMod val="75000"/>
                  </a:schemeClr>
                </a:solidFill>
              </a:rPr>
              <a:t>METADATA</a:t>
            </a:r>
          </a:p>
        </p:txBody>
      </p:sp>
      <p:sp>
        <p:nvSpPr>
          <p:cNvPr id="9" name="Rectangle 8"/>
          <p:cNvSpPr/>
          <p:nvPr/>
        </p:nvSpPr>
        <p:spPr>
          <a:xfrm>
            <a:off x="513270" y="2120700"/>
            <a:ext cx="4085006" cy="3539430"/>
          </a:xfrm>
          <a:prstGeom prst="rect">
            <a:avLst/>
          </a:prstGeom>
        </p:spPr>
        <p:txBody>
          <a:bodyPr wrap="square">
            <a:spAutoFit/>
          </a:bodyPr>
          <a:lstStyle/>
          <a:p>
            <a:r>
              <a:rPr lang="en-US" sz="2400" dirty="0">
                <a:solidFill>
                  <a:schemeClr val="tx1">
                    <a:lumMod val="85000"/>
                    <a:lumOff val="15000"/>
                  </a:schemeClr>
                </a:solidFill>
              </a:rPr>
              <a:t>Includes items such as:</a:t>
            </a:r>
          </a:p>
          <a:p>
            <a:pPr marL="342900" indent="-342900">
              <a:buFont typeface="Arial" panose="020B0604020202020204" pitchFamily="34" charset="0"/>
              <a:buChar char="•"/>
            </a:pPr>
            <a:r>
              <a:rPr lang="en-US" sz="2000" dirty="0">
                <a:solidFill>
                  <a:schemeClr val="tx1">
                    <a:lumMod val="85000"/>
                    <a:lumOff val="15000"/>
                  </a:schemeClr>
                </a:solidFill>
              </a:rPr>
              <a:t>Modified, Accessed, and Created (MAC) Dates and Times</a:t>
            </a:r>
          </a:p>
          <a:p>
            <a:pPr marL="342900" indent="-342900">
              <a:buFont typeface="Arial" panose="020B0604020202020204" pitchFamily="34" charset="0"/>
              <a:buChar char="•"/>
            </a:pPr>
            <a:r>
              <a:rPr lang="en-US" sz="2000" dirty="0">
                <a:solidFill>
                  <a:schemeClr val="tx1">
                    <a:lumMod val="85000"/>
                    <a:lumOff val="15000"/>
                  </a:schemeClr>
                </a:solidFill>
              </a:rPr>
              <a:t>Digital Signatures</a:t>
            </a:r>
          </a:p>
          <a:p>
            <a:pPr marL="342900" indent="-342900">
              <a:buFont typeface="Arial" panose="020B0604020202020204" pitchFamily="34" charset="0"/>
              <a:buChar char="•"/>
            </a:pPr>
            <a:r>
              <a:rPr lang="en-US" sz="2000" dirty="0">
                <a:solidFill>
                  <a:schemeClr val="tx1">
                    <a:lumMod val="85000"/>
                    <a:lumOff val="15000"/>
                  </a:schemeClr>
                </a:solidFill>
              </a:rPr>
              <a:t>Original Author, Owner, Company</a:t>
            </a:r>
          </a:p>
          <a:p>
            <a:pPr marL="342900" indent="-342900">
              <a:buFont typeface="Arial" panose="020B0604020202020204" pitchFamily="34" charset="0"/>
              <a:buChar char="•"/>
            </a:pPr>
            <a:r>
              <a:rPr lang="en-US" sz="2000" dirty="0">
                <a:solidFill>
                  <a:schemeClr val="tx1">
                    <a:lumMod val="85000"/>
                    <a:lumOff val="15000"/>
                  </a:schemeClr>
                </a:solidFill>
              </a:rPr>
              <a:t>Network traversal</a:t>
            </a:r>
          </a:p>
          <a:p>
            <a:pPr marL="342900" indent="-342900">
              <a:buFont typeface="Arial" panose="020B0604020202020204" pitchFamily="34" charset="0"/>
              <a:buChar char="•"/>
            </a:pPr>
            <a:r>
              <a:rPr lang="en-US" sz="2000" dirty="0">
                <a:solidFill>
                  <a:schemeClr val="tx1">
                    <a:lumMod val="85000"/>
                    <a:lumOff val="15000"/>
                  </a:schemeClr>
                </a:solidFill>
              </a:rPr>
              <a:t>Sender and Recipients</a:t>
            </a:r>
          </a:p>
          <a:p>
            <a:pPr marL="342900" indent="-342900">
              <a:buFont typeface="Arial" panose="020B0604020202020204" pitchFamily="34" charset="0"/>
              <a:buChar char="•"/>
            </a:pPr>
            <a:r>
              <a:rPr lang="en-US" sz="2000" dirty="0">
                <a:solidFill>
                  <a:schemeClr val="tx1">
                    <a:lumMod val="85000"/>
                    <a:lumOff val="15000"/>
                  </a:schemeClr>
                </a:solidFill>
              </a:rPr>
              <a:t>Geolocation of Photo</a:t>
            </a:r>
          </a:p>
          <a:p>
            <a:pPr marL="342900" indent="-342900">
              <a:buFont typeface="Arial" panose="020B0604020202020204" pitchFamily="34" charset="0"/>
              <a:buChar char="•"/>
            </a:pPr>
            <a:r>
              <a:rPr lang="en-US" sz="2000" dirty="0">
                <a:solidFill>
                  <a:schemeClr val="tx1">
                    <a:lumMod val="85000"/>
                    <a:lumOff val="15000"/>
                  </a:schemeClr>
                </a:solidFill>
              </a:rPr>
              <a:t>Camera settings</a:t>
            </a:r>
          </a:p>
        </p:txBody>
      </p:sp>
      <p:pic>
        <p:nvPicPr>
          <p:cNvPr id="10" name="Picture 9">
            <a:extLst>
              <a:ext uri="{FF2B5EF4-FFF2-40B4-BE49-F238E27FC236}">
                <a16:creationId xmlns:a16="http://schemas.microsoft.com/office/drawing/2014/main" id="{DE5B1299-887E-4233-B4DE-AF9CDB3F1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620" y="1527732"/>
            <a:ext cx="3477110" cy="4820323"/>
          </a:xfrm>
          <a:prstGeom prst="rect">
            <a:avLst/>
          </a:prstGeom>
        </p:spPr>
      </p:pic>
      <p:pic>
        <p:nvPicPr>
          <p:cNvPr id="12" name="Picture 11">
            <a:extLst>
              <a:ext uri="{FF2B5EF4-FFF2-40B4-BE49-F238E27FC236}">
                <a16:creationId xmlns:a16="http://schemas.microsoft.com/office/drawing/2014/main" id="{E2365319-5D13-4C47-BBB2-AF422C44A0B4}"/>
              </a:ext>
            </a:extLst>
          </p:cNvPr>
          <p:cNvPicPr>
            <a:picLocks noChangeAspect="1"/>
          </p:cNvPicPr>
          <p:nvPr/>
        </p:nvPicPr>
        <p:blipFill rotWithShape="1">
          <a:blip r:embed="rId4">
            <a:extLst>
              <a:ext uri="{28A0092B-C50C-407E-A947-70E740481C1C}">
                <a14:useLocalDpi xmlns:a14="http://schemas.microsoft.com/office/drawing/2010/main" val="0"/>
              </a:ext>
            </a:extLst>
          </a:blip>
          <a:srcRect l="50751" t="8363"/>
          <a:stretch/>
        </p:blipFill>
        <p:spPr>
          <a:xfrm>
            <a:off x="5051394" y="1527732"/>
            <a:ext cx="3579336" cy="4820323"/>
          </a:xfrm>
          <a:prstGeom prst="rect">
            <a:avLst/>
          </a:prstGeom>
        </p:spPr>
      </p:pic>
      <p:pic>
        <p:nvPicPr>
          <p:cNvPr id="14" name="Picture 13">
            <a:extLst>
              <a:ext uri="{FF2B5EF4-FFF2-40B4-BE49-F238E27FC236}">
                <a16:creationId xmlns:a16="http://schemas.microsoft.com/office/drawing/2014/main" id="{1CD61D8F-8F6D-4BC0-8AFD-7BF9F3371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381" y="1608152"/>
            <a:ext cx="5411601" cy="4739903"/>
          </a:xfrm>
          <a:prstGeom prst="rect">
            <a:avLst/>
          </a:prstGeom>
        </p:spPr>
      </p:pic>
      <p:pic>
        <p:nvPicPr>
          <p:cNvPr id="16" name="Picture 15">
            <a:extLst>
              <a:ext uri="{FF2B5EF4-FFF2-40B4-BE49-F238E27FC236}">
                <a16:creationId xmlns:a16="http://schemas.microsoft.com/office/drawing/2014/main" id="{50277BD8-2DA0-4218-8374-71F972E32B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0381" y="1527732"/>
            <a:ext cx="5365747" cy="4835734"/>
          </a:xfrm>
          <a:prstGeom prst="rect">
            <a:avLst/>
          </a:prstGeom>
        </p:spPr>
      </p:pic>
      <p:pic>
        <p:nvPicPr>
          <p:cNvPr id="18" name="Picture 17">
            <a:extLst>
              <a:ext uri="{FF2B5EF4-FFF2-40B4-BE49-F238E27FC236}">
                <a16:creationId xmlns:a16="http://schemas.microsoft.com/office/drawing/2014/main" id="{13A41B28-D4C0-4569-921B-D267725E39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0234" y="1537826"/>
            <a:ext cx="3345153" cy="4825640"/>
          </a:xfrm>
          <a:prstGeom prst="rect">
            <a:avLst/>
          </a:prstGeom>
        </p:spPr>
      </p:pic>
      <p:pic>
        <p:nvPicPr>
          <p:cNvPr id="22" name="Picture 21">
            <a:extLst>
              <a:ext uri="{FF2B5EF4-FFF2-40B4-BE49-F238E27FC236}">
                <a16:creationId xmlns:a16="http://schemas.microsoft.com/office/drawing/2014/main" id="{C0A2C932-6037-4C47-BB0B-4753E0837D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0381" y="0"/>
            <a:ext cx="5961041" cy="6858000"/>
          </a:xfrm>
          <a:prstGeom prst="rect">
            <a:avLst/>
          </a:prstGeom>
        </p:spPr>
      </p:pic>
    </p:spTree>
    <p:extLst>
      <p:ext uri="{BB962C8B-B14F-4D97-AF65-F5344CB8AC3E}">
        <p14:creationId xmlns:p14="http://schemas.microsoft.com/office/powerpoint/2010/main" val="4265789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256"/>
            <a:ext cx="9144000" cy="732116"/>
          </a:xfrm>
        </p:spPr>
        <p:txBody>
          <a:bodyPr/>
          <a:lstStyle/>
          <a:p>
            <a:pPr algn="ctr"/>
            <a:r>
              <a:rPr lang="en-US" sz="3200"/>
              <a:t>ESI</a:t>
            </a:r>
            <a:r>
              <a:rPr lang="en-US" sz="3200">
                <a:cs typeface="Arial"/>
              </a:rPr>
              <a:t>: ETHICAL GUIDELINES</a:t>
            </a:r>
            <a:endParaRPr lang="en-US" sz="3200"/>
          </a:p>
        </p:txBody>
      </p:sp>
    </p:spTree>
    <p:extLst>
      <p:ext uri="{BB962C8B-B14F-4D97-AF65-F5344CB8AC3E}">
        <p14:creationId xmlns:p14="http://schemas.microsoft.com/office/powerpoint/2010/main" val="24993850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ELECTRONIC DISCOVERY &amp; ESI</a:t>
            </a:r>
            <a:br>
              <a:rPr lang="en-US">
                <a:solidFill>
                  <a:schemeClr val="accent4">
                    <a:lumMod val="75000"/>
                  </a:schemeClr>
                </a:solidFill>
                <a:cs typeface="Arial"/>
              </a:rPr>
            </a:br>
            <a:endParaRPr lang="en-US" b="0"/>
          </a:p>
        </p:txBody>
      </p:sp>
      <p:sp>
        <p:nvSpPr>
          <p:cNvPr id="8" name="Text Placeholder 7"/>
          <p:cNvSpPr>
            <a:spLocks noGrp="1"/>
          </p:cNvSpPr>
          <p:nvPr>
            <p:ph type="body" sz="quarter" idx="10"/>
          </p:nvPr>
        </p:nvSpPr>
        <p:spPr>
          <a:xfrm>
            <a:off x="224643" y="1221059"/>
            <a:ext cx="8747266" cy="4354242"/>
          </a:xfrm>
        </p:spPr>
        <p:txBody>
          <a:bodyPr>
            <a:noAutofit/>
          </a:bodyPr>
          <a:lstStyle/>
          <a:p>
            <a:pPr marL="0" indent="0">
              <a:spcBef>
                <a:spcPts val="600"/>
              </a:spcBef>
              <a:spcAft>
                <a:spcPts val="600"/>
              </a:spcAft>
              <a:buNone/>
            </a:pPr>
            <a:r>
              <a:rPr lang="en-US" sz="2000" b="1" i="1">
                <a:solidFill>
                  <a:schemeClr val="tx1"/>
                </a:solidFill>
              </a:rPr>
              <a:t>Applicable FRCP Sections</a:t>
            </a:r>
          </a:p>
          <a:p>
            <a:pPr>
              <a:spcBef>
                <a:spcPts val="600"/>
              </a:spcBef>
              <a:spcAft>
                <a:spcPts val="600"/>
              </a:spcAft>
            </a:pPr>
            <a:r>
              <a:rPr lang="en-US" sz="2000">
                <a:solidFill>
                  <a:schemeClr val="tx1"/>
                </a:solidFill>
              </a:rPr>
              <a:t>Rule 16(b):  Pretrial Conferences; Scheduling; Management</a:t>
            </a:r>
          </a:p>
          <a:p>
            <a:pPr>
              <a:spcBef>
                <a:spcPts val="600"/>
              </a:spcBef>
              <a:spcAft>
                <a:spcPts val="600"/>
              </a:spcAft>
            </a:pPr>
            <a:r>
              <a:rPr lang="en-US" sz="2000">
                <a:solidFill>
                  <a:schemeClr val="tx1"/>
                </a:solidFill>
              </a:rPr>
              <a:t>Rule 26(b):  Discovery Scope and Limits</a:t>
            </a:r>
            <a:endParaRPr lang="en-US" sz="1800">
              <a:solidFill>
                <a:schemeClr val="tx1"/>
              </a:solidFill>
            </a:endParaRPr>
          </a:p>
          <a:p>
            <a:pPr>
              <a:spcBef>
                <a:spcPts val="600"/>
              </a:spcBef>
              <a:spcAft>
                <a:spcPts val="600"/>
              </a:spcAft>
            </a:pPr>
            <a:r>
              <a:rPr lang="en-US" sz="2000">
                <a:solidFill>
                  <a:schemeClr val="tx1"/>
                </a:solidFill>
              </a:rPr>
              <a:t>Rule 26(d):  Timing and Sequence of Discovery</a:t>
            </a:r>
          </a:p>
          <a:p>
            <a:pPr>
              <a:spcBef>
                <a:spcPts val="600"/>
              </a:spcBef>
              <a:spcAft>
                <a:spcPts val="600"/>
              </a:spcAft>
            </a:pPr>
            <a:r>
              <a:rPr lang="en-US" sz="2000">
                <a:solidFill>
                  <a:schemeClr val="tx1"/>
                </a:solidFill>
              </a:rPr>
              <a:t>Rule 26(f):  Discovery Planning Conference, Disclosure &amp; Form of   Production</a:t>
            </a:r>
          </a:p>
          <a:p>
            <a:r>
              <a:rPr lang="en-US" sz="2000">
                <a:solidFill>
                  <a:schemeClr val="tx1"/>
                </a:solidFill>
              </a:rPr>
              <a:t>Rule 33:  Interrogatories to Parties</a:t>
            </a:r>
          </a:p>
          <a:p>
            <a:r>
              <a:rPr lang="en-US" sz="2000">
                <a:solidFill>
                  <a:schemeClr val="tx1"/>
                </a:solidFill>
              </a:rPr>
              <a:t>Rule 34:  Form of Production for ESI</a:t>
            </a:r>
          </a:p>
          <a:p>
            <a:r>
              <a:rPr lang="en-US" sz="2000">
                <a:solidFill>
                  <a:schemeClr val="tx1"/>
                </a:solidFill>
              </a:rPr>
              <a:t>Rule 37(a):  Motion for an Order compelling Disclosure or Discovery</a:t>
            </a:r>
          </a:p>
          <a:p>
            <a:r>
              <a:rPr lang="en-US" sz="2000">
                <a:solidFill>
                  <a:schemeClr val="tx1"/>
                </a:solidFill>
              </a:rPr>
              <a:t>Rule 37(e):  Failure to Preserve ESI; “Safe harbor” from Sanctions</a:t>
            </a:r>
          </a:p>
        </p:txBody>
      </p:sp>
    </p:spTree>
    <p:extLst>
      <p:ext uri="{BB962C8B-B14F-4D97-AF65-F5344CB8AC3E}">
        <p14:creationId xmlns:p14="http://schemas.microsoft.com/office/powerpoint/2010/main" val="27890014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CB9D-4A44-4405-A373-98E0C93056FC}"/>
              </a:ext>
            </a:extLst>
          </p:cNvPr>
          <p:cNvSpPr>
            <a:spLocks noGrp="1"/>
          </p:cNvSpPr>
          <p:nvPr>
            <p:ph type="title"/>
          </p:nvPr>
        </p:nvSpPr>
        <p:spPr/>
        <p:txBody>
          <a:bodyPr/>
          <a:lstStyle/>
          <a:p>
            <a:r>
              <a:rPr lang="en-US">
                <a:solidFill>
                  <a:schemeClr val="accent4">
                    <a:lumMod val="75000"/>
                  </a:schemeClr>
                </a:solidFill>
                <a:cs typeface="Arial"/>
              </a:rPr>
              <a:t>ELECTRONIC DISCOVERY &amp; ESI</a:t>
            </a:r>
            <a:endParaRPr lang="en-US"/>
          </a:p>
        </p:txBody>
      </p:sp>
      <p:sp>
        <p:nvSpPr>
          <p:cNvPr id="3" name="Text Placeholder 2">
            <a:extLst>
              <a:ext uri="{FF2B5EF4-FFF2-40B4-BE49-F238E27FC236}">
                <a16:creationId xmlns:a16="http://schemas.microsoft.com/office/drawing/2014/main" id="{C6CF409F-1879-4976-BC23-F952503CC868}"/>
              </a:ext>
            </a:extLst>
          </p:cNvPr>
          <p:cNvSpPr>
            <a:spLocks noGrp="1"/>
          </p:cNvSpPr>
          <p:nvPr>
            <p:ph type="body" sz="quarter" idx="10"/>
          </p:nvPr>
        </p:nvSpPr>
        <p:spPr>
          <a:xfrm>
            <a:off x="224643" y="765917"/>
            <a:ext cx="8747266" cy="5530848"/>
          </a:xfrm>
        </p:spPr>
        <p:txBody>
          <a:bodyPr vert="horz" lIns="91440" tIns="45720" rIns="91440" bIns="45720" rtlCol="0" anchor="t">
            <a:normAutofit fontScale="77500" lnSpcReduction="20000"/>
          </a:bodyPr>
          <a:lstStyle/>
          <a:p>
            <a:pPr marL="0" indent="0">
              <a:spcBef>
                <a:spcPts val="600"/>
              </a:spcBef>
              <a:spcAft>
                <a:spcPts val="600"/>
              </a:spcAft>
              <a:buNone/>
            </a:pPr>
            <a:r>
              <a:rPr lang="en-US" b="1" i="1">
                <a:solidFill>
                  <a:schemeClr val="tx1"/>
                </a:solidFill>
                <a:cs typeface="Arial"/>
              </a:rPr>
              <a:t>Applicable TRCP Sections</a:t>
            </a:r>
            <a:endParaRPr lang="en-US">
              <a:solidFill>
                <a:schemeClr val="tx1"/>
              </a:solidFill>
              <a:cs typeface="Arial"/>
            </a:endParaRPr>
          </a:p>
          <a:p>
            <a:pPr marL="174625" indent="-174625">
              <a:spcBef>
                <a:spcPts val="600"/>
              </a:spcBef>
              <a:spcAft>
                <a:spcPts val="600"/>
              </a:spcAft>
            </a:pPr>
            <a:r>
              <a:rPr lang="en-US">
                <a:cs typeface="Arial"/>
              </a:rPr>
              <a:t>192.4 Limitations on Scope of Discovery. </a:t>
            </a:r>
          </a:p>
          <a:p>
            <a:pPr marL="300990" lvl="1" indent="-125730">
              <a:spcBef>
                <a:spcPts val="600"/>
              </a:spcBef>
              <a:spcAft>
                <a:spcPts val="600"/>
              </a:spcAft>
            </a:pPr>
            <a:r>
              <a:rPr lang="en-US" sz="1600">
                <a:cs typeface="Arial"/>
              </a:rPr>
              <a:t>The discovery methods permitted by these rules should be limited by the court if it determines, on motion or on its own initiative and on reasonable notice, that: (a) the discovery sought is unreasonably cumulative or duplicative, or is obtainable from some other source that is more convenient, less burdensome, or less expensive; or (b) the burden or expense of the proposed discovery outweighs its likely benefit, taking into account the needs of the case, the amount in controversy, the parties' resources, the importance of the issues at stake in the litigation, and the importance of the proposed discovery in resolving the issues.</a:t>
            </a:r>
          </a:p>
          <a:p>
            <a:pPr marL="174625" indent="-174625">
              <a:spcBef>
                <a:spcPts val="600"/>
              </a:spcBef>
              <a:spcAft>
                <a:spcPts val="600"/>
              </a:spcAft>
            </a:pPr>
            <a:r>
              <a:rPr lang="en-US">
                <a:cs typeface="Arial"/>
              </a:rPr>
              <a:t>193.3 (d) Asserting a Privilege</a:t>
            </a:r>
          </a:p>
          <a:p>
            <a:pPr marL="300990" lvl="1" indent="-125730">
              <a:spcBef>
                <a:spcPts val="600"/>
              </a:spcBef>
              <a:spcAft>
                <a:spcPts val="600"/>
              </a:spcAft>
            </a:pPr>
            <a:r>
              <a:rPr lang="en-US" sz="1600">
                <a:cs typeface="Arial"/>
              </a:rPr>
              <a:t>A party who produces material or information without intending to waive a claim of privilege does not waive that claim under these rules or the Rules of Evidence if - within ten days or a shorter time ordered by the court, after the producing party actually discovers that such production was made - the producing party amends the response, identifying the material or information produced and stating the privilege asserted.</a:t>
            </a:r>
          </a:p>
          <a:p>
            <a:pPr marL="174625" indent="-174625">
              <a:spcBef>
                <a:spcPts val="600"/>
              </a:spcBef>
              <a:spcAft>
                <a:spcPts val="600"/>
              </a:spcAft>
            </a:pPr>
            <a:r>
              <a:rPr lang="en-US">
                <a:solidFill>
                  <a:schemeClr val="tx1"/>
                </a:solidFill>
                <a:cs typeface="Arial"/>
              </a:rPr>
              <a:t>196.4 </a:t>
            </a:r>
            <a:r>
              <a:rPr lang="en-US">
                <a:cs typeface="Arial"/>
              </a:rPr>
              <a:t> Electronic or Magnetic Data. </a:t>
            </a:r>
            <a:endParaRPr lang="en-US"/>
          </a:p>
          <a:p>
            <a:pPr marL="300990" lvl="1" indent="-125730">
              <a:spcBef>
                <a:spcPts val="600"/>
              </a:spcBef>
              <a:spcAft>
                <a:spcPts val="600"/>
              </a:spcAft>
            </a:pPr>
            <a:r>
              <a:rPr lang="en-US" sz="1600">
                <a:cs typeface="Arial"/>
              </a:rPr>
              <a:t>To obtain discovery of data or information that exists in electronic or magnetic form, the requesting party must specifically request production of electronic or magnetic data and specify the form in which the requesting party wants it produced. The responding party must produce the electronic or magnetic data that is responsive to the request and is reasonably available to the responding party in its ordinary course of business. If the responding party cannot - through reasonable efforts - retrieve the data or information requested or produce it in the form requested, the responding party must state an objection complying with these rules. If the court orders the responding party to comply with the request, the court must also order that the requesting party pay the reasonable expenses of any extraordinary steps required to retrieve and produce the information</a:t>
            </a:r>
          </a:p>
          <a:p>
            <a:pPr marL="174625" indent="-174625">
              <a:spcBef>
                <a:spcPts val="600"/>
              </a:spcBef>
              <a:spcAft>
                <a:spcPts val="600"/>
              </a:spcAft>
            </a:pPr>
            <a:endParaRPr lang="en-US">
              <a:solidFill>
                <a:schemeClr val="tx1"/>
              </a:solidFill>
            </a:endParaRPr>
          </a:p>
        </p:txBody>
      </p:sp>
    </p:spTree>
    <p:extLst>
      <p:ext uri="{BB962C8B-B14F-4D97-AF65-F5344CB8AC3E}">
        <p14:creationId xmlns:p14="http://schemas.microsoft.com/office/powerpoint/2010/main" val="32960502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COMPETENCY</a:t>
            </a:r>
            <a:endParaRPr lang="en-US">
              <a:solidFill>
                <a:schemeClr val="accent4">
                  <a:lumMod val="75000"/>
                </a:schemeClr>
              </a:solidFill>
              <a:cs typeface="Arial"/>
            </a:endParaRPr>
          </a:p>
        </p:txBody>
      </p:sp>
      <p:sp>
        <p:nvSpPr>
          <p:cNvPr id="8" name="Text Placeholder 7"/>
          <p:cNvSpPr>
            <a:spLocks noGrp="1"/>
          </p:cNvSpPr>
          <p:nvPr>
            <p:ph type="body" sz="quarter" idx="10"/>
          </p:nvPr>
        </p:nvSpPr>
        <p:spPr>
          <a:xfrm>
            <a:off x="224643" y="1398858"/>
            <a:ext cx="8541405" cy="4667249"/>
          </a:xfrm>
        </p:spPr>
        <p:txBody>
          <a:bodyPr>
            <a:noAutofit/>
          </a:bodyPr>
          <a:lstStyle/>
          <a:p>
            <a:pPr marL="0" indent="0">
              <a:spcBef>
                <a:spcPts val="600"/>
              </a:spcBef>
              <a:spcAft>
                <a:spcPts val="600"/>
              </a:spcAft>
              <a:buNone/>
            </a:pPr>
            <a:r>
              <a:rPr lang="en-US" sz="2000" b="1" i="1">
                <a:solidFill>
                  <a:schemeClr val="tx1"/>
                </a:solidFill>
              </a:rPr>
              <a:t>What are an attorney’s ethical duties in the handling of discovery of electronically stored information?</a:t>
            </a:r>
          </a:p>
          <a:p>
            <a:pPr>
              <a:spcBef>
                <a:spcPts val="600"/>
              </a:spcBef>
              <a:spcAft>
                <a:spcPts val="600"/>
              </a:spcAft>
            </a:pPr>
            <a:r>
              <a:rPr lang="en-US" sz="1800">
                <a:solidFill>
                  <a:schemeClr val="tx1"/>
                </a:solidFill>
              </a:rPr>
              <a:t>Basic understanding of, and facility with, issues related to eDiscovery and ESI</a:t>
            </a:r>
          </a:p>
          <a:p>
            <a:pPr>
              <a:spcBef>
                <a:spcPts val="600"/>
              </a:spcBef>
              <a:spcAft>
                <a:spcPts val="600"/>
              </a:spcAft>
            </a:pPr>
            <a:r>
              <a:rPr lang="en-US" sz="1800">
                <a:solidFill>
                  <a:schemeClr val="tx1"/>
                </a:solidFill>
              </a:rPr>
              <a:t>Duty of competence may vary case-by-case, requiring a higher level of technical knowledge</a:t>
            </a:r>
            <a:endParaRPr lang="en-US" sz="2000"/>
          </a:p>
          <a:p>
            <a:pPr>
              <a:spcBef>
                <a:spcPts val="600"/>
              </a:spcBef>
              <a:spcAft>
                <a:spcPts val="600"/>
              </a:spcAft>
            </a:pPr>
            <a:r>
              <a:rPr lang="en-US" sz="1800">
                <a:solidFill>
                  <a:schemeClr val="tx1"/>
                </a:solidFill>
              </a:rPr>
              <a:t>An attorney lacking the required competence for e-discovery issues has three options:</a:t>
            </a:r>
          </a:p>
          <a:p>
            <a:pPr marL="758429" lvl="2" indent="-457200">
              <a:buFont typeface="+mj-lt"/>
              <a:buAutoNum type="arabicPeriod"/>
            </a:pPr>
            <a:r>
              <a:rPr lang="en-US" sz="1600"/>
              <a:t>Acquire sufficient learning and skill before performance is required </a:t>
            </a:r>
          </a:p>
          <a:p>
            <a:pPr marL="758429" lvl="2" indent="-457200">
              <a:buFont typeface="+mj-lt"/>
              <a:buAutoNum type="arabicPeriod"/>
            </a:pPr>
            <a:r>
              <a:rPr lang="en-US" sz="1600"/>
              <a:t>Associate with or consult technical consultants or competent counsel</a:t>
            </a:r>
          </a:p>
          <a:p>
            <a:pPr marL="758429" lvl="2" indent="-457200">
              <a:buFont typeface="+mj-lt"/>
              <a:buAutoNum type="arabicPeriod"/>
            </a:pPr>
            <a:r>
              <a:rPr lang="en-US" sz="1600"/>
              <a:t>Decline the client representation</a:t>
            </a:r>
            <a:endParaRPr lang="en-US" sz="1400">
              <a:solidFill>
                <a:schemeClr val="tx1"/>
              </a:solidFill>
            </a:endParaRPr>
          </a:p>
          <a:p>
            <a:pPr>
              <a:spcBef>
                <a:spcPts val="600"/>
              </a:spcBef>
              <a:spcAft>
                <a:spcPts val="600"/>
              </a:spcAft>
            </a:pPr>
            <a:r>
              <a:rPr lang="en-US" sz="1800" u="sng">
                <a:solidFill>
                  <a:schemeClr val="tx1"/>
                </a:solidFill>
              </a:rPr>
              <a:t>Lack of competence in eDiscovery issues also may lead to an ethical violation of an attorney’s duty of confidentiality</a:t>
            </a:r>
          </a:p>
        </p:txBody>
      </p:sp>
    </p:spTree>
    <p:extLst>
      <p:ext uri="{BB962C8B-B14F-4D97-AF65-F5344CB8AC3E}">
        <p14:creationId xmlns:p14="http://schemas.microsoft.com/office/powerpoint/2010/main" val="1731589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wipe(down)">
                                      <p:cBhvr>
                                        <p:cTn id="3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CC69-BA5A-4FCB-A3D6-2C938ECD1BE9}"/>
              </a:ext>
            </a:extLst>
          </p:cNvPr>
          <p:cNvSpPr>
            <a:spLocks noGrp="1"/>
          </p:cNvSpPr>
          <p:nvPr>
            <p:ph type="title"/>
          </p:nvPr>
        </p:nvSpPr>
        <p:spPr/>
        <p:txBody>
          <a:bodyPr/>
          <a:lstStyle/>
          <a:p>
            <a:r>
              <a:rPr lang="en-US">
                <a:solidFill>
                  <a:schemeClr val="accent4">
                    <a:lumMod val="75000"/>
                  </a:schemeClr>
                </a:solidFill>
              </a:rPr>
              <a:t>NINE SKILLS Of </a:t>
            </a:r>
            <a:r>
              <a:rPr lang="en-US">
                <a:solidFill>
                  <a:schemeClr val="accent4">
                    <a:lumMod val="75000"/>
                  </a:schemeClr>
                </a:solidFill>
                <a:cs typeface="Arial"/>
              </a:rPr>
              <a:t>COMPETENCY</a:t>
            </a:r>
            <a:endParaRPr lang="en-US">
              <a:solidFill>
                <a:schemeClr val="accent4">
                  <a:lumMod val="75000"/>
                </a:schemeClr>
              </a:solidFill>
            </a:endParaRPr>
          </a:p>
        </p:txBody>
      </p:sp>
      <p:sp>
        <p:nvSpPr>
          <p:cNvPr id="3" name="Text Placeholder 2">
            <a:extLst>
              <a:ext uri="{FF2B5EF4-FFF2-40B4-BE49-F238E27FC236}">
                <a16:creationId xmlns:a16="http://schemas.microsoft.com/office/drawing/2014/main" id="{A7D112BE-BD91-4465-8919-C054EA92D5CA}"/>
              </a:ext>
            </a:extLst>
          </p:cNvPr>
          <p:cNvSpPr>
            <a:spLocks noGrp="1"/>
          </p:cNvSpPr>
          <p:nvPr>
            <p:ph type="body" sz="quarter" idx="10"/>
          </p:nvPr>
        </p:nvSpPr>
        <p:spPr>
          <a:xfrm>
            <a:off x="224643" y="1085088"/>
            <a:ext cx="6790346" cy="4602078"/>
          </a:xfrm>
        </p:spPr>
        <p:txBody>
          <a:bodyPr vert="horz" lIns="91440" tIns="45720" rIns="91440" bIns="45720" rtlCol="0" anchor="t">
            <a:normAutofit/>
          </a:bodyPr>
          <a:lstStyle/>
          <a:p>
            <a:pPr marL="457200" indent="-457200" eaLnBrk="1" hangingPunct="1">
              <a:buFont typeface="+mj-lt"/>
              <a:buAutoNum type="arabicPeriod"/>
            </a:pPr>
            <a:r>
              <a:rPr lang="en-US" sz="1800" dirty="0"/>
              <a:t>Initially assess e-discovery needs and issues, if any</a:t>
            </a:r>
            <a:endParaRPr lang="en-US" altLang="en-US" sz="1800" dirty="0"/>
          </a:p>
          <a:p>
            <a:pPr marL="457200" indent="-457200" eaLnBrk="1" hangingPunct="1">
              <a:buFont typeface="+mj-lt"/>
              <a:buAutoNum type="arabicPeriod"/>
            </a:pPr>
            <a:r>
              <a:rPr lang="fr-FR" sz="1800" dirty="0" err="1"/>
              <a:t>Implement</a:t>
            </a:r>
            <a:r>
              <a:rPr lang="fr-FR" sz="1800" dirty="0"/>
              <a:t> or cause to </a:t>
            </a:r>
            <a:r>
              <a:rPr lang="fr-FR" sz="1800" dirty="0" err="1"/>
              <a:t>implement</a:t>
            </a:r>
            <a:r>
              <a:rPr lang="fr-FR" sz="1800" dirty="0"/>
              <a:t> </a:t>
            </a:r>
            <a:r>
              <a:rPr lang="en-US" sz="1800" dirty="0"/>
              <a:t>appropriate</a:t>
            </a:r>
            <a:r>
              <a:rPr lang="fr-FR" sz="1800" dirty="0"/>
              <a:t> ESI </a:t>
            </a:r>
            <a:r>
              <a:rPr lang="en-US" sz="1800" dirty="0"/>
              <a:t>preservation</a:t>
            </a:r>
            <a:r>
              <a:rPr lang="fr-FR" sz="1800" dirty="0"/>
              <a:t> </a:t>
            </a:r>
            <a:r>
              <a:rPr lang="en-US" sz="1800" dirty="0"/>
              <a:t>procedures</a:t>
            </a:r>
            <a:endParaRPr lang="en-US" altLang="en-US" sz="1800" dirty="0"/>
          </a:p>
          <a:p>
            <a:pPr marL="457200" indent="-457200" eaLnBrk="1" hangingPunct="1">
              <a:buFont typeface="+mj-lt"/>
              <a:buAutoNum type="arabicPeriod"/>
            </a:pPr>
            <a:r>
              <a:rPr lang="en-US" sz="1800" dirty="0"/>
              <a:t>Analyze and understand a client’s ESI systems and storage</a:t>
            </a:r>
          </a:p>
          <a:p>
            <a:pPr marL="457200" indent="-457200" eaLnBrk="1" hangingPunct="1">
              <a:buFont typeface="+mj-lt"/>
              <a:buAutoNum type="arabicPeriod"/>
            </a:pPr>
            <a:r>
              <a:rPr lang="en-US" sz="1800" dirty="0"/>
              <a:t>Advise the client on available options for collection and preservation of ESI</a:t>
            </a:r>
          </a:p>
          <a:p>
            <a:pPr marL="457200" indent="-457200" eaLnBrk="1" hangingPunct="1">
              <a:buFont typeface="+mj-lt"/>
              <a:buAutoNum type="arabicPeriod"/>
            </a:pPr>
            <a:r>
              <a:rPr lang="en-US" sz="1800" dirty="0"/>
              <a:t>Identify custodians of potentially relevant ESI </a:t>
            </a:r>
          </a:p>
          <a:p>
            <a:pPr marL="457200" indent="-457200" eaLnBrk="1" hangingPunct="1">
              <a:buFont typeface="+mj-lt"/>
              <a:buAutoNum type="arabicPeriod"/>
            </a:pPr>
            <a:r>
              <a:rPr lang="en-US" sz="1800" dirty="0"/>
              <a:t>Engage in competent and meaningful meet and confer with opposing counsel concerning an e-discovery plan</a:t>
            </a:r>
          </a:p>
          <a:p>
            <a:pPr marL="457200" indent="-457200">
              <a:buFont typeface="+mj-lt"/>
              <a:buAutoNum type="arabicPeriod"/>
            </a:pPr>
            <a:r>
              <a:rPr lang="en-US" sz="1800" dirty="0"/>
              <a:t>Collect responsive ESI in a manner that preserves the integrity of that ESI</a:t>
            </a:r>
            <a:endParaRPr lang="en-US" sz="1800" dirty="0">
              <a:cs typeface="Arial"/>
            </a:endParaRPr>
          </a:p>
          <a:p>
            <a:pPr marL="457200" indent="-457200">
              <a:buFont typeface="+mj-lt"/>
              <a:buAutoNum type="arabicPeriod"/>
            </a:pPr>
            <a:r>
              <a:rPr lang="en-US" sz="1800" dirty="0"/>
              <a:t>Perform data searches</a:t>
            </a:r>
            <a:endParaRPr lang="en-US" sz="1800" dirty="0">
              <a:cs typeface="Arial"/>
            </a:endParaRPr>
          </a:p>
          <a:p>
            <a:pPr marL="457200" indent="-457200" eaLnBrk="1" hangingPunct="1">
              <a:buFont typeface="+mj-lt"/>
              <a:buAutoNum type="arabicPeriod"/>
            </a:pPr>
            <a:r>
              <a:rPr lang="en-US" sz="1800" dirty="0"/>
              <a:t>Produce responsive non-privileged ESI in a recognized and appropriate manner</a:t>
            </a:r>
            <a:endParaRPr lang="en-US" altLang="en-US" sz="1800" dirty="0"/>
          </a:p>
        </p:txBody>
      </p:sp>
      <p:pic>
        <p:nvPicPr>
          <p:cNvPr id="4098" name="Picture 2" descr="Image result for suit scratching head">
            <a:extLst>
              <a:ext uri="{FF2B5EF4-FFF2-40B4-BE49-F238E27FC236}">
                <a16:creationId xmlns:a16="http://schemas.microsoft.com/office/drawing/2014/main" id="{961FD142-592A-4E2D-8670-EF9D74558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56" t="10733" r="33174"/>
          <a:stretch/>
        </p:blipFill>
        <p:spPr bwMode="auto">
          <a:xfrm>
            <a:off x="7014989" y="1170834"/>
            <a:ext cx="1736564" cy="195072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4100" name="Picture 4" descr="Image result for suit scratching head">
            <a:extLst>
              <a:ext uri="{FF2B5EF4-FFF2-40B4-BE49-F238E27FC236}">
                <a16:creationId xmlns:a16="http://schemas.microsoft.com/office/drawing/2014/main" id="{903938EE-A34B-4303-B454-5BF58FAE9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896" y="3972666"/>
            <a:ext cx="1428750" cy="17145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45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par>
                                <p:cTn id="8" presetID="21" presetClass="entr" presetSubtype="4"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heel(4)">
                                      <p:cBhvr>
                                        <p:cTn id="10" dur="2000"/>
                                        <p:tgtEl>
                                          <p:spTgt spid="410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1</a:t>
            </a:r>
            <a:r>
              <a:rPr lang="en-US">
                <a:solidFill>
                  <a:schemeClr val="accent4">
                    <a:lumMod val="75000"/>
                  </a:schemeClr>
                </a:solidFill>
                <a:cs typeface="Arial"/>
              </a:rPr>
              <a:t>: ASSESS</a:t>
            </a:r>
          </a:p>
        </p:txBody>
      </p:sp>
      <p:sp>
        <p:nvSpPr>
          <p:cNvPr id="8" name="Text Placeholder 7"/>
          <p:cNvSpPr>
            <a:spLocks noGrp="1"/>
          </p:cNvSpPr>
          <p:nvPr>
            <p:ph type="body" sz="quarter" idx="10"/>
          </p:nvPr>
        </p:nvSpPr>
        <p:spPr>
          <a:xfrm>
            <a:off x="172091" y="934764"/>
            <a:ext cx="8608639" cy="4105297"/>
          </a:xfrm>
        </p:spPr>
        <p:txBody>
          <a:bodyPr>
            <a:noAutofit/>
          </a:bodyPr>
          <a:lstStyle/>
          <a:p>
            <a:pPr marL="457200" lvl="1" indent="-457200">
              <a:spcBef>
                <a:spcPts val="1600"/>
              </a:spcBef>
              <a:spcAft>
                <a:spcPts val="0"/>
              </a:spcAft>
              <a:buFont typeface="+mj-lt"/>
              <a:buAutoNum type="arabicPeriod"/>
            </a:pPr>
            <a:r>
              <a:rPr lang="en-US" sz="2400" b="1" u="sng" dirty="0">
                <a:solidFill>
                  <a:schemeClr val="tx1"/>
                </a:solidFill>
              </a:rPr>
              <a:t>Initially assess e-discovery needs and issues, if any.</a:t>
            </a:r>
            <a:br>
              <a:rPr lang="en-US" sz="2400" b="1" u="sng" dirty="0">
                <a:solidFill>
                  <a:schemeClr val="tx1"/>
                </a:solidFill>
              </a:rPr>
            </a:br>
            <a:endParaRPr lang="en-US" sz="2400" b="1" u="sng" dirty="0">
              <a:solidFill>
                <a:schemeClr val="tx1"/>
              </a:solidFill>
            </a:endParaRPr>
          </a:p>
          <a:p>
            <a:pPr marL="342900" lvl="1" indent="-342900">
              <a:spcBef>
                <a:spcPts val="1600"/>
              </a:spcBef>
              <a:spcAft>
                <a:spcPts val="0"/>
              </a:spcAft>
            </a:pPr>
            <a:r>
              <a:rPr lang="en-US" b="1" dirty="0">
                <a:solidFill>
                  <a:schemeClr val="tx1"/>
                </a:solidFill>
              </a:rPr>
              <a:t>What information could I possibly be looking for?</a:t>
            </a:r>
          </a:p>
          <a:p>
            <a:pPr marL="469106" lvl="2" indent="-342900">
              <a:spcBef>
                <a:spcPts val="1600"/>
              </a:spcBef>
              <a:spcAft>
                <a:spcPts val="0"/>
              </a:spcAft>
            </a:pPr>
            <a:r>
              <a:rPr lang="en-US" dirty="0">
                <a:solidFill>
                  <a:schemeClr val="tx1"/>
                </a:solidFill>
              </a:rPr>
              <a:t>New data formats – cloud hosted</a:t>
            </a:r>
          </a:p>
          <a:p>
            <a:pPr marL="469106" lvl="2" indent="-342900">
              <a:spcBef>
                <a:spcPts val="1600"/>
              </a:spcBef>
              <a:spcAft>
                <a:spcPts val="0"/>
              </a:spcAft>
            </a:pPr>
            <a:r>
              <a:rPr lang="en-US" dirty="0">
                <a:solidFill>
                  <a:schemeClr val="tx1"/>
                </a:solidFill>
              </a:rPr>
              <a:t>client may not be aware</a:t>
            </a:r>
          </a:p>
          <a:p>
            <a:pPr marL="342900" lvl="1" indent="-342900">
              <a:spcBef>
                <a:spcPts val="1600"/>
              </a:spcBef>
              <a:spcAft>
                <a:spcPts val="0"/>
              </a:spcAft>
            </a:pPr>
            <a:r>
              <a:rPr lang="en-US" b="1" dirty="0">
                <a:solidFill>
                  <a:schemeClr val="tx1"/>
                </a:solidFill>
              </a:rPr>
              <a:t>Where could that information be located?</a:t>
            </a:r>
          </a:p>
          <a:p>
            <a:pPr marL="469106" lvl="2" indent="-342900">
              <a:spcBef>
                <a:spcPts val="1600"/>
              </a:spcBef>
              <a:spcAft>
                <a:spcPts val="0"/>
              </a:spcAft>
            </a:pPr>
            <a:r>
              <a:rPr lang="en-US" dirty="0">
                <a:solidFill>
                  <a:schemeClr val="tx1"/>
                </a:solidFill>
              </a:rPr>
              <a:t>My client’s possession</a:t>
            </a:r>
          </a:p>
          <a:p>
            <a:pPr marL="469106" lvl="2" indent="-342900">
              <a:spcBef>
                <a:spcPts val="1600"/>
              </a:spcBef>
              <a:spcAft>
                <a:spcPts val="0"/>
              </a:spcAft>
            </a:pPr>
            <a:r>
              <a:rPr lang="en-US" dirty="0">
                <a:solidFill>
                  <a:schemeClr val="tx1"/>
                </a:solidFill>
              </a:rPr>
              <a:t>Opposing client’s possession</a:t>
            </a:r>
          </a:p>
          <a:p>
            <a:pPr marL="469106" lvl="2" indent="-342900">
              <a:spcBef>
                <a:spcPts val="1600"/>
              </a:spcBef>
              <a:spcAft>
                <a:spcPts val="0"/>
              </a:spcAft>
            </a:pPr>
            <a:r>
              <a:rPr lang="en-US" dirty="0">
                <a:solidFill>
                  <a:schemeClr val="tx1"/>
                </a:solidFill>
              </a:rPr>
              <a:t>3</a:t>
            </a:r>
            <a:r>
              <a:rPr lang="en-US" baseline="30000" dirty="0">
                <a:solidFill>
                  <a:schemeClr val="tx1"/>
                </a:solidFill>
              </a:rPr>
              <a:t>rd</a:t>
            </a:r>
            <a:r>
              <a:rPr lang="en-US" dirty="0">
                <a:solidFill>
                  <a:schemeClr val="tx1"/>
                </a:solidFill>
              </a:rPr>
              <a:t> party possession</a:t>
            </a:r>
          </a:p>
          <a:p>
            <a:pPr marL="342900" lvl="1" indent="-342900">
              <a:spcBef>
                <a:spcPts val="1600"/>
              </a:spcBef>
              <a:spcAft>
                <a:spcPts val="0"/>
              </a:spcAft>
            </a:pPr>
            <a:endParaRPr lang="en-US" dirty="0">
              <a:solidFill>
                <a:srgbClr val="20426F"/>
              </a:solidFill>
            </a:endParaRPr>
          </a:p>
        </p:txBody>
      </p:sp>
      <p:pic>
        <p:nvPicPr>
          <p:cNvPr id="3" name="Picture 2">
            <a:extLst>
              <a:ext uri="{FF2B5EF4-FFF2-40B4-BE49-F238E27FC236}">
                <a16:creationId xmlns:a16="http://schemas.microsoft.com/office/drawing/2014/main" id="{95DAA542-D20B-4E76-874E-8E1D35B23D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40" t="7768" r="17580" b="7442"/>
          <a:stretch/>
        </p:blipFill>
        <p:spPr>
          <a:xfrm>
            <a:off x="5761607" y="2352583"/>
            <a:ext cx="3019123" cy="3832414"/>
          </a:xfrm>
          <a:prstGeom prst="rect">
            <a:avLst/>
          </a:prstGeom>
        </p:spPr>
      </p:pic>
      <p:pic>
        <p:nvPicPr>
          <p:cNvPr id="5" name="Picture 4">
            <a:extLst>
              <a:ext uri="{FF2B5EF4-FFF2-40B4-BE49-F238E27FC236}">
                <a16:creationId xmlns:a16="http://schemas.microsoft.com/office/drawing/2014/main" id="{5A68837D-BA00-487F-B10B-C0DBEB2D0ACF}"/>
              </a:ext>
            </a:extLst>
          </p:cNvPr>
          <p:cNvPicPr>
            <a:picLocks noChangeAspect="1"/>
          </p:cNvPicPr>
          <p:nvPr/>
        </p:nvPicPr>
        <p:blipFill rotWithShape="1">
          <a:blip r:embed="rId4">
            <a:extLst>
              <a:ext uri="{28A0092B-C50C-407E-A947-70E740481C1C}">
                <a14:useLocalDpi xmlns:a14="http://schemas.microsoft.com/office/drawing/2010/main" val="0"/>
              </a:ext>
            </a:extLst>
          </a:blip>
          <a:srcRect r="30154"/>
          <a:stretch/>
        </p:blipFill>
        <p:spPr>
          <a:xfrm>
            <a:off x="5689385" y="2216141"/>
            <a:ext cx="3028488" cy="4105298"/>
          </a:xfrm>
          <a:prstGeom prst="rect">
            <a:avLst/>
          </a:prstGeom>
        </p:spPr>
      </p:pic>
      <p:pic>
        <p:nvPicPr>
          <p:cNvPr id="9" name="Picture 8">
            <a:extLst>
              <a:ext uri="{FF2B5EF4-FFF2-40B4-BE49-F238E27FC236}">
                <a16:creationId xmlns:a16="http://schemas.microsoft.com/office/drawing/2014/main" id="{5C2DCEB7-37F7-481B-9F3D-F228DE72B238}"/>
              </a:ext>
            </a:extLst>
          </p:cNvPr>
          <p:cNvPicPr>
            <a:picLocks noChangeAspect="1"/>
          </p:cNvPicPr>
          <p:nvPr/>
        </p:nvPicPr>
        <p:blipFill rotWithShape="1">
          <a:blip r:embed="rId5">
            <a:extLst>
              <a:ext uri="{28A0092B-C50C-407E-A947-70E740481C1C}">
                <a14:useLocalDpi xmlns:a14="http://schemas.microsoft.com/office/drawing/2010/main" val="0"/>
              </a:ext>
            </a:extLst>
          </a:blip>
          <a:srcRect r="51487" b="17456"/>
          <a:stretch/>
        </p:blipFill>
        <p:spPr>
          <a:xfrm>
            <a:off x="5689385" y="2216141"/>
            <a:ext cx="3454615" cy="4042616"/>
          </a:xfrm>
          <a:prstGeom prst="rect">
            <a:avLst/>
          </a:prstGeom>
        </p:spPr>
      </p:pic>
      <p:pic>
        <p:nvPicPr>
          <p:cNvPr id="13" name="Picture 12">
            <a:extLst>
              <a:ext uri="{FF2B5EF4-FFF2-40B4-BE49-F238E27FC236}">
                <a16:creationId xmlns:a16="http://schemas.microsoft.com/office/drawing/2014/main" id="{4919573D-A49E-4686-BAC7-C75845E59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0693" y="3666365"/>
            <a:ext cx="4233241" cy="2592392"/>
          </a:xfrm>
          <a:prstGeom prst="rect">
            <a:avLst/>
          </a:prstGeom>
        </p:spPr>
      </p:pic>
    </p:spTree>
    <p:extLst>
      <p:ext uri="{BB962C8B-B14F-4D97-AF65-F5344CB8AC3E}">
        <p14:creationId xmlns:p14="http://schemas.microsoft.com/office/powerpoint/2010/main" val="3261969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2</a:t>
            </a:r>
            <a:r>
              <a:rPr lang="en-US">
                <a:solidFill>
                  <a:schemeClr val="accent4">
                    <a:lumMod val="75000"/>
                  </a:schemeClr>
                </a:solidFill>
                <a:cs typeface="Arial"/>
              </a:rPr>
              <a:t>: ACT</a:t>
            </a:r>
          </a:p>
        </p:txBody>
      </p:sp>
      <p:sp>
        <p:nvSpPr>
          <p:cNvPr id="8" name="Text Placeholder 7"/>
          <p:cNvSpPr>
            <a:spLocks noGrp="1"/>
          </p:cNvSpPr>
          <p:nvPr>
            <p:ph type="body" sz="quarter" idx="10"/>
          </p:nvPr>
        </p:nvSpPr>
        <p:spPr>
          <a:xfrm>
            <a:off x="224643" y="1398858"/>
            <a:ext cx="8747266" cy="4667249"/>
          </a:xfrm>
        </p:spPr>
        <p:txBody>
          <a:bodyPr>
            <a:noAutofit/>
          </a:bodyPr>
          <a:lstStyle/>
          <a:p>
            <a:pPr marL="457200" lvl="1" indent="-457200">
              <a:spcBef>
                <a:spcPts val="1600"/>
              </a:spcBef>
              <a:spcAft>
                <a:spcPts val="0"/>
              </a:spcAft>
              <a:buFont typeface="+mj-lt"/>
              <a:buAutoNum type="arabicPeriod" startAt="2"/>
            </a:pPr>
            <a:r>
              <a:rPr lang="en-US" b="1" u="sng" dirty="0">
                <a:solidFill>
                  <a:schemeClr val="tx1"/>
                </a:solidFill>
              </a:rPr>
              <a:t>Implement/cause to implement appropriate ESI preservation procedures.</a:t>
            </a:r>
          </a:p>
          <a:p>
            <a:pPr marL="342900" lvl="1" indent="-342900">
              <a:spcBef>
                <a:spcPts val="1600"/>
              </a:spcBef>
              <a:spcAft>
                <a:spcPts val="0"/>
              </a:spcAft>
            </a:pPr>
            <a:r>
              <a:rPr lang="en-US" b="1" dirty="0">
                <a:solidFill>
                  <a:schemeClr val="tx1"/>
                </a:solidFill>
              </a:rPr>
              <a:t>Time Sensitive (ephemeral vs persistent)</a:t>
            </a:r>
          </a:p>
          <a:p>
            <a:pPr marL="469106" lvl="2" indent="-342900">
              <a:spcBef>
                <a:spcPts val="1600"/>
              </a:spcBef>
              <a:spcAft>
                <a:spcPts val="0"/>
              </a:spcAft>
            </a:pPr>
            <a:r>
              <a:rPr lang="en-US" dirty="0">
                <a:solidFill>
                  <a:schemeClr val="tx1"/>
                </a:solidFill>
              </a:rPr>
              <a:t>What information could be deleted or wiped?</a:t>
            </a:r>
          </a:p>
          <a:p>
            <a:pPr marL="601265" lvl="3" indent="-342900">
              <a:spcBef>
                <a:spcPts val="1600"/>
              </a:spcBef>
              <a:spcAft>
                <a:spcPts val="0"/>
              </a:spcAft>
            </a:pPr>
            <a:r>
              <a:rPr lang="en-US" dirty="0">
                <a:solidFill>
                  <a:schemeClr val="tx1"/>
                </a:solidFill>
              </a:rPr>
              <a:t>Phone company and Internet Service Provider (ISP) records</a:t>
            </a:r>
          </a:p>
          <a:p>
            <a:pPr marL="601265" lvl="3" indent="-342900">
              <a:spcBef>
                <a:spcPts val="1600"/>
              </a:spcBef>
              <a:spcAft>
                <a:spcPts val="0"/>
              </a:spcAft>
            </a:pPr>
            <a:r>
              <a:rPr lang="en-US" dirty="0">
                <a:solidFill>
                  <a:schemeClr val="tx1"/>
                </a:solidFill>
              </a:rPr>
              <a:t>Backups</a:t>
            </a:r>
          </a:p>
          <a:p>
            <a:pPr marL="601265" lvl="3" indent="-342900">
              <a:spcBef>
                <a:spcPts val="1600"/>
              </a:spcBef>
              <a:spcAft>
                <a:spcPts val="0"/>
              </a:spcAft>
            </a:pPr>
            <a:r>
              <a:rPr lang="en-US" dirty="0">
                <a:solidFill>
                  <a:schemeClr val="tx1"/>
                </a:solidFill>
              </a:rPr>
              <a:t>Emails</a:t>
            </a:r>
          </a:p>
          <a:p>
            <a:pPr marL="342900" lvl="1" indent="-342900">
              <a:spcBef>
                <a:spcPts val="1600"/>
              </a:spcBef>
              <a:spcAft>
                <a:spcPts val="0"/>
              </a:spcAft>
            </a:pPr>
            <a:r>
              <a:rPr lang="en-US" b="1" dirty="0">
                <a:solidFill>
                  <a:schemeClr val="tx1"/>
                </a:solidFill>
              </a:rPr>
              <a:t>Retention Policies</a:t>
            </a:r>
          </a:p>
          <a:p>
            <a:pPr marL="469106" lvl="2" indent="-342900">
              <a:spcBef>
                <a:spcPts val="1600"/>
              </a:spcBef>
              <a:spcAft>
                <a:spcPts val="0"/>
              </a:spcAft>
            </a:pPr>
            <a:r>
              <a:rPr lang="en-US" dirty="0">
                <a:solidFill>
                  <a:schemeClr val="tx1"/>
                </a:solidFill>
              </a:rPr>
              <a:t>Ask IT</a:t>
            </a:r>
          </a:p>
          <a:p>
            <a:pPr marL="469106" lvl="2" indent="-342900">
              <a:spcBef>
                <a:spcPts val="1600"/>
              </a:spcBef>
              <a:spcAft>
                <a:spcPts val="0"/>
              </a:spcAft>
            </a:pPr>
            <a:r>
              <a:rPr lang="en-US" dirty="0">
                <a:solidFill>
                  <a:schemeClr val="tx1"/>
                </a:solidFill>
              </a:rPr>
              <a:t>Litigation Hold?</a:t>
            </a:r>
          </a:p>
          <a:p>
            <a:pPr marL="342900" lvl="1" indent="-342900">
              <a:spcBef>
                <a:spcPts val="1600"/>
              </a:spcBef>
              <a:spcAft>
                <a:spcPts val="0"/>
              </a:spcAft>
            </a:pPr>
            <a:endParaRPr lang="en-US" dirty="0">
              <a:solidFill>
                <a:srgbClr val="20426F"/>
              </a:solidFill>
            </a:endParaRPr>
          </a:p>
        </p:txBody>
      </p:sp>
      <p:pic>
        <p:nvPicPr>
          <p:cNvPr id="3" name="Picture 2">
            <a:extLst>
              <a:ext uri="{FF2B5EF4-FFF2-40B4-BE49-F238E27FC236}">
                <a16:creationId xmlns:a16="http://schemas.microsoft.com/office/drawing/2014/main" id="{1785762A-C27D-4F98-8D53-390FD7A71A02}"/>
              </a:ext>
            </a:extLst>
          </p:cNvPr>
          <p:cNvPicPr>
            <a:picLocks noChangeAspect="1"/>
          </p:cNvPicPr>
          <p:nvPr/>
        </p:nvPicPr>
        <p:blipFill rotWithShape="1">
          <a:blip r:embed="rId3">
            <a:extLst>
              <a:ext uri="{28A0092B-C50C-407E-A947-70E740481C1C}">
                <a14:useLocalDpi xmlns:a14="http://schemas.microsoft.com/office/drawing/2010/main" val="0"/>
              </a:ext>
            </a:extLst>
          </a:blip>
          <a:srcRect t="4637" b="14593"/>
          <a:stretch/>
        </p:blipFill>
        <p:spPr>
          <a:xfrm>
            <a:off x="3598473" y="3674852"/>
            <a:ext cx="5320884" cy="2510287"/>
          </a:xfrm>
          <a:prstGeom prst="rect">
            <a:avLst/>
          </a:prstGeom>
        </p:spPr>
      </p:pic>
    </p:spTree>
    <p:extLst>
      <p:ext uri="{BB962C8B-B14F-4D97-AF65-F5344CB8AC3E}">
        <p14:creationId xmlns:p14="http://schemas.microsoft.com/office/powerpoint/2010/main" val="1243201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3</a:t>
            </a:r>
            <a:r>
              <a:rPr lang="en-US">
                <a:solidFill>
                  <a:schemeClr val="accent4">
                    <a:lumMod val="75000"/>
                  </a:schemeClr>
                </a:solidFill>
                <a:cs typeface="Arial"/>
              </a:rPr>
              <a:t>: ANALYZE</a:t>
            </a:r>
          </a:p>
        </p:txBody>
      </p:sp>
      <p:sp>
        <p:nvSpPr>
          <p:cNvPr id="8" name="Text Placeholder 7"/>
          <p:cNvSpPr>
            <a:spLocks noGrp="1"/>
          </p:cNvSpPr>
          <p:nvPr>
            <p:ph type="body" sz="quarter" idx="10"/>
          </p:nvPr>
        </p:nvSpPr>
        <p:spPr>
          <a:xfrm>
            <a:off x="224643" y="1398858"/>
            <a:ext cx="8747266" cy="4667249"/>
          </a:xfrm>
        </p:spPr>
        <p:txBody>
          <a:bodyPr vert="horz" lIns="91440" tIns="45720" rIns="91440" bIns="45720" rtlCol="0" anchor="t">
            <a:noAutofit/>
          </a:bodyPr>
          <a:lstStyle/>
          <a:p>
            <a:pPr marL="457200" lvl="1" indent="-457200">
              <a:spcBef>
                <a:spcPts val="1600"/>
              </a:spcBef>
              <a:spcAft>
                <a:spcPts val="0"/>
              </a:spcAft>
              <a:buFont typeface="+mj-lt"/>
              <a:buAutoNum type="arabicPeriod" startAt="3"/>
            </a:pPr>
            <a:r>
              <a:rPr lang="en-US" b="1" u="sng">
                <a:solidFill>
                  <a:schemeClr val="tx1"/>
                </a:solidFill>
              </a:rPr>
              <a:t>Investigate and understand a client’s ESI systems and storage.</a:t>
            </a:r>
          </a:p>
          <a:p>
            <a:pPr marL="342900" lvl="1" indent="-342900">
              <a:spcBef>
                <a:spcPts val="1600"/>
              </a:spcBef>
              <a:spcAft>
                <a:spcPts val="0"/>
              </a:spcAft>
            </a:pPr>
            <a:r>
              <a:rPr lang="en-US">
                <a:solidFill>
                  <a:schemeClr val="tx1"/>
                </a:solidFill>
              </a:rPr>
              <a:t>Computer, Server, Backups, External Drives</a:t>
            </a:r>
          </a:p>
          <a:p>
            <a:pPr marL="342900" lvl="1" indent="-342900">
              <a:spcBef>
                <a:spcPts val="1600"/>
              </a:spcBef>
              <a:spcAft>
                <a:spcPts val="0"/>
              </a:spcAft>
            </a:pPr>
            <a:r>
              <a:rPr lang="en-US">
                <a:solidFill>
                  <a:schemeClr val="tx1"/>
                </a:solidFill>
              </a:rPr>
              <a:t>Smartphone / Cell Phone</a:t>
            </a:r>
          </a:p>
          <a:p>
            <a:pPr marL="342900" lvl="1" indent="-342900">
              <a:spcBef>
                <a:spcPts val="1600"/>
              </a:spcBef>
              <a:spcAft>
                <a:spcPts val="0"/>
              </a:spcAft>
            </a:pPr>
            <a:r>
              <a:rPr lang="en-US">
                <a:solidFill>
                  <a:schemeClr val="tx1"/>
                </a:solidFill>
              </a:rPr>
              <a:t>Cloud Storage/Backup (Google Drive, </a:t>
            </a:r>
            <a:r>
              <a:rPr lang="en-US" err="1">
                <a:solidFill>
                  <a:schemeClr val="tx1"/>
                </a:solidFill>
              </a:rPr>
              <a:t>DropBox</a:t>
            </a:r>
            <a:r>
              <a:rPr lang="en-US">
                <a:solidFill>
                  <a:schemeClr val="tx1"/>
                </a:solidFill>
              </a:rPr>
              <a:t>, OneDrive, CrashPlan)</a:t>
            </a:r>
            <a:endParaRPr lang="en-US">
              <a:solidFill>
                <a:schemeClr val="tx1"/>
              </a:solidFill>
              <a:cs typeface="Arial"/>
            </a:endParaRPr>
          </a:p>
          <a:p>
            <a:pPr marL="342900" lvl="1" indent="-342900">
              <a:spcBef>
                <a:spcPts val="1600"/>
              </a:spcBef>
              <a:spcAft>
                <a:spcPts val="0"/>
              </a:spcAft>
            </a:pPr>
            <a:r>
              <a:rPr lang="en-US">
                <a:solidFill>
                  <a:schemeClr val="tx1"/>
                </a:solidFill>
              </a:rPr>
              <a:t>Cameras / Video Surveillance</a:t>
            </a:r>
          </a:p>
          <a:p>
            <a:pPr marL="342900" lvl="1" indent="-342900">
              <a:spcBef>
                <a:spcPts val="1600"/>
              </a:spcBef>
              <a:spcAft>
                <a:spcPts val="0"/>
              </a:spcAft>
            </a:pPr>
            <a:r>
              <a:rPr lang="en-US">
                <a:solidFill>
                  <a:schemeClr val="tx1"/>
                </a:solidFill>
              </a:rPr>
              <a:t>New Types of ESI</a:t>
            </a:r>
          </a:p>
        </p:txBody>
      </p:sp>
      <p:pic>
        <p:nvPicPr>
          <p:cNvPr id="3" name="Picture 2">
            <a:extLst>
              <a:ext uri="{FF2B5EF4-FFF2-40B4-BE49-F238E27FC236}">
                <a16:creationId xmlns:a16="http://schemas.microsoft.com/office/drawing/2014/main" id="{055F30DF-CC13-4A73-A5C1-2B4134620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276" y="3429000"/>
            <a:ext cx="3874363" cy="2449151"/>
          </a:xfrm>
          <a:prstGeom prst="rect">
            <a:avLst/>
          </a:prstGeom>
        </p:spPr>
      </p:pic>
    </p:spTree>
    <p:extLst>
      <p:ext uri="{BB962C8B-B14F-4D97-AF65-F5344CB8AC3E}">
        <p14:creationId xmlns:p14="http://schemas.microsoft.com/office/powerpoint/2010/main" val="2247248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00B26F-525C-41E9-8DF5-E8377BBD67B8}"/>
              </a:ext>
            </a:extLst>
          </p:cNvPr>
          <p:cNvSpPr txBox="1"/>
          <p:nvPr/>
        </p:nvSpPr>
        <p:spPr>
          <a:xfrm>
            <a:off x="704757" y="1225029"/>
            <a:ext cx="7680960" cy="954544"/>
          </a:xfrm>
          <a:prstGeom prst="rect">
            <a:avLst/>
          </a:prstGeom>
          <a:noFill/>
        </p:spPr>
        <p:txBody>
          <a:bodyPr wrap="square" lIns="91440" tIns="45720" rIns="91440" rtlCol="0" anchor="t">
            <a:noAutofit/>
          </a:bodyPr>
          <a:lstStyle/>
          <a:p>
            <a:pPr algn="ctr"/>
            <a:r>
              <a:rPr lang="en-US" sz="2400" i="1">
                <a:solidFill>
                  <a:srgbClr val="20426F"/>
                </a:solidFill>
                <a:latin typeface="Arial" panose="020B0604020202020204" pitchFamily="34" charset="0"/>
                <a:cs typeface="Arial" panose="020B0604020202020204" pitchFamily="34" charset="0"/>
              </a:rPr>
              <a:t>Helping attorneys win cases by finding, interpreting, and explaining digital evidence. </a:t>
            </a:r>
          </a:p>
        </p:txBody>
      </p:sp>
      <p:sp>
        <p:nvSpPr>
          <p:cNvPr id="6" name="Title 5">
            <a:extLst>
              <a:ext uri="{FF2B5EF4-FFF2-40B4-BE49-F238E27FC236}">
                <a16:creationId xmlns:a16="http://schemas.microsoft.com/office/drawing/2014/main" id="{6DC4A1FD-4AC4-49A9-A38D-50BB8D5F7B3C}"/>
              </a:ext>
            </a:extLst>
          </p:cNvPr>
          <p:cNvSpPr>
            <a:spLocks noGrp="1"/>
          </p:cNvSpPr>
          <p:nvPr>
            <p:ph type="title"/>
          </p:nvPr>
        </p:nvSpPr>
        <p:spPr>
          <a:xfrm>
            <a:off x="224643" y="280715"/>
            <a:ext cx="8747266" cy="654049"/>
          </a:xfrm>
        </p:spPr>
        <p:txBody>
          <a:bodyPr/>
          <a:lstStyle/>
          <a:p>
            <a:r>
              <a:rPr lang="en-US">
                <a:solidFill>
                  <a:schemeClr val="accent4">
                    <a:lumMod val="75000"/>
                  </a:schemeClr>
                </a:solidFill>
              </a:rPr>
              <a:t>ABOUT</a:t>
            </a:r>
            <a:r>
              <a:rPr lang="en-US">
                <a:solidFill>
                  <a:srgbClr val="0A2C5E"/>
                </a:solidFill>
              </a:rPr>
              <a:t> </a:t>
            </a:r>
            <a:r>
              <a:rPr lang="en-US">
                <a:solidFill>
                  <a:schemeClr val="accent4">
                    <a:lumMod val="75000"/>
                  </a:schemeClr>
                </a:solidFill>
              </a:rPr>
              <a:t>CALIFORENSICS</a:t>
            </a:r>
          </a:p>
        </p:txBody>
      </p:sp>
      <p:cxnSp>
        <p:nvCxnSpPr>
          <p:cNvPr id="9" name="Straight Connector 8">
            <a:extLst>
              <a:ext uri="{FF2B5EF4-FFF2-40B4-BE49-F238E27FC236}">
                <a16:creationId xmlns:a16="http://schemas.microsoft.com/office/drawing/2014/main" id="{FBC0A371-1B9D-43B6-B4C5-1F0E5450458B}"/>
              </a:ext>
            </a:extLst>
          </p:cNvPr>
          <p:cNvCxnSpPr/>
          <p:nvPr/>
        </p:nvCxnSpPr>
        <p:spPr>
          <a:xfrm>
            <a:off x="704757" y="2179573"/>
            <a:ext cx="7763994"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BE7A04BF-235C-4BFD-9D61-51A18E201336}"/>
              </a:ext>
            </a:extLst>
          </p:cNvPr>
          <p:cNvCxnSpPr/>
          <p:nvPr/>
        </p:nvCxnSpPr>
        <p:spPr>
          <a:xfrm>
            <a:off x="704088" y="1108090"/>
            <a:ext cx="7763994" cy="0"/>
          </a:xfrm>
          <a:prstGeom prst="line">
            <a:avLst/>
          </a:prstGeom>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A8E8C902-ED41-460D-A709-BC72B000A5C1}"/>
              </a:ext>
            </a:extLst>
          </p:cNvPr>
          <p:cNvSpPr txBox="1"/>
          <p:nvPr/>
        </p:nvSpPr>
        <p:spPr>
          <a:xfrm>
            <a:off x="1711565" y="2469971"/>
            <a:ext cx="1737360" cy="1022252"/>
          </a:xfrm>
          <a:prstGeom prst="rect">
            <a:avLst/>
          </a:prstGeom>
          <a:solidFill>
            <a:srgbClr val="627898"/>
          </a:solidFill>
          <a:effectLst>
            <a:softEdge rad="38100"/>
          </a:effectLst>
        </p:spPr>
        <p:txBody>
          <a:bodyPr wrap="square" lIns="91440" tIns="45720" rIns="91440" rtlCol="0" anchor="ctr" anchorCtr="0">
            <a:noAutofit/>
          </a:bodyPr>
          <a:lstStyle/>
          <a:p>
            <a:pPr algn="ctr"/>
            <a:r>
              <a:rPr lang="en-US">
                <a:solidFill>
                  <a:schemeClr val="bg1"/>
                </a:solidFill>
              </a:rPr>
              <a:t>Business Litigation</a:t>
            </a:r>
          </a:p>
        </p:txBody>
      </p:sp>
      <p:sp>
        <p:nvSpPr>
          <p:cNvPr id="13" name="TextBox 12">
            <a:extLst>
              <a:ext uri="{FF2B5EF4-FFF2-40B4-BE49-F238E27FC236}">
                <a16:creationId xmlns:a16="http://schemas.microsoft.com/office/drawing/2014/main" id="{86965AC7-F283-4899-8739-BE6DFF94E1A2}"/>
              </a:ext>
            </a:extLst>
          </p:cNvPr>
          <p:cNvSpPr txBox="1"/>
          <p:nvPr/>
        </p:nvSpPr>
        <p:spPr>
          <a:xfrm>
            <a:off x="3664620" y="2470205"/>
            <a:ext cx="1737360" cy="1022252"/>
          </a:xfrm>
          <a:prstGeom prst="rect">
            <a:avLst/>
          </a:prstGeom>
          <a:solidFill>
            <a:srgbClr val="627898"/>
          </a:solidFill>
          <a:effectLst>
            <a:softEdge rad="38100"/>
          </a:effectLst>
        </p:spPr>
        <p:txBody>
          <a:bodyPr wrap="square" lIns="91440" tIns="45720" rIns="91440" rtlCol="0" anchor="ctr" anchorCtr="0">
            <a:noAutofit/>
          </a:bodyPr>
          <a:lstStyle/>
          <a:p>
            <a:pPr algn="ctr"/>
            <a:r>
              <a:rPr lang="en-US">
                <a:solidFill>
                  <a:schemeClr val="bg1"/>
                </a:solidFill>
              </a:rPr>
              <a:t>Employment Law</a:t>
            </a:r>
          </a:p>
        </p:txBody>
      </p:sp>
      <p:sp>
        <p:nvSpPr>
          <p:cNvPr id="14" name="TextBox 13">
            <a:extLst>
              <a:ext uri="{FF2B5EF4-FFF2-40B4-BE49-F238E27FC236}">
                <a16:creationId xmlns:a16="http://schemas.microsoft.com/office/drawing/2014/main" id="{68202FC2-8074-464B-AEDB-21D8D63E2130}"/>
              </a:ext>
            </a:extLst>
          </p:cNvPr>
          <p:cNvSpPr txBox="1"/>
          <p:nvPr/>
        </p:nvSpPr>
        <p:spPr>
          <a:xfrm>
            <a:off x="5617675" y="2470205"/>
            <a:ext cx="1737360" cy="1022252"/>
          </a:xfrm>
          <a:prstGeom prst="rect">
            <a:avLst/>
          </a:prstGeom>
          <a:solidFill>
            <a:srgbClr val="627898"/>
          </a:solidFill>
          <a:effectLst>
            <a:softEdge rad="38100"/>
          </a:effectLst>
        </p:spPr>
        <p:txBody>
          <a:bodyPr wrap="square" lIns="91440" tIns="45720" rIns="91440" rtlCol="0" anchor="ctr" anchorCtr="0">
            <a:noAutofit/>
          </a:bodyPr>
          <a:lstStyle/>
          <a:p>
            <a:pPr algn="ctr"/>
            <a:r>
              <a:rPr lang="en-US">
                <a:solidFill>
                  <a:schemeClr val="bg1"/>
                </a:solidFill>
              </a:rPr>
              <a:t>Criminal Law</a:t>
            </a:r>
          </a:p>
        </p:txBody>
      </p:sp>
      <p:sp>
        <p:nvSpPr>
          <p:cNvPr id="15" name="TextBox 14">
            <a:extLst>
              <a:ext uri="{FF2B5EF4-FFF2-40B4-BE49-F238E27FC236}">
                <a16:creationId xmlns:a16="http://schemas.microsoft.com/office/drawing/2014/main" id="{4E4D8BE5-D459-44FE-9ADF-5D1FA0A09295}"/>
              </a:ext>
            </a:extLst>
          </p:cNvPr>
          <p:cNvSpPr txBox="1"/>
          <p:nvPr/>
        </p:nvSpPr>
        <p:spPr>
          <a:xfrm>
            <a:off x="3664620" y="3622349"/>
            <a:ext cx="1737360" cy="1022252"/>
          </a:xfrm>
          <a:prstGeom prst="rect">
            <a:avLst/>
          </a:prstGeom>
          <a:solidFill>
            <a:srgbClr val="627898"/>
          </a:solidFill>
          <a:effectLst>
            <a:softEdge rad="38100"/>
          </a:effectLst>
        </p:spPr>
        <p:txBody>
          <a:bodyPr wrap="square" lIns="91440" tIns="45720" rIns="91440" rtlCol="0" anchor="ctr" anchorCtr="0">
            <a:noAutofit/>
          </a:bodyPr>
          <a:lstStyle/>
          <a:p>
            <a:pPr algn="ctr"/>
            <a:r>
              <a:rPr lang="en-US">
                <a:solidFill>
                  <a:schemeClr val="bg1"/>
                </a:solidFill>
              </a:rPr>
              <a:t>Family Law</a:t>
            </a:r>
          </a:p>
        </p:txBody>
      </p:sp>
      <p:sp>
        <p:nvSpPr>
          <p:cNvPr id="16" name="TextBox 15">
            <a:extLst>
              <a:ext uri="{FF2B5EF4-FFF2-40B4-BE49-F238E27FC236}">
                <a16:creationId xmlns:a16="http://schemas.microsoft.com/office/drawing/2014/main" id="{E05BFA00-970E-4269-A777-D3DC6D323CD8}"/>
              </a:ext>
            </a:extLst>
          </p:cNvPr>
          <p:cNvSpPr txBox="1"/>
          <p:nvPr/>
        </p:nvSpPr>
        <p:spPr>
          <a:xfrm>
            <a:off x="1711565" y="3621182"/>
            <a:ext cx="1737360" cy="1022252"/>
          </a:xfrm>
          <a:prstGeom prst="rect">
            <a:avLst/>
          </a:prstGeom>
          <a:solidFill>
            <a:srgbClr val="627898"/>
          </a:solidFill>
          <a:effectLst>
            <a:softEdge rad="38100"/>
          </a:effectLst>
        </p:spPr>
        <p:txBody>
          <a:bodyPr wrap="square" lIns="91440" tIns="45720" rIns="91440" rtlCol="0" anchor="ctr" anchorCtr="0">
            <a:noAutofit/>
          </a:bodyPr>
          <a:lstStyle/>
          <a:p>
            <a:pPr algn="ctr"/>
            <a:r>
              <a:rPr lang="en-US">
                <a:solidFill>
                  <a:schemeClr val="bg1"/>
                </a:solidFill>
              </a:rPr>
              <a:t>Schools &amp; Higher Ed</a:t>
            </a:r>
          </a:p>
        </p:txBody>
      </p:sp>
      <p:sp>
        <p:nvSpPr>
          <p:cNvPr id="17" name="TextBox 16">
            <a:extLst>
              <a:ext uri="{FF2B5EF4-FFF2-40B4-BE49-F238E27FC236}">
                <a16:creationId xmlns:a16="http://schemas.microsoft.com/office/drawing/2014/main" id="{578AE460-DFF6-4F5A-B79F-0D2AC9607C72}"/>
              </a:ext>
            </a:extLst>
          </p:cNvPr>
          <p:cNvSpPr txBox="1"/>
          <p:nvPr/>
        </p:nvSpPr>
        <p:spPr>
          <a:xfrm>
            <a:off x="5617675" y="3622349"/>
            <a:ext cx="1737360" cy="1022252"/>
          </a:xfrm>
          <a:prstGeom prst="rect">
            <a:avLst/>
          </a:prstGeom>
          <a:solidFill>
            <a:srgbClr val="627898"/>
          </a:solidFill>
          <a:effectLst>
            <a:softEdge rad="38100"/>
          </a:effectLst>
        </p:spPr>
        <p:txBody>
          <a:bodyPr wrap="square" lIns="91440" tIns="45720" rIns="91440" rtlCol="0" anchor="ctr" anchorCtr="0">
            <a:noAutofit/>
          </a:bodyPr>
          <a:lstStyle/>
          <a:p>
            <a:pPr algn="ctr"/>
            <a:r>
              <a:rPr lang="en-US">
                <a:solidFill>
                  <a:schemeClr val="bg1"/>
                </a:solidFill>
              </a:rPr>
              <a:t>Medical Malpractice</a:t>
            </a:r>
          </a:p>
        </p:txBody>
      </p:sp>
      <p:sp>
        <p:nvSpPr>
          <p:cNvPr id="18" name="TextBox 17">
            <a:extLst>
              <a:ext uri="{FF2B5EF4-FFF2-40B4-BE49-F238E27FC236}">
                <a16:creationId xmlns:a16="http://schemas.microsoft.com/office/drawing/2014/main" id="{88A7379E-1344-48A6-AA5F-B7F773D68A55}"/>
              </a:ext>
            </a:extLst>
          </p:cNvPr>
          <p:cNvSpPr txBox="1"/>
          <p:nvPr/>
        </p:nvSpPr>
        <p:spPr>
          <a:xfrm>
            <a:off x="806548" y="4865208"/>
            <a:ext cx="3760763" cy="1280160"/>
          </a:xfrm>
          <a:prstGeom prst="rect">
            <a:avLst/>
          </a:prstGeom>
          <a:noFill/>
          <a:ln w="22225">
            <a:noFill/>
          </a:ln>
        </p:spPr>
        <p:txBody>
          <a:bodyPr wrap="square" lIns="91440" tIns="91440" rIns="91440" bIns="91440" rtlCol="0" anchor="t">
            <a:noAutofit/>
          </a:bodyPr>
          <a:lstStyle/>
          <a:p>
            <a:pPr marL="285750" indent="-285750">
              <a:spcAft>
                <a:spcPts val="600"/>
              </a:spcAft>
              <a:buFont typeface="Wingdings" panose="05000000000000000000" pitchFamily="2" charset="2"/>
              <a:buChar char="§"/>
            </a:pPr>
            <a:r>
              <a:rPr lang="en-US" sz="1500">
                <a:solidFill>
                  <a:srgbClr val="0A2C5E"/>
                </a:solidFill>
              </a:rPr>
              <a:t>Plaintiff, defense, or neutral</a:t>
            </a:r>
          </a:p>
          <a:p>
            <a:pPr marL="285750" indent="-285750">
              <a:spcAft>
                <a:spcPts val="600"/>
              </a:spcAft>
              <a:buFont typeface="Wingdings" panose="05000000000000000000" pitchFamily="2" charset="2"/>
              <a:buChar char="§"/>
            </a:pPr>
            <a:r>
              <a:rPr lang="en-US" sz="1500">
                <a:solidFill>
                  <a:srgbClr val="0A2C5E"/>
                </a:solidFill>
              </a:rPr>
              <a:t>Any data source or data type</a:t>
            </a:r>
          </a:p>
          <a:p>
            <a:pPr marL="285750" indent="-285750">
              <a:spcAft>
                <a:spcPts val="600"/>
              </a:spcAft>
              <a:buFont typeface="Wingdings" panose="05000000000000000000" pitchFamily="2" charset="2"/>
              <a:buChar char="§"/>
            </a:pPr>
            <a:r>
              <a:rPr lang="en-US" sz="1500">
                <a:solidFill>
                  <a:srgbClr val="0A2C5E"/>
                </a:solidFill>
              </a:rPr>
              <a:t>Collection, analysis, expert testimony; e-discovery and hosted review</a:t>
            </a:r>
          </a:p>
        </p:txBody>
      </p:sp>
      <p:sp>
        <p:nvSpPr>
          <p:cNvPr id="19" name="TextBox 18">
            <a:extLst>
              <a:ext uri="{FF2B5EF4-FFF2-40B4-BE49-F238E27FC236}">
                <a16:creationId xmlns:a16="http://schemas.microsoft.com/office/drawing/2014/main" id="{EAFB4DCE-0922-4515-B2FB-D554922C9094}"/>
              </a:ext>
            </a:extLst>
          </p:cNvPr>
          <p:cNvSpPr txBox="1"/>
          <p:nvPr/>
        </p:nvSpPr>
        <p:spPr>
          <a:xfrm>
            <a:off x="4576691" y="4865208"/>
            <a:ext cx="3760763" cy="1280160"/>
          </a:xfrm>
          <a:prstGeom prst="rect">
            <a:avLst/>
          </a:prstGeom>
          <a:noFill/>
          <a:ln w="22225">
            <a:noFill/>
          </a:ln>
        </p:spPr>
        <p:txBody>
          <a:bodyPr wrap="square" lIns="91440" tIns="91440" rIns="91440" bIns="91440" rtlCol="0" anchor="t">
            <a:noAutofit/>
          </a:bodyPr>
          <a:lstStyle/>
          <a:p>
            <a:pPr marL="285750" indent="-285750">
              <a:spcAft>
                <a:spcPts val="600"/>
              </a:spcAft>
              <a:buFont typeface="Wingdings" panose="05000000000000000000" pitchFamily="2" charset="2"/>
              <a:buChar char="§"/>
            </a:pPr>
            <a:r>
              <a:rPr lang="en-US" sz="1500">
                <a:solidFill>
                  <a:srgbClr val="20426F"/>
                </a:solidFill>
              </a:rPr>
              <a:t>17 years in business</a:t>
            </a:r>
          </a:p>
          <a:p>
            <a:pPr marL="285750" indent="-285750">
              <a:spcAft>
                <a:spcPts val="600"/>
              </a:spcAft>
              <a:buFont typeface="Wingdings" panose="05000000000000000000" pitchFamily="2" charset="2"/>
              <a:buChar char="§"/>
            </a:pPr>
            <a:r>
              <a:rPr lang="en-US" sz="1500">
                <a:solidFill>
                  <a:srgbClr val="20426F"/>
                </a:solidFill>
              </a:rPr>
              <a:t>1,500 clients served nationwide</a:t>
            </a:r>
          </a:p>
          <a:p>
            <a:pPr marL="285750" indent="-285750">
              <a:spcAft>
                <a:spcPts val="600"/>
              </a:spcAft>
              <a:buFont typeface="Wingdings" panose="05000000000000000000" pitchFamily="2" charset="2"/>
              <a:buChar char="§"/>
            </a:pPr>
            <a:r>
              <a:rPr lang="en-US" sz="1500">
                <a:solidFill>
                  <a:srgbClr val="20426F"/>
                </a:solidFill>
              </a:rPr>
              <a:t>Locations in Northern California, Southern California and Central Texas</a:t>
            </a:r>
          </a:p>
        </p:txBody>
      </p:sp>
    </p:spTree>
    <p:extLst>
      <p:ext uri="{BB962C8B-B14F-4D97-AF65-F5344CB8AC3E}">
        <p14:creationId xmlns:p14="http://schemas.microsoft.com/office/powerpoint/2010/main" val="16656815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4</a:t>
            </a:r>
            <a:r>
              <a:rPr lang="en-US">
                <a:solidFill>
                  <a:schemeClr val="accent4">
                    <a:lumMod val="75000"/>
                  </a:schemeClr>
                </a:solidFill>
                <a:cs typeface="Arial"/>
              </a:rPr>
              <a:t>: ADVISE</a:t>
            </a:r>
          </a:p>
        </p:txBody>
      </p:sp>
      <p:sp>
        <p:nvSpPr>
          <p:cNvPr id="8" name="Text Placeholder 7"/>
          <p:cNvSpPr>
            <a:spLocks noGrp="1"/>
          </p:cNvSpPr>
          <p:nvPr>
            <p:ph type="body" sz="quarter" idx="10"/>
          </p:nvPr>
        </p:nvSpPr>
        <p:spPr>
          <a:xfrm>
            <a:off x="224643" y="1398858"/>
            <a:ext cx="8747266" cy="4667249"/>
          </a:xfrm>
        </p:spPr>
        <p:txBody>
          <a:bodyPr vert="horz" lIns="91440" tIns="45720" rIns="91440" bIns="45720" rtlCol="0" anchor="t">
            <a:noAutofit/>
          </a:bodyPr>
          <a:lstStyle/>
          <a:p>
            <a:pPr marL="457200" lvl="1" indent="-457200">
              <a:spcBef>
                <a:spcPts val="1600"/>
              </a:spcBef>
              <a:spcAft>
                <a:spcPts val="0"/>
              </a:spcAft>
              <a:buFont typeface="+mj-lt"/>
              <a:buAutoNum type="arabicPeriod" startAt="4"/>
            </a:pPr>
            <a:r>
              <a:rPr lang="en-US" b="1" u="sng">
                <a:solidFill>
                  <a:schemeClr val="tx1"/>
                </a:solidFill>
              </a:rPr>
              <a:t>Counsel the client on available options for collection and preservation of ESI.</a:t>
            </a:r>
          </a:p>
          <a:p>
            <a:pPr marL="342900" lvl="1" indent="-342900">
              <a:spcBef>
                <a:spcPts val="1600"/>
              </a:spcBef>
              <a:spcAft>
                <a:spcPts val="0"/>
              </a:spcAft>
            </a:pPr>
            <a:r>
              <a:rPr lang="en-US" b="1">
                <a:solidFill>
                  <a:schemeClr val="tx1"/>
                </a:solidFill>
              </a:rPr>
              <a:t>Digital Forensics / E-Discovery Expert</a:t>
            </a:r>
          </a:p>
          <a:p>
            <a:pPr marL="468630" lvl="2" indent="-342900">
              <a:spcBef>
                <a:spcPts val="1600"/>
              </a:spcBef>
              <a:spcAft>
                <a:spcPts val="0"/>
              </a:spcAft>
            </a:pPr>
            <a:r>
              <a:rPr lang="en-US">
                <a:solidFill>
                  <a:schemeClr val="tx1"/>
                </a:solidFill>
              </a:rPr>
              <a:t>Forensic Collection / Preservation to meet court requirements</a:t>
            </a:r>
            <a:endParaRPr lang="en-US">
              <a:solidFill>
                <a:schemeClr val="tx1"/>
              </a:solidFill>
              <a:cs typeface="Arial"/>
            </a:endParaRPr>
          </a:p>
          <a:p>
            <a:pPr marL="468630" lvl="2" indent="-342900">
              <a:spcBef>
                <a:spcPts val="1600"/>
              </a:spcBef>
              <a:spcAft>
                <a:spcPts val="0"/>
              </a:spcAft>
            </a:pPr>
            <a:r>
              <a:rPr lang="en-US">
                <a:solidFill>
                  <a:schemeClr val="tx1"/>
                </a:solidFill>
              </a:rPr>
              <a:t>Organizational integrity</a:t>
            </a:r>
            <a:endParaRPr lang="en-US">
              <a:solidFill>
                <a:schemeClr val="tx1"/>
              </a:solidFill>
              <a:cs typeface="Arial"/>
            </a:endParaRPr>
          </a:p>
          <a:p>
            <a:pPr marL="342900" lvl="1" indent="-342900">
              <a:spcBef>
                <a:spcPts val="1600"/>
              </a:spcBef>
              <a:spcAft>
                <a:spcPts val="0"/>
              </a:spcAft>
            </a:pPr>
            <a:r>
              <a:rPr lang="en-US" b="1">
                <a:solidFill>
                  <a:schemeClr val="tx1"/>
                </a:solidFill>
              </a:rPr>
              <a:t>Attorney retains evidence</a:t>
            </a:r>
          </a:p>
          <a:p>
            <a:pPr marL="342900" lvl="1" indent="-342900">
              <a:spcBef>
                <a:spcPts val="1600"/>
              </a:spcBef>
              <a:spcAft>
                <a:spcPts val="0"/>
              </a:spcAft>
            </a:pPr>
            <a:r>
              <a:rPr lang="en-US" b="1">
                <a:solidFill>
                  <a:schemeClr val="tx1"/>
                </a:solidFill>
              </a:rPr>
              <a:t>Vendor or another attorney supervise collection</a:t>
            </a:r>
          </a:p>
          <a:p>
            <a:pPr marL="342900" lvl="1" indent="-342900">
              <a:spcBef>
                <a:spcPts val="1600"/>
              </a:spcBef>
              <a:spcAft>
                <a:spcPts val="0"/>
              </a:spcAft>
            </a:pPr>
            <a:r>
              <a:rPr lang="en-US" b="1" u="sng">
                <a:solidFill>
                  <a:schemeClr val="tx1"/>
                </a:solidFill>
              </a:rPr>
              <a:t>Having IT staff perform collection is usually insufficient</a:t>
            </a:r>
          </a:p>
          <a:p>
            <a:pPr marL="342900" lvl="1" indent="-342900">
              <a:spcBef>
                <a:spcPts val="1600"/>
              </a:spcBef>
              <a:spcAft>
                <a:spcPts val="0"/>
              </a:spcAft>
            </a:pPr>
            <a:endParaRPr lang="en-US">
              <a:solidFill>
                <a:srgbClr val="20426F"/>
              </a:solidFill>
            </a:endParaRPr>
          </a:p>
        </p:txBody>
      </p:sp>
    </p:spTree>
    <p:extLst>
      <p:ext uri="{BB962C8B-B14F-4D97-AF65-F5344CB8AC3E}">
        <p14:creationId xmlns:p14="http://schemas.microsoft.com/office/powerpoint/2010/main" val="31222972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5: ASCERTAIN</a:t>
            </a:r>
            <a:endParaRPr lang="en-US">
              <a:solidFill>
                <a:schemeClr val="accent4">
                  <a:lumMod val="75000"/>
                </a:schemeClr>
              </a:solidFill>
              <a:cs typeface="Arial"/>
            </a:endParaRPr>
          </a:p>
        </p:txBody>
      </p:sp>
      <p:sp>
        <p:nvSpPr>
          <p:cNvPr id="8" name="Text Placeholder 7"/>
          <p:cNvSpPr>
            <a:spLocks noGrp="1"/>
          </p:cNvSpPr>
          <p:nvPr>
            <p:ph type="body" sz="quarter" idx="10"/>
          </p:nvPr>
        </p:nvSpPr>
        <p:spPr>
          <a:xfrm>
            <a:off x="224643" y="1398858"/>
            <a:ext cx="8747266" cy="4667249"/>
          </a:xfrm>
        </p:spPr>
        <p:txBody>
          <a:bodyPr>
            <a:noAutofit/>
          </a:bodyPr>
          <a:lstStyle/>
          <a:p>
            <a:pPr marL="457200" lvl="1" indent="-457200">
              <a:spcBef>
                <a:spcPts val="1600"/>
              </a:spcBef>
              <a:spcAft>
                <a:spcPts val="0"/>
              </a:spcAft>
              <a:buFont typeface="+mj-lt"/>
              <a:buAutoNum type="arabicPeriod" startAt="5"/>
            </a:pPr>
            <a:r>
              <a:rPr lang="en-US" b="1" u="sng" dirty="0">
                <a:solidFill>
                  <a:schemeClr val="tx1"/>
                </a:solidFill>
              </a:rPr>
              <a:t>Identify custodians of potentially relevant ESI.</a:t>
            </a:r>
          </a:p>
          <a:p>
            <a:pPr marL="342900" lvl="1" indent="-342900">
              <a:spcBef>
                <a:spcPts val="1600"/>
              </a:spcBef>
              <a:spcAft>
                <a:spcPts val="0"/>
              </a:spcAft>
            </a:pPr>
            <a:r>
              <a:rPr lang="en-US" dirty="0">
                <a:solidFill>
                  <a:schemeClr val="tx1"/>
                </a:solidFill>
              </a:rPr>
              <a:t>Your client / opposing party</a:t>
            </a:r>
          </a:p>
          <a:p>
            <a:pPr marL="342900" lvl="1" indent="-342900">
              <a:spcBef>
                <a:spcPts val="1600"/>
              </a:spcBef>
              <a:spcAft>
                <a:spcPts val="0"/>
              </a:spcAft>
            </a:pPr>
            <a:r>
              <a:rPr lang="en-US" dirty="0">
                <a:solidFill>
                  <a:schemeClr val="tx1"/>
                </a:solidFill>
              </a:rPr>
              <a:t>Other employees at the firm</a:t>
            </a:r>
          </a:p>
          <a:p>
            <a:pPr marL="342900" lvl="1" indent="-342900">
              <a:spcBef>
                <a:spcPts val="1600"/>
              </a:spcBef>
              <a:spcAft>
                <a:spcPts val="0"/>
              </a:spcAft>
            </a:pPr>
            <a:r>
              <a:rPr lang="en-US" dirty="0">
                <a:solidFill>
                  <a:schemeClr val="tx1"/>
                </a:solidFill>
              </a:rPr>
              <a:t>IT Employees</a:t>
            </a:r>
          </a:p>
          <a:p>
            <a:pPr marL="342900" lvl="1" indent="-342900">
              <a:spcBef>
                <a:spcPts val="1600"/>
              </a:spcBef>
              <a:spcAft>
                <a:spcPts val="0"/>
              </a:spcAft>
            </a:pPr>
            <a:r>
              <a:rPr lang="en-US" dirty="0">
                <a:solidFill>
                  <a:schemeClr val="tx1"/>
                </a:solidFill>
              </a:rPr>
              <a:t>Telephone / Cell Phone Companies</a:t>
            </a:r>
          </a:p>
          <a:p>
            <a:pPr marL="342900" lvl="1" indent="-342900">
              <a:spcBef>
                <a:spcPts val="1600"/>
              </a:spcBef>
              <a:spcAft>
                <a:spcPts val="0"/>
              </a:spcAft>
            </a:pPr>
            <a:r>
              <a:rPr lang="en-US" dirty="0">
                <a:solidFill>
                  <a:schemeClr val="tx1"/>
                </a:solidFill>
              </a:rPr>
              <a:t>Internet Service Providers</a:t>
            </a:r>
          </a:p>
          <a:p>
            <a:pPr marL="342900" lvl="1" indent="-342900">
              <a:spcBef>
                <a:spcPts val="1600"/>
              </a:spcBef>
              <a:spcAft>
                <a:spcPts val="0"/>
              </a:spcAft>
            </a:pPr>
            <a:r>
              <a:rPr lang="en-US" dirty="0">
                <a:solidFill>
                  <a:schemeClr val="tx1"/>
                </a:solidFill>
              </a:rPr>
              <a:t>Hosted Application Providers (Salesforce, Online Time Card, Facebook, </a:t>
            </a:r>
            <a:r>
              <a:rPr lang="en-US" dirty="0" err="1">
                <a:solidFill>
                  <a:schemeClr val="tx1"/>
                </a:solidFill>
              </a:rPr>
              <a:t>DropBox</a:t>
            </a:r>
            <a:r>
              <a:rPr lang="en-US" dirty="0">
                <a:solidFill>
                  <a:schemeClr val="tx1"/>
                </a:solidFill>
              </a:rPr>
              <a:t>, </a:t>
            </a:r>
            <a:r>
              <a:rPr lang="en-US" dirty="0" err="1">
                <a:solidFill>
                  <a:schemeClr val="tx1"/>
                </a:solidFill>
              </a:rPr>
              <a:t>etc</a:t>
            </a:r>
            <a:r>
              <a:rPr lang="en-US" dirty="0">
                <a:solidFill>
                  <a:schemeClr val="tx1"/>
                </a:solidFill>
              </a:rPr>
              <a:t>)</a:t>
            </a:r>
          </a:p>
          <a:p>
            <a:pPr marL="342900" lvl="1" indent="-342900">
              <a:spcBef>
                <a:spcPts val="1600"/>
              </a:spcBef>
              <a:spcAft>
                <a:spcPts val="0"/>
              </a:spcAft>
            </a:pPr>
            <a:r>
              <a:rPr lang="en-US" dirty="0">
                <a:solidFill>
                  <a:schemeClr val="tx1"/>
                </a:solidFill>
              </a:rPr>
              <a:t>Email / Text Message CC Recipients</a:t>
            </a: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p:txBody>
      </p:sp>
    </p:spTree>
    <p:extLst>
      <p:ext uri="{BB962C8B-B14F-4D97-AF65-F5344CB8AC3E}">
        <p14:creationId xmlns:p14="http://schemas.microsoft.com/office/powerpoint/2010/main" val="536568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a:t>
            </a:r>
            <a:r>
              <a:rPr lang="en-US">
                <a:solidFill>
                  <a:schemeClr val="accent4">
                    <a:lumMod val="75000"/>
                  </a:schemeClr>
                </a:solidFill>
                <a:cs typeface="Arial"/>
              </a:rPr>
              <a:t> 6: AGREE</a:t>
            </a:r>
          </a:p>
        </p:txBody>
      </p:sp>
      <p:sp>
        <p:nvSpPr>
          <p:cNvPr id="8" name="Text Placeholder 7"/>
          <p:cNvSpPr>
            <a:spLocks noGrp="1"/>
          </p:cNvSpPr>
          <p:nvPr>
            <p:ph type="body" sz="quarter" idx="10"/>
          </p:nvPr>
        </p:nvSpPr>
        <p:spPr>
          <a:xfrm>
            <a:off x="224643" y="1398858"/>
            <a:ext cx="8747266" cy="4667249"/>
          </a:xfrm>
        </p:spPr>
        <p:txBody>
          <a:bodyPr vert="horz" lIns="91440" tIns="45720" rIns="91440" bIns="45720" rtlCol="0" anchor="t">
            <a:noAutofit/>
          </a:bodyPr>
          <a:lstStyle/>
          <a:p>
            <a:pPr marL="457200" lvl="1" indent="-457200">
              <a:spcBef>
                <a:spcPts val="1600"/>
              </a:spcBef>
              <a:spcAft>
                <a:spcPts val="0"/>
              </a:spcAft>
              <a:buFont typeface="+mj-lt"/>
              <a:buAutoNum type="arabicPeriod" startAt="6"/>
            </a:pPr>
            <a:r>
              <a:rPr lang="en-US" b="1" u="sng" dirty="0">
                <a:solidFill>
                  <a:schemeClr val="tx1"/>
                </a:solidFill>
              </a:rPr>
              <a:t>Engage in competent and meaningful meet and confer with opposing counsel concerning an e-discovery plan.</a:t>
            </a:r>
          </a:p>
          <a:p>
            <a:pPr marL="342900" lvl="1" indent="-342900">
              <a:spcBef>
                <a:spcPts val="1600"/>
              </a:spcBef>
              <a:spcAft>
                <a:spcPts val="0"/>
              </a:spcAft>
            </a:pPr>
            <a:r>
              <a:rPr lang="en-US" dirty="0">
                <a:solidFill>
                  <a:schemeClr val="tx1"/>
                </a:solidFill>
              </a:rPr>
              <a:t>Work with your client to determine clear search terms.</a:t>
            </a:r>
          </a:p>
          <a:p>
            <a:pPr marL="342900" lvl="1" indent="-342900">
              <a:spcBef>
                <a:spcPts val="1600"/>
              </a:spcBef>
              <a:spcAft>
                <a:spcPts val="0"/>
              </a:spcAft>
            </a:pPr>
            <a:r>
              <a:rPr lang="en-US" dirty="0">
                <a:solidFill>
                  <a:schemeClr val="tx1"/>
                </a:solidFill>
              </a:rPr>
              <a:t>Consult with e-discovery or forensics expert regarding potential search terms and also potential overbroad search terms.</a:t>
            </a:r>
            <a:endParaRPr lang="en-US" dirty="0">
              <a:solidFill>
                <a:schemeClr val="tx1"/>
              </a:solidFill>
              <a:cs typeface="Arial"/>
            </a:endParaRPr>
          </a:p>
          <a:p>
            <a:pPr marL="342900" lvl="1" indent="-342900">
              <a:spcBef>
                <a:spcPts val="1600"/>
              </a:spcBef>
              <a:spcAft>
                <a:spcPts val="0"/>
              </a:spcAft>
            </a:pPr>
            <a:r>
              <a:rPr lang="en-US" dirty="0">
                <a:solidFill>
                  <a:schemeClr val="tx1"/>
                </a:solidFill>
              </a:rPr>
              <a:t>Review data obtained from your clients before it is released to opposing counsel.</a:t>
            </a:r>
          </a:p>
          <a:p>
            <a:pPr marL="468630" lvl="2" indent="-342900">
              <a:spcBef>
                <a:spcPts val="1600"/>
              </a:spcBef>
              <a:spcAft>
                <a:spcPts val="0"/>
              </a:spcAft>
            </a:pPr>
            <a:r>
              <a:rPr lang="en-US" dirty="0">
                <a:solidFill>
                  <a:schemeClr val="tx1"/>
                </a:solidFill>
              </a:rPr>
              <a:t>Do not rely on snap back method.</a:t>
            </a:r>
            <a:endParaRPr lang="en-US" dirty="0">
              <a:solidFill>
                <a:schemeClr val="tx1"/>
              </a:solidFill>
              <a:cs typeface="Aria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p:txBody>
      </p:sp>
      <p:pic>
        <p:nvPicPr>
          <p:cNvPr id="3" name="Picture 2">
            <a:extLst>
              <a:ext uri="{FF2B5EF4-FFF2-40B4-BE49-F238E27FC236}">
                <a16:creationId xmlns:a16="http://schemas.microsoft.com/office/drawing/2014/main" id="{A45D21ED-FCF5-4A74-B41C-4F78D128B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369" y="3926188"/>
            <a:ext cx="3336473" cy="2233072"/>
          </a:xfrm>
          <a:prstGeom prst="rect">
            <a:avLst/>
          </a:prstGeom>
        </p:spPr>
      </p:pic>
    </p:spTree>
    <p:extLst>
      <p:ext uri="{BB962C8B-B14F-4D97-AF65-F5344CB8AC3E}">
        <p14:creationId xmlns:p14="http://schemas.microsoft.com/office/powerpoint/2010/main" val="24211821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7</a:t>
            </a:r>
            <a:r>
              <a:rPr lang="en-US">
                <a:solidFill>
                  <a:schemeClr val="accent4">
                    <a:lumMod val="75000"/>
                  </a:schemeClr>
                </a:solidFill>
                <a:cs typeface="Arial"/>
              </a:rPr>
              <a:t>: ACQUISITION</a:t>
            </a:r>
          </a:p>
        </p:txBody>
      </p:sp>
      <p:sp>
        <p:nvSpPr>
          <p:cNvPr id="8" name="Text Placeholder 7"/>
          <p:cNvSpPr>
            <a:spLocks noGrp="1"/>
          </p:cNvSpPr>
          <p:nvPr>
            <p:ph type="body" sz="quarter" idx="10"/>
          </p:nvPr>
        </p:nvSpPr>
        <p:spPr>
          <a:xfrm>
            <a:off x="224643" y="1398858"/>
            <a:ext cx="8747266" cy="4667249"/>
          </a:xfrm>
        </p:spPr>
        <p:txBody>
          <a:bodyPr vert="horz" lIns="91440" tIns="45720" rIns="91440" bIns="45720" rtlCol="0" anchor="t">
            <a:noAutofit/>
          </a:bodyPr>
          <a:lstStyle/>
          <a:p>
            <a:pPr marL="457200" lvl="1" indent="-457200">
              <a:spcBef>
                <a:spcPts val="1600"/>
              </a:spcBef>
              <a:spcAft>
                <a:spcPts val="0"/>
              </a:spcAft>
              <a:buAutoNum type="arabicPeriod" startAt="7"/>
            </a:pPr>
            <a:r>
              <a:rPr lang="en-US" b="1" u="sng">
                <a:solidFill>
                  <a:schemeClr val="tx1"/>
                </a:solidFill>
              </a:rPr>
              <a:t>Collect responsive ESI in a manner that preserves the integrity of that ESI</a:t>
            </a:r>
            <a:endParaRPr lang="en-US">
              <a:solidFill>
                <a:schemeClr val="tx1"/>
              </a:solidFill>
            </a:endParaRPr>
          </a:p>
          <a:p>
            <a:pPr marL="342900" lvl="1" indent="-342900">
              <a:spcBef>
                <a:spcPts val="1600"/>
              </a:spcBef>
              <a:spcAft>
                <a:spcPts val="0"/>
              </a:spcAft>
            </a:pPr>
            <a:r>
              <a:rPr lang="en-US">
                <a:solidFill>
                  <a:schemeClr val="tx1"/>
                </a:solidFill>
              </a:rPr>
              <a:t>Preserving the Integrity</a:t>
            </a:r>
            <a:endParaRPr lang="en-US">
              <a:solidFill>
                <a:schemeClr val="tx1"/>
              </a:solidFill>
              <a:cs typeface="Arial"/>
            </a:endParaRPr>
          </a:p>
          <a:p>
            <a:pPr marL="468630" lvl="2" indent="-342900">
              <a:spcBef>
                <a:spcPts val="1600"/>
              </a:spcBef>
              <a:spcAft>
                <a:spcPts val="0"/>
              </a:spcAft>
              <a:buFont typeface="Wingdings" pitchFamily="34" charset="0"/>
            </a:pPr>
            <a:r>
              <a:rPr lang="en-US" sz="2000">
                <a:solidFill>
                  <a:schemeClr val="tx1"/>
                </a:solidFill>
              </a:rPr>
              <a:t>Chain of Custody</a:t>
            </a:r>
            <a:endParaRPr lang="en-US" sz="2000">
              <a:solidFill>
                <a:schemeClr val="tx1"/>
              </a:solidFill>
              <a:cs typeface="Arial"/>
            </a:endParaRPr>
          </a:p>
          <a:p>
            <a:pPr marL="468630" lvl="2" indent="-342900">
              <a:spcBef>
                <a:spcPts val="1600"/>
              </a:spcBef>
              <a:spcAft>
                <a:spcPts val="0"/>
              </a:spcAft>
              <a:buFont typeface="Wingdings" pitchFamily="34" charset="0"/>
              <a:buChar char="§"/>
            </a:pPr>
            <a:r>
              <a:rPr lang="en-US">
                <a:solidFill>
                  <a:schemeClr val="tx1"/>
                </a:solidFill>
              </a:rPr>
              <a:t>Limiting Access to Data</a:t>
            </a:r>
            <a:endParaRPr lang="en-US">
              <a:solidFill>
                <a:schemeClr val="tx1"/>
              </a:solidFill>
              <a:cs typeface="Arial"/>
            </a:endParaRPr>
          </a:p>
          <a:p>
            <a:pPr marL="600710" lvl="3" indent="-342900">
              <a:spcBef>
                <a:spcPts val="1600"/>
              </a:spcBef>
              <a:spcAft>
                <a:spcPts val="0"/>
              </a:spcAft>
            </a:pPr>
            <a:r>
              <a:rPr lang="en-US">
                <a:solidFill>
                  <a:schemeClr val="tx1"/>
                </a:solidFill>
              </a:rPr>
              <a:t>Write Blocking / Working Copies</a:t>
            </a:r>
          </a:p>
          <a:p>
            <a:pPr marL="342900" lvl="1" indent="-342900">
              <a:spcBef>
                <a:spcPts val="1600"/>
              </a:spcBef>
              <a:spcAft>
                <a:spcPts val="0"/>
              </a:spcAft>
            </a:pPr>
            <a:r>
              <a:rPr lang="en-US">
                <a:solidFill>
                  <a:schemeClr val="tx1"/>
                </a:solidFill>
              </a:rPr>
              <a:t>Proving Preservation of Integrity</a:t>
            </a:r>
          </a:p>
          <a:p>
            <a:pPr marL="468630" lvl="2" indent="-342900">
              <a:spcBef>
                <a:spcPts val="1600"/>
              </a:spcBef>
              <a:spcAft>
                <a:spcPts val="0"/>
              </a:spcAft>
              <a:buFont typeface="Wingdings" pitchFamily="34" charset="0"/>
              <a:buChar char="§"/>
            </a:pPr>
            <a:r>
              <a:rPr lang="en-US">
                <a:solidFill>
                  <a:schemeClr val="tx1"/>
                </a:solidFill>
              </a:rPr>
              <a:t>Checksum – output of cryptographic algorithm. Digital Fingerprint</a:t>
            </a:r>
          </a:p>
          <a:p>
            <a:pPr marL="468630" lvl="2" indent="-342900">
              <a:spcBef>
                <a:spcPts val="1600"/>
              </a:spcBef>
              <a:spcAft>
                <a:spcPts val="0"/>
              </a:spcAft>
              <a:buFont typeface="Wingdings" pitchFamily="34" charset="0"/>
              <a:buChar char="§"/>
            </a:pPr>
            <a:r>
              <a:rPr lang="en-US">
                <a:solidFill>
                  <a:schemeClr val="tx1"/>
                </a:solidFill>
              </a:rPr>
              <a:t>Digital Forensic Containers</a:t>
            </a:r>
          </a:p>
          <a:p>
            <a:pPr marL="342900" lvl="1" indent="-342900">
              <a:spcBef>
                <a:spcPts val="1600"/>
              </a:spcBef>
              <a:spcAft>
                <a:spcPts val="0"/>
              </a:spcAft>
            </a:pPr>
            <a:endParaRPr lang="en-US">
              <a:solidFill>
                <a:srgbClr val="20426F"/>
              </a:solidFill>
            </a:endParaRPr>
          </a:p>
          <a:p>
            <a:pPr marL="342900" lvl="1" indent="-342900">
              <a:spcBef>
                <a:spcPts val="1600"/>
              </a:spcBef>
              <a:spcAft>
                <a:spcPts val="0"/>
              </a:spcAft>
            </a:pPr>
            <a:endParaRPr lang="en-US">
              <a:solidFill>
                <a:srgbClr val="20426F"/>
              </a:solidFill>
            </a:endParaRPr>
          </a:p>
          <a:p>
            <a:pPr marL="342900" lvl="1" indent="-342900">
              <a:spcBef>
                <a:spcPts val="1600"/>
              </a:spcBef>
              <a:spcAft>
                <a:spcPts val="0"/>
              </a:spcAft>
            </a:pPr>
            <a:endParaRPr lang="en-US">
              <a:solidFill>
                <a:srgbClr val="20426F"/>
              </a:solidFill>
            </a:endParaRPr>
          </a:p>
          <a:p>
            <a:pPr marL="342900" lvl="1" indent="-342900">
              <a:spcBef>
                <a:spcPts val="1600"/>
              </a:spcBef>
              <a:spcAft>
                <a:spcPts val="0"/>
              </a:spcAft>
            </a:pPr>
            <a:endParaRPr lang="en-US">
              <a:solidFill>
                <a:srgbClr val="20426F"/>
              </a:solidFill>
            </a:endParaRPr>
          </a:p>
        </p:txBody>
      </p:sp>
    </p:spTree>
    <p:extLst>
      <p:ext uri="{BB962C8B-B14F-4D97-AF65-F5344CB8AC3E}">
        <p14:creationId xmlns:p14="http://schemas.microsoft.com/office/powerpoint/2010/main" val="638755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a:t>
            </a:r>
            <a:r>
              <a:rPr lang="en-US">
                <a:solidFill>
                  <a:schemeClr val="accent4">
                    <a:lumMod val="75000"/>
                  </a:schemeClr>
                </a:solidFill>
                <a:cs typeface="Arial"/>
              </a:rPr>
              <a:t>8: ACTION</a:t>
            </a:r>
          </a:p>
        </p:txBody>
      </p:sp>
      <p:sp>
        <p:nvSpPr>
          <p:cNvPr id="8" name="Text Placeholder 7"/>
          <p:cNvSpPr>
            <a:spLocks noGrp="1"/>
          </p:cNvSpPr>
          <p:nvPr>
            <p:ph type="body" sz="quarter" idx="10"/>
          </p:nvPr>
        </p:nvSpPr>
        <p:spPr>
          <a:xfrm>
            <a:off x="224643" y="1398858"/>
            <a:ext cx="6300444" cy="1962011"/>
          </a:xfrm>
        </p:spPr>
        <p:txBody>
          <a:bodyPr vert="horz" lIns="91440" tIns="45720" rIns="91440" bIns="45720" rtlCol="0" anchor="t">
            <a:noAutofit/>
          </a:bodyPr>
          <a:lstStyle/>
          <a:p>
            <a:pPr marL="457200" lvl="1" indent="-457200">
              <a:spcBef>
                <a:spcPts val="1600"/>
              </a:spcBef>
              <a:spcAft>
                <a:spcPts val="0"/>
              </a:spcAft>
              <a:buAutoNum type="arabicPeriod" startAt="8"/>
            </a:pPr>
            <a:r>
              <a:rPr lang="en-US" b="1" u="sng" dirty="0">
                <a:solidFill>
                  <a:schemeClr val="tx1"/>
                </a:solidFill>
                <a:cs typeface="Arial"/>
              </a:rPr>
              <a:t>Perform Data Searches</a:t>
            </a:r>
          </a:p>
          <a:p>
            <a:pPr marL="0" lvl="1" indent="0">
              <a:spcBef>
                <a:spcPct val="0"/>
              </a:spcBef>
              <a:spcAft>
                <a:spcPct val="0"/>
              </a:spcAft>
              <a:buNone/>
            </a:pPr>
            <a:endParaRPr lang="en-US" dirty="0">
              <a:solidFill>
                <a:schemeClr val="tx1"/>
              </a:solidFill>
            </a:endParaRPr>
          </a:p>
          <a:p>
            <a:pPr marL="0" lvl="1" indent="0">
              <a:spcBef>
                <a:spcPct val="0"/>
              </a:spcBef>
              <a:spcAft>
                <a:spcPct val="0"/>
              </a:spcAft>
              <a:buNone/>
            </a:pPr>
            <a:r>
              <a:rPr lang="en-US" dirty="0">
                <a:solidFill>
                  <a:schemeClr val="tx1"/>
                </a:solidFill>
              </a:rPr>
              <a:t>-    Search both searchable and non-searchable data </a:t>
            </a:r>
            <a:endParaRPr lang="en-US" dirty="0">
              <a:solidFill>
                <a:schemeClr val="tx1"/>
              </a:solidFill>
              <a:cs typeface="Arial"/>
            </a:endParaRPr>
          </a:p>
          <a:p>
            <a:pPr marL="468630" lvl="2" indent="-342900">
              <a:spcBef>
                <a:spcPct val="0"/>
              </a:spcBef>
              <a:spcAft>
                <a:spcPct val="0"/>
              </a:spcAft>
              <a:buFont typeface="Wingdings" pitchFamily="34" charset="0"/>
              <a:buChar char="§"/>
            </a:pPr>
            <a:r>
              <a:rPr lang="en-US" dirty="0">
                <a:solidFill>
                  <a:schemeClr val="tx1"/>
                </a:solidFill>
              </a:rPr>
              <a:t>Some </a:t>
            </a:r>
            <a:r>
              <a:rPr lang="en-US" sz="2000" dirty="0">
                <a:solidFill>
                  <a:schemeClr val="tx1"/>
                </a:solidFill>
              </a:rPr>
              <a:t>files may require OCR or manual review </a:t>
            </a:r>
            <a:endParaRPr lang="en-US" sz="2000" dirty="0">
              <a:cs typeface="Arial"/>
            </a:endParaRPr>
          </a:p>
          <a:p>
            <a:pPr marL="0" lvl="1" indent="0">
              <a:spcBef>
                <a:spcPct val="0"/>
              </a:spcBef>
              <a:spcAft>
                <a:spcPct val="0"/>
              </a:spcAft>
              <a:buNone/>
            </a:pPr>
            <a:r>
              <a:rPr lang="en-US" dirty="0">
                <a:solidFill>
                  <a:schemeClr val="tx1"/>
                </a:solidFill>
              </a:rPr>
              <a:t>-    </a:t>
            </a:r>
            <a:r>
              <a:rPr lang="en-US" sz="1800" dirty="0">
                <a:solidFill>
                  <a:schemeClr val="tx1"/>
                </a:solidFill>
              </a:rPr>
              <a:t>Boolean searches </a:t>
            </a:r>
            <a:endParaRPr lang="en-US" sz="1800" dirty="0">
              <a:solidFill>
                <a:schemeClr val="tx1"/>
              </a:solidFill>
              <a:cs typeface="Arial"/>
            </a:endParaRPr>
          </a:p>
          <a:p>
            <a:pPr marL="469106" lvl="2" indent="-342900">
              <a:spcBef>
                <a:spcPct val="0"/>
              </a:spcBef>
              <a:spcAft>
                <a:spcPct val="0"/>
              </a:spcAft>
            </a:pPr>
            <a:r>
              <a:rPr lang="en-US" dirty="0">
                <a:solidFill>
                  <a:schemeClr val="tx1"/>
                </a:solidFill>
              </a:rPr>
              <a:t>Alternate spellings / misspellings </a:t>
            </a:r>
            <a:endParaRPr lang="en-US" dirty="0">
              <a:solidFill>
                <a:srgbClr val="20426F"/>
              </a:solidFill>
              <a:cs typeface="Aria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p:txBody>
      </p:sp>
      <p:pic>
        <p:nvPicPr>
          <p:cNvPr id="3" name="Picture 2">
            <a:extLst>
              <a:ext uri="{FF2B5EF4-FFF2-40B4-BE49-F238E27FC236}">
                <a16:creationId xmlns:a16="http://schemas.microsoft.com/office/drawing/2014/main" id="{D0AFF0AE-F6E6-4C05-BA5E-8723236E9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38" y="3497131"/>
            <a:ext cx="4791075" cy="2400300"/>
          </a:xfrm>
          <a:prstGeom prst="rect">
            <a:avLst/>
          </a:prstGeom>
        </p:spPr>
      </p:pic>
      <p:pic>
        <p:nvPicPr>
          <p:cNvPr id="1030" name="Picture 6" descr="Mobile Marketing 101: What is Shorthand? | IRIOmobile">
            <a:extLst>
              <a:ext uri="{FF2B5EF4-FFF2-40B4-BE49-F238E27FC236}">
                <a16:creationId xmlns:a16="http://schemas.microsoft.com/office/drawing/2014/main" id="{E30C0B25-E0C7-4440-83EF-CB4BB8BE64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99"/>
          <a:stretch/>
        </p:blipFill>
        <p:spPr bwMode="auto">
          <a:xfrm>
            <a:off x="5521754" y="3266983"/>
            <a:ext cx="3450155" cy="263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061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SKILL 9</a:t>
            </a:r>
            <a:r>
              <a:rPr lang="en-US">
                <a:solidFill>
                  <a:schemeClr val="accent4">
                    <a:lumMod val="75000"/>
                  </a:schemeClr>
                </a:solidFill>
                <a:cs typeface="Arial"/>
              </a:rPr>
              <a:t>: ACTUALIZE</a:t>
            </a:r>
          </a:p>
        </p:txBody>
      </p:sp>
      <p:sp>
        <p:nvSpPr>
          <p:cNvPr id="8" name="Text Placeholder 7"/>
          <p:cNvSpPr>
            <a:spLocks noGrp="1"/>
          </p:cNvSpPr>
          <p:nvPr>
            <p:ph type="body" sz="quarter" idx="10"/>
          </p:nvPr>
        </p:nvSpPr>
        <p:spPr>
          <a:xfrm>
            <a:off x="224643" y="1398858"/>
            <a:ext cx="8747266" cy="4667249"/>
          </a:xfrm>
        </p:spPr>
        <p:txBody>
          <a:bodyPr vert="horz" lIns="91440" tIns="45720" rIns="91440" bIns="45720" rtlCol="0" anchor="t">
            <a:noAutofit/>
          </a:bodyPr>
          <a:lstStyle/>
          <a:p>
            <a:pPr marL="457200" lvl="1" indent="-457200">
              <a:spcBef>
                <a:spcPts val="1600"/>
              </a:spcBef>
              <a:spcAft>
                <a:spcPts val="0"/>
              </a:spcAft>
              <a:buFont typeface="+mj-lt"/>
              <a:buAutoNum type="arabicPeriod" startAt="9"/>
            </a:pPr>
            <a:r>
              <a:rPr lang="en-US" b="1" u="sng" dirty="0">
                <a:solidFill>
                  <a:schemeClr val="tx1"/>
                </a:solidFill>
              </a:rPr>
              <a:t>Produce responsive non-privileged ESI in a recognized and appropriate manner.</a:t>
            </a:r>
          </a:p>
          <a:p>
            <a:pPr marL="342900" lvl="1" indent="-342900">
              <a:spcBef>
                <a:spcPts val="1600"/>
              </a:spcBef>
              <a:spcAft>
                <a:spcPts val="0"/>
              </a:spcAft>
            </a:pPr>
            <a:r>
              <a:rPr lang="en-US" dirty="0">
                <a:solidFill>
                  <a:schemeClr val="tx1"/>
                </a:solidFill>
              </a:rPr>
              <a:t>An attorney's ethical obligations relate to his own client’s ESI, and does not address the scope of an attorney’s duty of competence relating to obtaining an opposing party’s ESI.</a:t>
            </a:r>
            <a:endParaRPr lang="en-US" dirty="0">
              <a:solidFill>
                <a:schemeClr val="tx1"/>
              </a:solidFill>
              <a:cs typeface="Arial"/>
            </a:endParaRPr>
          </a:p>
          <a:p>
            <a:pPr marL="342900" lvl="1" indent="-342900">
              <a:spcBef>
                <a:spcPts val="1600"/>
              </a:spcBef>
              <a:spcAft>
                <a:spcPts val="0"/>
              </a:spcAft>
            </a:pPr>
            <a:r>
              <a:rPr lang="en-US" dirty="0">
                <a:solidFill>
                  <a:schemeClr val="tx1"/>
                </a:solidFill>
              </a:rPr>
              <a:t>Native Formats</a:t>
            </a:r>
            <a:endParaRPr lang="en-US" dirty="0">
              <a:solidFill>
                <a:schemeClr val="tx1"/>
              </a:solidFill>
              <a:cs typeface="Arial"/>
            </a:endParaRPr>
          </a:p>
          <a:p>
            <a:pPr marL="342900" lvl="1" indent="-342900">
              <a:spcBef>
                <a:spcPts val="1600"/>
              </a:spcBef>
              <a:spcAft>
                <a:spcPts val="0"/>
              </a:spcAft>
            </a:pPr>
            <a:r>
              <a:rPr lang="en-US" dirty="0">
                <a:solidFill>
                  <a:schemeClr val="tx1"/>
                </a:solidFill>
              </a:rPr>
              <a:t>PDF Formats</a:t>
            </a:r>
          </a:p>
          <a:p>
            <a:pPr marL="342900" lvl="1" indent="-342900">
              <a:spcBef>
                <a:spcPts val="1600"/>
              </a:spcBef>
              <a:spcAft>
                <a:spcPts val="0"/>
              </a:spcAft>
            </a:pPr>
            <a:r>
              <a:rPr lang="en-US" dirty="0">
                <a:solidFill>
                  <a:schemeClr val="tx1"/>
                </a:solidFill>
                <a:cs typeface="Arial"/>
              </a:rPr>
              <a:t>Load File (Relativity, Disco, </a:t>
            </a:r>
            <a:r>
              <a:rPr lang="en-US" dirty="0" err="1">
                <a:solidFill>
                  <a:schemeClr val="tx1"/>
                </a:solidFill>
                <a:cs typeface="Arial"/>
              </a:rPr>
              <a:t>Ipro</a:t>
            </a:r>
            <a:r>
              <a:rPr lang="en-US" dirty="0">
                <a:solidFill>
                  <a:schemeClr val="tx1"/>
                </a:solidFill>
                <a:cs typeface="Arial"/>
              </a:rPr>
              <a:t>, </a:t>
            </a:r>
            <a:r>
              <a:rPr lang="en-US" dirty="0" err="1">
                <a:solidFill>
                  <a:schemeClr val="tx1"/>
                </a:solidFill>
                <a:cs typeface="Arial"/>
              </a:rPr>
              <a:t>etc</a:t>
            </a:r>
            <a:r>
              <a:rPr lang="en-US" dirty="0">
                <a:solidFill>
                  <a:schemeClr val="tx1"/>
                </a:solidFill>
                <a:cs typeface="Arial"/>
              </a:rPr>
              <a:t>)</a:t>
            </a:r>
          </a:p>
          <a:p>
            <a:pPr marL="342900" lvl="1" indent="-342900">
              <a:spcBef>
                <a:spcPts val="1600"/>
              </a:spcBef>
              <a:spcAft>
                <a:spcPts val="0"/>
              </a:spcAft>
            </a:pPr>
            <a:r>
              <a:rPr lang="en-US" dirty="0">
                <a:solidFill>
                  <a:schemeClr val="tx1"/>
                </a:solidFill>
              </a:rPr>
              <a:t>Common Metadata</a:t>
            </a:r>
            <a:endParaRPr lang="en-US" dirty="0">
              <a:solidFill>
                <a:schemeClr val="tx1"/>
              </a:solidFill>
              <a:cs typeface="Arial"/>
            </a:endParaRPr>
          </a:p>
          <a:p>
            <a:pPr marL="468630" lvl="2" indent="-342900">
              <a:spcBef>
                <a:spcPts val="1600"/>
              </a:spcBef>
              <a:spcAft>
                <a:spcPts val="0"/>
              </a:spcAft>
            </a:pPr>
            <a:r>
              <a:rPr lang="en-US" dirty="0">
                <a:solidFill>
                  <a:schemeClr val="tx1"/>
                </a:solidFill>
              </a:rPr>
              <a:t>Created/Modified/Accessed Dates, Location, Custodian, Checksum</a:t>
            </a:r>
            <a:endParaRPr lang="en-US" dirty="0">
              <a:solidFill>
                <a:schemeClr val="tx1"/>
              </a:solidFill>
              <a:cs typeface="Arial"/>
            </a:endParaRPr>
          </a:p>
          <a:p>
            <a:pPr marL="468630" lvl="2" indent="-342900">
              <a:spcBef>
                <a:spcPts val="1600"/>
              </a:spcBef>
              <a:spcAft>
                <a:spcPts val="0"/>
              </a:spcAft>
            </a:pPr>
            <a:endParaRPr lang="en-US" dirty="0">
              <a:solidFill>
                <a:srgbClr val="20426F"/>
              </a:solidFill>
              <a:cs typeface="Aria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a:p>
            <a:pPr marL="342900" lvl="1" indent="-342900">
              <a:spcBef>
                <a:spcPts val="1600"/>
              </a:spcBef>
              <a:spcAft>
                <a:spcPts val="0"/>
              </a:spcAft>
            </a:pPr>
            <a:endParaRPr lang="en-US" dirty="0">
              <a:solidFill>
                <a:srgbClr val="20426F"/>
              </a:solidFill>
            </a:endParaRPr>
          </a:p>
        </p:txBody>
      </p:sp>
    </p:spTree>
    <p:extLst>
      <p:ext uri="{BB962C8B-B14F-4D97-AF65-F5344CB8AC3E}">
        <p14:creationId xmlns:p14="http://schemas.microsoft.com/office/powerpoint/2010/main" val="14564925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256"/>
            <a:ext cx="9144000" cy="732116"/>
          </a:xfrm>
        </p:spPr>
        <p:txBody>
          <a:bodyPr/>
          <a:lstStyle/>
          <a:p>
            <a:pPr algn="ctr"/>
            <a:r>
              <a:rPr lang="en-US" sz="3200"/>
              <a:t>CASE EXAMPLES</a:t>
            </a:r>
          </a:p>
        </p:txBody>
      </p:sp>
    </p:spTree>
    <p:extLst>
      <p:ext uri="{BB962C8B-B14F-4D97-AF65-F5344CB8AC3E}">
        <p14:creationId xmlns:p14="http://schemas.microsoft.com/office/powerpoint/2010/main" val="341093415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4643" y="280715"/>
            <a:ext cx="8747266" cy="654049"/>
          </a:xfrm>
        </p:spPr>
        <p:txBody>
          <a:bodyPr/>
          <a:lstStyle/>
          <a:p>
            <a:r>
              <a:rPr lang="en-US">
                <a:solidFill>
                  <a:schemeClr val="accent4">
                    <a:lumMod val="75000"/>
                  </a:schemeClr>
                </a:solidFill>
              </a:rPr>
              <a:t>ETHICAL VIOLATIONS</a:t>
            </a:r>
            <a:br>
              <a:rPr lang="en-US">
                <a:solidFill>
                  <a:schemeClr val="accent4">
                    <a:lumMod val="75000"/>
                  </a:schemeClr>
                </a:solidFill>
                <a:cs typeface="Arial"/>
              </a:rPr>
            </a:br>
            <a:r>
              <a:rPr lang="en-US" b="0" i="1">
                <a:solidFill>
                  <a:schemeClr val="accent4">
                    <a:lumMod val="75000"/>
                  </a:schemeClr>
                </a:solidFill>
              </a:rPr>
              <a:t>Trevino Texas Elec. Co-Op v. Dillard (Tex. 2005)</a:t>
            </a:r>
            <a:endParaRPr lang="en-US" b="0">
              <a:solidFill>
                <a:schemeClr val="accent4">
                  <a:lumMod val="75000"/>
                </a:schemeClr>
              </a:solidFill>
            </a:endParaRPr>
          </a:p>
        </p:txBody>
      </p:sp>
      <p:sp>
        <p:nvSpPr>
          <p:cNvPr id="8" name="Text Placeholder 7"/>
          <p:cNvSpPr>
            <a:spLocks noGrp="1"/>
          </p:cNvSpPr>
          <p:nvPr>
            <p:ph type="body" sz="quarter" idx="10"/>
          </p:nvPr>
        </p:nvSpPr>
        <p:spPr>
          <a:xfrm>
            <a:off x="224643" y="1398858"/>
            <a:ext cx="8747266" cy="4667249"/>
          </a:xfrm>
        </p:spPr>
        <p:txBody>
          <a:bodyPr>
            <a:noAutofit/>
          </a:bodyPr>
          <a:lstStyle/>
          <a:p>
            <a:pPr marL="0" indent="0">
              <a:spcBef>
                <a:spcPts val="600"/>
              </a:spcBef>
              <a:spcAft>
                <a:spcPts val="600"/>
              </a:spcAft>
              <a:buNone/>
            </a:pPr>
            <a:r>
              <a:rPr lang="en-US" sz="2000" b="1" i="1">
                <a:solidFill>
                  <a:schemeClr val="tx1"/>
                </a:solidFill>
              </a:rPr>
              <a:t>Trevino Texas Elec. Co-Op v. Dillard (Tex. 2005)</a:t>
            </a:r>
          </a:p>
          <a:p>
            <a:pPr>
              <a:spcBef>
                <a:spcPts val="600"/>
              </a:spcBef>
              <a:spcAft>
                <a:spcPts val="600"/>
              </a:spcAft>
            </a:pPr>
            <a:r>
              <a:rPr lang="en-US" sz="2000">
                <a:solidFill>
                  <a:schemeClr val="tx1"/>
                </a:solidFill>
              </a:rPr>
              <a:t>Party doesn’t need to take extraordinary steps to preserve ESI but must show good faith effort in preserving relevant ESI</a:t>
            </a:r>
          </a:p>
          <a:p>
            <a:pPr>
              <a:spcBef>
                <a:spcPts val="600"/>
              </a:spcBef>
              <a:spcAft>
                <a:spcPts val="600"/>
              </a:spcAft>
            </a:pPr>
            <a:r>
              <a:rPr lang="en-US" sz="2000">
                <a:solidFill>
                  <a:schemeClr val="tx1"/>
                </a:solidFill>
              </a:rPr>
              <a:t>Spoliation instruction can be presented to the jury after the court has determined:</a:t>
            </a:r>
          </a:p>
          <a:p>
            <a:pPr lvl="1">
              <a:spcBef>
                <a:spcPts val="600"/>
              </a:spcBef>
              <a:spcAft>
                <a:spcPts val="600"/>
              </a:spcAft>
            </a:pPr>
            <a:r>
              <a:rPr lang="en-US" sz="1800">
                <a:solidFill>
                  <a:schemeClr val="tx1"/>
                </a:solidFill>
              </a:rPr>
              <a:t>Whether there was a duty to preserve ESI</a:t>
            </a:r>
          </a:p>
          <a:p>
            <a:pPr lvl="1">
              <a:spcBef>
                <a:spcPts val="600"/>
              </a:spcBef>
              <a:spcAft>
                <a:spcPts val="600"/>
              </a:spcAft>
            </a:pPr>
            <a:r>
              <a:rPr lang="en-US" sz="1800">
                <a:solidFill>
                  <a:schemeClr val="tx1"/>
                </a:solidFill>
              </a:rPr>
              <a:t>Whether the spoliation was due to negligence or intentionality</a:t>
            </a:r>
          </a:p>
          <a:p>
            <a:pPr lvl="1">
              <a:spcBef>
                <a:spcPts val="600"/>
              </a:spcBef>
              <a:spcAft>
                <a:spcPts val="600"/>
              </a:spcAft>
            </a:pPr>
            <a:r>
              <a:rPr lang="en-US" sz="1800">
                <a:solidFill>
                  <a:schemeClr val="tx1"/>
                </a:solidFill>
              </a:rPr>
              <a:t>Whether the spoliation prejudiced the other side’s ability to present the case</a:t>
            </a:r>
            <a:endParaRPr lang="en-US" sz="1600">
              <a:solidFill>
                <a:schemeClr val="tx1"/>
              </a:solidFill>
            </a:endParaRPr>
          </a:p>
          <a:p>
            <a:pPr>
              <a:spcBef>
                <a:spcPts val="600"/>
              </a:spcBef>
              <a:spcAft>
                <a:spcPts val="600"/>
              </a:spcAft>
            </a:pPr>
            <a:r>
              <a:rPr lang="en-US" sz="2000">
                <a:solidFill>
                  <a:schemeClr val="tx1"/>
                </a:solidFill>
              </a:rPr>
              <a:t>Intentional spoliation of relevant data raises presumption that the evidence was unfavorable to the party that failed to preserve the ESI.</a:t>
            </a:r>
            <a:endParaRPr lang="en-US" sz="1800">
              <a:solidFill>
                <a:schemeClr val="tx1"/>
              </a:solidFill>
            </a:endParaRPr>
          </a:p>
        </p:txBody>
      </p:sp>
      <p:sp>
        <p:nvSpPr>
          <p:cNvPr id="2" name="TextBox 1">
            <a:extLst>
              <a:ext uri="{FF2B5EF4-FFF2-40B4-BE49-F238E27FC236}">
                <a16:creationId xmlns:a16="http://schemas.microsoft.com/office/drawing/2014/main" id="{F2308BCD-BAAE-46B5-BC98-2A41A767003E}"/>
              </a:ext>
            </a:extLst>
          </p:cNvPr>
          <p:cNvSpPr txBox="1"/>
          <p:nvPr/>
        </p:nvSpPr>
        <p:spPr>
          <a:xfrm>
            <a:off x="311150" y="5613400"/>
            <a:ext cx="8333317" cy="611999"/>
          </a:xfrm>
          <a:prstGeom prst="rect">
            <a:avLst/>
          </a:prstGeom>
          <a:noFill/>
          <a:ln w="19050">
            <a:solidFill>
              <a:srgbClr val="537F9F"/>
            </a:solidFill>
          </a:ln>
        </p:spPr>
        <p:txBody>
          <a:bodyPr wrap="square" lIns="91440" tIns="45720" rIns="91440" rtlCol="0" anchor="t">
            <a:noAutofit/>
          </a:bodyPr>
          <a:lstStyle/>
          <a:p>
            <a:pPr algn="just"/>
            <a:r>
              <a:rPr lang="en-US" sz="1400" b="1" i="1"/>
              <a:t>Trevino</a:t>
            </a:r>
            <a:r>
              <a:rPr lang="en-US" sz="1400" b="1"/>
              <a:t>, </a:t>
            </a:r>
            <a:r>
              <a:rPr lang="en-US" sz="1400" b="1" u="sng"/>
              <a:t>supra</a:t>
            </a:r>
            <a:r>
              <a:rPr lang="en-US" sz="1400" b="1"/>
              <a:t>; </a:t>
            </a:r>
            <a:r>
              <a:rPr lang="en-US" sz="1400" b="1" i="1"/>
              <a:t>Texas Elec. Co-Op. v. Dillard</a:t>
            </a:r>
            <a:r>
              <a:rPr lang="en-US" sz="1400" b="1"/>
              <a:t>, 171 S.W.3d 201, 208-209 (Tex. App. – Tyler 2005)</a:t>
            </a:r>
            <a:r>
              <a:rPr lang="en-US" sz="1400">
                <a:cs typeface="Arial"/>
              </a:rPr>
              <a:t> </a:t>
            </a:r>
            <a:endParaRPr lang="en-US" sz="1400" i="1">
              <a:cs typeface="Arial"/>
            </a:endParaRPr>
          </a:p>
        </p:txBody>
      </p:sp>
    </p:spTree>
    <p:extLst>
      <p:ext uri="{BB962C8B-B14F-4D97-AF65-F5344CB8AC3E}">
        <p14:creationId xmlns:p14="http://schemas.microsoft.com/office/powerpoint/2010/main" val="29300262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ETHICAL VIOLATIONS</a:t>
            </a:r>
            <a:br>
              <a:rPr lang="en-US">
                <a:solidFill>
                  <a:schemeClr val="accent4">
                    <a:lumMod val="75000"/>
                  </a:schemeClr>
                </a:solidFill>
                <a:cs typeface="Arial"/>
              </a:rPr>
            </a:br>
            <a:r>
              <a:rPr lang="en-US" b="0" i="1">
                <a:solidFill>
                  <a:schemeClr val="accent4">
                    <a:lumMod val="75000"/>
                  </a:schemeClr>
                </a:solidFill>
              </a:rPr>
              <a:t>Wal-Mart Stores, Inc v. Johnson (Tex. 2003)</a:t>
            </a:r>
            <a:endParaRPr lang="en-US" b="0">
              <a:solidFill>
                <a:schemeClr val="accent4">
                  <a:lumMod val="75000"/>
                </a:schemeClr>
              </a:solidFill>
            </a:endParaRPr>
          </a:p>
        </p:txBody>
      </p:sp>
      <p:sp>
        <p:nvSpPr>
          <p:cNvPr id="8" name="Text Placeholder 7"/>
          <p:cNvSpPr>
            <a:spLocks noGrp="1"/>
          </p:cNvSpPr>
          <p:nvPr>
            <p:ph type="body" sz="quarter" idx="10"/>
          </p:nvPr>
        </p:nvSpPr>
        <p:spPr>
          <a:xfrm>
            <a:off x="224643" y="1398858"/>
            <a:ext cx="8747266" cy="4667249"/>
          </a:xfrm>
        </p:spPr>
        <p:txBody>
          <a:bodyPr vert="horz" lIns="91440" tIns="45720" rIns="91440" bIns="45720" rtlCol="0" anchor="t">
            <a:noAutofit/>
          </a:bodyPr>
          <a:lstStyle/>
          <a:p>
            <a:pPr marL="0" indent="0">
              <a:spcBef>
                <a:spcPts val="600"/>
              </a:spcBef>
              <a:spcAft>
                <a:spcPts val="600"/>
              </a:spcAft>
              <a:buNone/>
            </a:pPr>
            <a:r>
              <a:rPr lang="en-US" sz="2000" b="1" i="1">
                <a:solidFill>
                  <a:schemeClr val="tx1"/>
                </a:solidFill>
              </a:rPr>
              <a:t>When</a:t>
            </a:r>
            <a:r>
              <a:rPr lang="en-US" sz="2000" b="1" i="1">
                <a:solidFill>
                  <a:schemeClr val="tx1"/>
                </a:solidFill>
                <a:cs typeface="Arial"/>
              </a:rPr>
              <a:t> do you have a duty to preserve potential ESI?</a:t>
            </a:r>
            <a:endParaRPr lang="en-US" sz="2000" b="1" i="1">
              <a:solidFill>
                <a:schemeClr val="tx1"/>
              </a:solidFill>
            </a:endParaRPr>
          </a:p>
          <a:p>
            <a:pPr marL="174625" indent="-174625">
              <a:spcBef>
                <a:spcPts val="600"/>
              </a:spcBef>
              <a:spcAft>
                <a:spcPts val="600"/>
              </a:spcAft>
            </a:pPr>
            <a:r>
              <a:rPr lang="en-US" sz="1800">
                <a:solidFill>
                  <a:schemeClr val="tx1"/>
                </a:solidFill>
              </a:rPr>
              <a:t>Presumption that destroyed documents are unfavorable to the party responsible for the destruction only applies when that party had a duty to preserve the ESI.</a:t>
            </a:r>
            <a:endParaRPr lang="en-US" sz="1800">
              <a:solidFill>
                <a:schemeClr val="tx1"/>
              </a:solidFill>
              <a:cs typeface="Arial"/>
            </a:endParaRPr>
          </a:p>
          <a:p>
            <a:pPr marL="174625" indent="-174625">
              <a:spcBef>
                <a:spcPts val="600"/>
              </a:spcBef>
              <a:spcAft>
                <a:spcPts val="600"/>
              </a:spcAft>
            </a:pPr>
            <a:r>
              <a:rPr lang="en-US" sz="1800">
                <a:solidFill>
                  <a:schemeClr val="tx1"/>
                </a:solidFill>
              </a:rPr>
              <a:t>Duty to preserve only applies when “a party knows or reasonably should know that there is a substantial chance that a claim will be files and that evidence in its possession or control will be material and relevant to that claim.”</a:t>
            </a:r>
            <a:endParaRPr lang="en-US" sz="1800">
              <a:solidFill>
                <a:schemeClr val="tx1"/>
              </a:solidFill>
              <a:cs typeface="Arial"/>
            </a:endParaRPr>
          </a:p>
          <a:p>
            <a:pPr marL="174625" indent="-174625">
              <a:spcBef>
                <a:spcPts val="600"/>
              </a:spcBef>
              <a:spcAft>
                <a:spcPts val="600"/>
              </a:spcAft>
            </a:pPr>
            <a:endParaRPr lang="en-US" sz="2000">
              <a:solidFill>
                <a:srgbClr val="20426F"/>
              </a:solidFill>
              <a:cs typeface="Arial"/>
            </a:endParaRPr>
          </a:p>
          <a:p>
            <a:pPr marL="174625" indent="-174625">
              <a:spcBef>
                <a:spcPts val="600"/>
              </a:spcBef>
              <a:spcAft>
                <a:spcPts val="600"/>
              </a:spcAft>
            </a:pPr>
            <a:endParaRPr lang="en-US" sz="2000">
              <a:solidFill>
                <a:srgbClr val="20426F"/>
              </a:solidFill>
              <a:cs typeface="Arial"/>
            </a:endParaRPr>
          </a:p>
          <a:p>
            <a:pPr marL="0" indent="0">
              <a:spcBef>
                <a:spcPts val="600"/>
              </a:spcBef>
              <a:spcAft>
                <a:spcPts val="600"/>
              </a:spcAft>
              <a:buNone/>
            </a:pPr>
            <a:endParaRPr lang="en-US" sz="1400" i="1">
              <a:solidFill>
                <a:srgbClr val="20426F"/>
              </a:solidFill>
            </a:endParaRPr>
          </a:p>
          <a:p>
            <a:pPr marL="0" indent="0">
              <a:spcBef>
                <a:spcPts val="600"/>
              </a:spcBef>
              <a:spcAft>
                <a:spcPts val="600"/>
              </a:spcAft>
              <a:buNone/>
            </a:pPr>
            <a:endParaRPr lang="en-US" sz="2000">
              <a:solidFill>
                <a:srgbClr val="20426F"/>
              </a:solidFill>
            </a:endParaRPr>
          </a:p>
        </p:txBody>
      </p:sp>
      <p:sp>
        <p:nvSpPr>
          <p:cNvPr id="3" name="TextBox 2">
            <a:extLst>
              <a:ext uri="{FF2B5EF4-FFF2-40B4-BE49-F238E27FC236}">
                <a16:creationId xmlns:a16="http://schemas.microsoft.com/office/drawing/2014/main" id="{C386DCD2-BDBC-4258-8FA9-C22FDB296720}"/>
              </a:ext>
            </a:extLst>
          </p:cNvPr>
          <p:cNvSpPr txBox="1"/>
          <p:nvPr/>
        </p:nvSpPr>
        <p:spPr>
          <a:xfrm>
            <a:off x="277284" y="4707467"/>
            <a:ext cx="8485716" cy="1399399"/>
          </a:xfrm>
          <a:prstGeom prst="rect">
            <a:avLst/>
          </a:prstGeom>
          <a:noFill/>
          <a:ln w="19050">
            <a:solidFill>
              <a:srgbClr val="537F9F"/>
            </a:solidFill>
          </a:ln>
        </p:spPr>
        <p:txBody>
          <a:bodyPr wrap="square" lIns="91440" tIns="45720" rIns="91440" rtlCol="0" anchor="t">
            <a:noAutofit/>
          </a:bodyPr>
          <a:lstStyle/>
          <a:p>
            <a:r>
              <a:rPr lang="en-US" sz="1400" b="1"/>
              <a:t>Wal-Mart Stores, Inc.</a:t>
            </a:r>
            <a:r>
              <a:rPr lang="en-US" sz="1400" b="1" i="1"/>
              <a:t> v. </a:t>
            </a:r>
            <a:r>
              <a:rPr lang="en-US" sz="1400" b="1"/>
              <a:t>Johnson, 106 S.W.3d 718 (Tex. 2003)</a:t>
            </a:r>
            <a:r>
              <a:rPr lang="en-US" sz="1400">
                <a:cs typeface="Arial"/>
              </a:rPr>
              <a:t> In </a:t>
            </a:r>
            <a:r>
              <a:rPr lang="en-US" sz="1400" i="1">
                <a:cs typeface="Arial"/>
              </a:rPr>
              <a:t>Johnson</a:t>
            </a:r>
            <a:r>
              <a:rPr lang="en-US" sz="1400">
                <a:cs typeface="Arial"/>
              </a:rPr>
              <a:t>, the Court noted that spoliation instructions have been given either for (1) a party’s deliberate destruction of relevant evidence; or (2) a party’s failure to produce relevant evidence or explain its non-production. However, the Court noted that such a duty to preserve evidence arises </a:t>
            </a:r>
            <a:r>
              <a:rPr lang="en-US" sz="1400" i="1">
                <a:cs typeface="Arial"/>
              </a:rPr>
              <a:t>“only when a party knows or reasonably should know that there is a substantial chance that a claim will be filed and that evidence in its possession or control will be material and relevant to that claim.” </a:t>
            </a:r>
            <a:r>
              <a:rPr lang="en-US" sz="1400">
                <a:cs typeface="Arial"/>
              </a:rPr>
              <a:t>.</a:t>
            </a:r>
            <a:endParaRPr lang="en-US" sz="1400" i="1">
              <a:cs typeface="Arial"/>
            </a:endParaRPr>
          </a:p>
        </p:txBody>
      </p:sp>
    </p:spTree>
    <p:extLst>
      <p:ext uri="{BB962C8B-B14F-4D97-AF65-F5344CB8AC3E}">
        <p14:creationId xmlns:p14="http://schemas.microsoft.com/office/powerpoint/2010/main" val="21554520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4">
                    <a:lumMod val="75000"/>
                  </a:schemeClr>
                </a:solidFill>
              </a:rPr>
              <a:t>Ethical Violations</a:t>
            </a:r>
            <a:br>
              <a:rPr lang="en-US">
                <a:solidFill>
                  <a:schemeClr val="accent4">
                    <a:lumMod val="75000"/>
                  </a:schemeClr>
                </a:solidFill>
                <a:cs typeface="Arial"/>
              </a:rPr>
            </a:br>
            <a:r>
              <a:rPr lang="en-US" b="0">
                <a:solidFill>
                  <a:schemeClr val="accent4">
                    <a:lumMod val="75000"/>
                  </a:schemeClr>
                </a:solidFill>
              </a:rPr>
              <a:t>Weekley Homes LP.</a:t>
            </a:r>
            <a:r>
              <a:rPr lang="en-US" b="0">
                <a:solidFill>
                  <a:schemeClr val="accent4">
                    <a:lumMod val="75000"/>
                  </a:schemeClr>
                </a:solidFill>
                <a:cs typeface="Arial"/>
              </a:rPr>
              <a:t> V HFG (Tex. 2009)</a:t>
            </a:r>
            <a:endParaRPr lang="en-US" b="0">
              <a:solidFill>
                <a:schemeClr val="accent4">
                  <a:lumMod val="75000"/>
                </a:schemeClr>
              </a:solidFill>
            </a:endParaRPr>
          </a:p>
        </p:txBody>
      </p:sp>
      <p:sp>
        <p:nvSpPr>
          <p:cNvPr id="8" name="Text Placeholder 7"/>
          <p:cNvSpPr>
            <a:spLocks noGrp="1"/>
          </p:cNvSpPr>
          <p:nvPr>
            <p:ph type="body" sz="quarter" idx="10"/>
          </p:nvPr>
        </p:nvSpPr>
        <p:spPr>
          <a:xfrm>
            <a:off x="199243" y="1280326"/>
            <a:ext cx="8747266" cy="2766742"/>
          </a:xfrm>
        </p:spPr>
        <p:txBody>
          <a:bodyPr vert="horz" lIns="91440" tIns="45720" rIns="91440" bIns="45720" rtlCol="0" anchor="t">
            <a:noAutofit/>
          </a:bodyPr>
          <a:lstStyle/>
          <a:p>
            <a:pPr marL="0" indent="0">
              <a:spcBef>
                <a:spcPts val="600"/>
              </a:spcBef>
              <a:spcAft>
                <a:spcPts val="600"/>
              </a:spcAft>
              <a:buNone/>
            </a:pPr>
            <a:r>
              <a:rPr lang="en-US" sz="2000" b="1" i="1">
                <a:solidFill>
                  <a:schemeClr val="tx1"/>
                </a:solidFill>
              </a:rPr>
              <a:t>How hard can you look for ESI? </a:t>
            </a:r>
          </a:p>
          <a:p>
            <a:pPr marL="174625" indent="-174625">
              <a:spcBef>
                <a:spcPts val="600"/>
              </a:spcBef>
              <a:spcAft>
                <a:spcPts val="600"/>
              </a:spcAft>
            </a:pPr>
            <a:r>
              <a:rPr lang="en-US" sz="1800">
                <a:solidFill>
                  <a:schemeClr val="tx1"/>
                </a:solidFill>
              </a:rPr>
              <a:t>Weekley produced 31 emails.</a:t>
            </a:r>
            <a:r>
              <a:rPr lang="en-US" sz="1800">
                <a:solidFill>
                  <a:schemeClr val="tx1"/>
                </a:solidFill>
                <a:cs typeface="Arial"/>
              </a:rPr>
              <a:t>  Plaintiff believed more existed and asked to have forensic investigators try to recover deleted emails from as far back as 2004.</a:t>
            </a:r>
          </a:p>
          <a:p>
            <a:pPr marL="174625" indent="-174625">
              <a:spcBef>
                <a:spcPts val="600"/>
              </a:spcBef>
              <a:spcAft>
                <a:spcPts val="600"/>
              </a:spcAft>
            </a:pPr>
            <a:r>
              <a:rPr lang="en-US" sz="1800">
                <a:solidFill>
                  <a:schemeClr val="tx1"/>
                </a:solidFill>
              </a:rPr>
              <a:t>TRCP 196.4 only referrs to data that is "reasonably available." .</a:t>
            </a:r>
            <a:endParaRPr lang="en-US" sz="1800">
              <a:solidFill>
                <a:schemeClr val="tx1"/>
              </a:solidFill>
              <a:cs typeface="Arial"/>
            </a:endParaRPr>
          </a:p>
          <a:p>
            <a:pPr marL="174625" indent="-174625">
              <a:spcBef>
                <a:spcPts val="600"/>
              </a:spcBef>
              <a:spcAft>
                <a:spcPts val="600"/>
              </a:spcAft>
            </a:pPr>
            <a:r>
              <a:rPr lang="en-US" sz="1800">
                <a:solidFill>
                  <a:schemeClr val="tx1"/>
                </a:solidFill>
              </a:rPr>
              <a:t>Court created</a:t>
            </a:r>
            <a:r>
              <a:rPr lang="en-US" sz="1800">
                <a:solidFill>
                  <a:schemeClr val="tx1"/>
                </a:solidFill>
                <a:cs typeface="Arial"/>
              </a:rPr>
              <a:t> basic principles:</a:t>
            </a:r>
          </a:p>
          <a:p>
            <a:pPr marL="300990" lvl="1" indent="-125730">
              <a:spcBef>
                <a:spcPts val="600"/>
              </a:spcBef>
              <a:spcAft>
                <a:spcPts val="600"/>
              </a:spcAft>
            </a:pPr>
            <a:r>
              <a:rPr lang="en-US" sz="1600">
                <a:solidFill>
                  <a:schemeClr val="tx1"/>
                </a:solidFill>
                <a:cs typeface="Arial"/>
              </a:rPr>
              <a:t>Need to show responding party had defaulted in its obligations and that additional searching could recover dleeted materials</a:t>
            </a:r>
          </a:p>
          <a:p>
            <a:pPr marL="300990" lvl="1" indent="-125730">
              <a:spcBef>
                <a:spcPts val="600"/>
              </a:spcBef>
              <a:spcAft>
                <a:spcPts val="600"/>
              </a:spcAft>
            </a:pPr>
            <a:r>
              <a:rPr lang="en-US" sz="1600">
                <a:solidFill>
                  <a:schemeClr val="tx1"/>
                </a:solidFill>
                <a:cs typeface="Arial"/>
              </a:rPr>
              <a:t>Experts are needed only when retrieval of the data sought is feasible (privilege and privacy)</a:t>
            </a:r>
          </a:p>
          <a:p>
            <a:pPr marL="300990" lvl="1" indent="-125730">
              <a:spcBef>
                <a:spcPts val="600"/>
              </a:spcBef>
              <a:spcAft>
                <a:spcPts val="600"/>
              </a:spcAft>
            </a:pPr>
            <a:r>
              <a:rPr lang="en-US" sz="1600">
                <a:solidFill>
                  <a:schemeClr val="tx1"/>
                </a:solidFill>
                <a:cs typeface="Arial"/>
              </a:rPr>
              <a:t>There needs to be some direct relationship between the electronic storage device and the claim itself</a:t>
            </a:r>
          </a:p>
          <a:p>
            <a:pPr marL="174625" indent="-174625">
              <a:spcBef>
                <a:spcPts val="600"/>
              </a:spcBef>
              <a:spcAft>
                <a:spcPts val="600"/>
              </a:spcAft>
            </a:pPr>
            <a:endParaRPr lang="en-US" sz="1800">
              <a:solidFill>
                <a:schemeClr val="tx1"/>
              </a:solidFill>
              <a:cs typeface="Arial"/>
            </a:endParaRPr>
          </a:p>
        </p:txBody>
      </p:sp>
      <p:sp>
        <p:nvSpPr>
          <p:cNvPr id="4" name="TextBox 3">
            <a:extLst>
              <a:ext uri="{FF2B5EF4-FFF2-40B4-BE49-F238E27FC236}">
                <a16:creationId xmlns:a16="http://schemas.microsoft.com/office/drawing/2014/main" id="{1FDF2E17-5A6E-42F7-9E0F-569F7FDA45AE}"/>
              </a:ext>
            </a:extLst>
          </p:cNvPr>
          <p:cNvSpPr txBox="1"/>
          <p:nvPr/>
        </p:nvSpPr>
        <p:spPr>
          <a:xfrm>
            <a:off x="351184" y="4934496"/>
            <a:ext cx="8248650" cy="1311275"/>
          </a:xfrm>
          <a:prstGeom prst="rect">
            <a:avLst/>
          </a:prstGeom>
          <a:noFill/>
          <a:ln w="19050">
            <a:solidFill>
              <a:srgbClr val="537F9F"/>
            </a:solidFill>
          </a:ln>
        </p:spPr>
        <p:txBody>
          <a:bodyPr wrap="square" lIns="91440" tIns="45720" rIns="91440" rtlCol="0" anchor="t">
            <a:noAutofit/>
          </a:bodyPr>
          <a:lstStyle/>
          <a:p>
            <a:pPr algn="just"/>
            <a:r>
              <a:rPr lang="en-US" sz="1300" b="1" i="1"/>
              <a:t>Weekley Homes LP</a:t>
            </a:r>
            <a:r>
              <a:rPr lang="en-US" sz="1300" b="1"/>
              <a:t> litigation, 295 S.W.3d 309 (Tex. 2009)</a:t>
            </a:r>
            <a:r>
              <a:rPr lang="en-US" sz="1300" b="1" i="1"/>
              <a:t> </a:t>
            </a:r>
            <a:r>
              <a:rPr lang="en-US" sz="1300"/>
              <a:t>Having established the “basic principles” the court determined that “because plaintiff failed to demonstrate the particular characteristics of the electronic storage devices involved, the familiarity of its experts with those characteristics, or a reasonable likelihood that the proposed search methodology would yield the information sought, and considering the highly intrusive nature of computer storage search and the sensitivity of the subject matter…the trial court abused its discretion.”</a:t>
            </a:r>
            <a:endParaRPr lang="en-US"/>
          </a:p>
        </p:txBody>
      </p:sp>
    </p:spTree>
    <p:extLst>
      <p:ext uri="{BB962C8B-B14F-4D97-AF65-F5344CB8AC3E}">
        <p14:creationId xmlns:p14="http://schemas.microsoft.com/office/powerpoint/2010/main" val="30480118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818" y="339921"/>
            <a:ext cx="8747266" cy="654049"/>
          </a:xfrm>
        </p:spPr>
        <p:txBody>
          <a:bodyPr/>
          <a:lstStyle/>
          <a:p>
            <a:r>
              <a:rPr lang="en-US">
                <a:cs typeface="Arial"/>
              </a:rPr>
              <a:t>FRED BEHNING</a:t>
            </a:r>
          </a:p>
        </p:txBody>
      </p:sp>
      <p:sp>
        <p:nvSpPr>
          <p:cNvPr id="6" name="Text Placeholder 5"/>
          <p:cNvSpPr>
            <a:spLocks noGrp="1"/>
          </p:cNvSpPr>
          <p:nvPr>
            <p:ph type="body" sz="quarter" idx="11"/>
          </p:nvPr>
        </p:nvSpPr>
        <p:spPr>
          <a:xfrm>
            <a:off x="307456" y="1069996"/>
            <a:ext cx="8034287" cy="4220307"/>
          </a:xfrm>
        </p:spPr>
        <p:txBody>
          <a:bodyPr vert="horz" lIns="91440" tIns="45720" rIns="91440" bIns="45720" rtlCol="0" anchor="t">
            <a:noAutofit/>
          </a:bodyPr>
          <a:lstStyle/>
          <a:p>
            <a:pPr marL="174625" indent="-174625"/>
            <a:r>
              <a:rPr lang="en-US" sz="2000" kern="1200">
                <a:solidFill>
                  <a:srgbClr val="20426F"/>
                </a:solidFill>
                <a:latin typeface="Arial" charset="0"/>
              </a:rPr>
              <a:t>BS</a:t>
            </a:r>
            <a:r>
              <a:rPr lang="en-US" sz="2000" kern="1200">
                <a:solidFill>
                  <a:srgbClr val="20426F"/>
                </a:solidFill>
                <a:cs typeface="Arial"/>
              </a:rPr>
              <a:t> Forensic Science – Baylor University</a:t>
            </a:r>
            <a:endParaRPr lang="en-US"/>
          </a:p>
          <a:p>
            <a:pPr marL="174625" indent="-174625"/>
            <a:r>
              <a:rPr lang="en-US" sz="2000" kern="1200">
                <a:solidFill>
                  <a:srgbClr val="20426F"/>
                </a:solidFill>
                <a:latin typeface="Arial" charset="0"/>
                <a:cs typeface="Arial"/>
              </a:rPr>
              <a:t>Over 13 years experience in Digital Forensics</a:t>
            </a:r>
            <a:endParaRPr lang="en-US" sz="2000" kern="1200">
              <a:solidFill>
                <a:srgbClr val="20426F"/>
              </a:solidFill>
              <a:latin typeface="Arial" charset="0"/>
            </a:endParaRPr>
          </a:p>
          <a:p>
            <a:pPr marL="174625" indent="-174625">
              <a:spcBef>
                <a:spcPts val="400"/>
              </a:spcBef>
              <a:spcAft>
                <a:spcPts val="0"/>
              </a:spcAft>
            </a:pPr>
            <a:r>
              <a:rPr lang="en-US" sz="2000" kern="1200">
                <a:solidFill>
                  <a:srgbClr val="20426F"/>
                </a:solidFill>
                <a:latin typeface="Arial" charset="0"/>
              </a:rPr>
              <a:t>EnCase Certified Examiner</a:t>
            </a:r>
            <a:endParaRPr lang="en-US" sz="2000" kern="1200">
              <a:solidFill>
                <a:srgbClr val="20426F"/>
              </a:solidFill>
              <a:latin typeface="Arial" charset="0"/>
              <a:cs typeface="Arial"/>
            </a:endParaRPr>
          </a:p>
          <a:p>
            <a:pPr marL="174625" indent="-174625">
              <a:spcBef>
                <a:spcPts val="400"/>
              </a:spcBef>
              <a:spcAft>
                <a:spcPts val="0"/>
              </a:spcAft>
            </a:pPr>
            <a:r>
              <a:rPr lang="en-US" sz="2000" kern="1200">
                <a:solidFill>
                  <a:srgbClr val="20426F"/>
                </a:solidFill>
                <a:latin typeface="Arial" charset="0"/>
                <a:cs typeface="Arial"/>
              </a:rPr>
              <a:t>Mobile Phone Seizure Certified – BK Forensics</a:t>
            </a:r>
            <a:endParaRPr lang="en-US" sz="2000" kern="1200">
              <a:solidFill>
                <a:srgbClr val="20426F"/>
              </a:solidFill>
              <a:latin typeface="Arial" charset="0"/>
            </a:endParaRPr>
          </a:p>
          <a:p>
            <a:pPr marL="174625" indent="-174625"/>
            <a:r>
              <a:rPr lang="en-US" sz="2000" kern="1200">
                <a:solidFill>
                  <a:srgbClr val="20426F"/>
                </a:solidFill>
                <a:latin typeface="Arial" charset="0"/>
              </a:rPr>
              <a:t>Licensed Texas Private Investigator</a:t>
            </a:r>
            <a:endParaRPr lang="en-US" sz="2000" kern="1200">
              <a:solidFill>
                <a:srgbClr val="20426F"/>
              </a:solidFill>
              <a:latin typeface="Arial" charset="0"/>
              <a:cs typeface="Arial"/>
            </a:endParaRPr>
          </a:p>
          <a:p>
            <a:pPr marL="0" indent="0">
              <a:buNone/>
            </a:pPr>
            <a:endParaRPr lang="en-US" sz="2000" kern="1200">
              <a:solidFill>
                <a:srgbClr val="20426F"/>
              </a:solidFill>
              <a:latin typeface="Arial" charset="0"/>
              <a:cs typeface="Arial"/>
            </a:endParaRPr>
          </a:p>
          <a:p>
            <a:pPr marL="174625" indent="-174625"/>
            <a:r>
              <a:rPr lang="en-US" sz="2000" kern="1200">
                <a:solidFill>
                  <a:srgbClr val="20426F"/>
                </a:solidFill>
                <a:latin typeface="Arial" charset="0"/>
              </a:rPr>
              <a:t>High Technology Crime Investigation</a:t>
            </a:r>
            <a:r>
              <a:rPr lang="en-US" sz="2000" kern="1200">
                <a:solidFill>
                  <a:srgbClr val="20426F"/>
                </a:solidFill>
                <a:latin typeface="Arial" charset="0"/>
                <a:cs typeface="Arial"/>
              </a:rPr>
              <a:t> Association Member</a:t>
            </a:r>
          </a:p>
          <a:p>
            <a:pPr marL="174625" indent="-174625"/>
            <a:endParaRPr lang="en-US" sz="2000" kern="1200">
              <a:solidFill>
                <a:srgbClr val="20426F"/>
              </a:solidFill>
              <a:latin typeface="Arial" charset="0"/>
              <a:cs typeface="Arial"/>
            </a:endParaRPr>
          </a:p>
          <a:p>
            <a:pPr marL="174625" indent="-174625">
              <a:spcBef>
                <a:spcPts val="400"/>
              </a:spcBef>
              <a:spcAft>
                <a:spcPts val="0"/>
              </a:spcAft>
            </a:pPr>
            <a:r>
              <a:rPr lang="en-US" sz="2000" kern="1200">
                <a:solidFill>
                  <a:srgbClr val="20426F"/>
                </a:solidFill>
                <a:latin typeface="Arial" charset="0"/>
                <a:cs typeface="Arial"/>
              </a:rPr>
              <a:t>Testified in Texas Civil Court – Harris County</a:t>
            </a:r>
          </a:p>
        </p:txBody>
      </p:sp>
      <p:pic>
        <p:nvPicPr>
          <p:cNvPr id="5" name="Picture 7" descr="A close up of a hanger&#10;&#10;Description generated with high confidence">
            <a:extLst>
              <a:ext uri="{FF2B5EF4-FFF2-40B4-BE49-F238E27FC236}">
                <a16:creationId xmlns:a16="http://schemas.microsoft.com/office/drawing/2014/main" id="{6743082F-E766-43B8-A92C-9F20B7F77ECF}"/>
              </a:ext>
            </a:extLst>
          </p:cNvPr>
          <p:cNvPicPr>
            <a:picLocks noChangeAspect="1"/>
          </p:cNvPicPr>
          <p:nvPr/>
        </p:nvPicPr>
        <p:blipFill>
          <a:blip r:embed="rId3"/>
          <a:stretch>
            <a:fillRect/>
          </a:stretch>
        </p:blipFill>
        <p:spPr>
          <a:xfrm>
            <a:off x="6117680" y="3921112"/>
            <a:ext cx="2743200" cy="2057400"/>
          </a:xfrm>
          <a:prstGeom prst="rect">
            <a:avLst/>
          </a:prstGeom>
        </p:spPr>
      </p:pic>
      <p:pic>
        <p:nvPicPr>
          <p:cNvPr id="9" name="Picture 9">
            <a:extLst>
              <a:ext uri="{FF2B5EF4-FFF2-40B4-BE49-F238E27FC236}">
                <a16:creationId xmlns:a16="http://schemas.microsoft.com/office/drawing/2014/main" id="{1D2A75A9-8C35-48D0-8B59-B6D3DB1C8DD5}"/>
              </a:ext>
            </a:extLst>
          </p:cNvPr>
          <p:cNvPicPr>
            <a:picLocks noChangeAspect="1"/>
          </p:cNvPicPr>
          <p:nvPr/>
        </p:nvPicPr>
        <p:blipFill>
          <a:blip r:embed="rId4"/>
          <a:stretch>
            <a:fillRect/>
          </a:stretch>
        </p:blipFill>
        <p:spPr>
          <a:xfrm>
            <a:off x="1201346" y="4903924"/>
            <a:ext cx="3374480" cy="952610"/>
          </a:xfrm>
          <a:prstGeom prst="rect">
            <a:avLst/>
          </a:prstGeom>
        </p:spPr>
      </p:pic>
      <p:pic>
        <p:nvPicPr>
          <p:cNvPr id="10" name="Picture 9">
            <a:extLst>
              <a:ext uri="{FF2B5EF4-FFF2-40B4-BE49-F238E27FC236}">
                <a16:creationId xmlns:a16="http://schemas.microsoft.com/office/drawing/2014/main" id="{695110C2-B2A8-4470-8B79-237CED53D1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862" r="24252" b="1033"/>
          <a:stretch/>
        </p:blipFill>
        <p:spPr>
          <a:xfrm>
            <a:off x="6883361" y="666944"/>
            <a:ext cx="1977519" cy="2269943"/>
          </a:xfrm>
          <a:prstGeom prst="rect">
            <a:avLst/>
          </a:prstGeom>
        </p:spPr>
      </p:pic>
    </p:spTree>
    <p:extLst>
      <p:ext uri="{BB962C8B-B14F-4D97-AF65-F5344CB8AC3E}">
        <p14:creationId xmlns:p14="http://schemas.microsoft.com/office/powerpoint/2010/main" val="117809334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4">
                    <a:lumMod val="75000"/>
                  </a:schemeClr>
                </a:solidFill>
              </a:rPr>
              <a:t>ETHICAL VIOLATIONS</a:t>
            </a:r>
            <a:br>
              <a:rPr lang="en-US" dirty="0">
                <a:solidFill>
                  <a:schemeClr val="accent4">
                    <a:lumMod val="75000"/>
                  </a:schemeClr>
                </a:solidFill>
                <a:cs typeface="Arial"/>
              </a:rPr>
            </a:br>
            <a:r>
              <a:rPr lang="en-US" b="0" dirty="0">
                <a:solidFill>
                  <a:schemeClr val="accent4">
                    <a:lumMod val="75000"/>
                  </a:schemeClr>
                </a:solidFill>
                <a:cs typeface="Arial"/>
              </a:rPr>
              <a:t>State </a:t>
            </a:r>
            <a:r>
              <a:rPr lang="en-US" b="0">
                <a:solidFill>
                  <a:schemeClr val="accent4">
                    <a:lumMod val="75000"/>
                  </a:schemeClr>
                </a:solidFill>
                <a:cs typeface="Arial"/>
              </a:rPr>
              <a:t>Farm Lloyds</a:t>
            </a:r>
            <a:r>
              <a:rPr lang="en-US" b="0" dirty="0">
                <a:solidFill>
                  <a:schemeClr val="accent4">
                    <a:lumMod val="75000"/>
                  </a:schemeClr>
                </a:solidFill>
                <a:cs typeface="Arial"/>
              </a:rPr>
              <a:t>, Relator (Tex. 2017)</a:t>
            </a:r>
            <a:endParaRPr lang="en-US" dirty="0">
              <a:solidFill>
                <a:schemeClr val="accent4">
                  <a:lumMod val="75000"/>
                </a:schemeClr>
              </a:solidFill>
            </a:endParaRPr>
          </a:p>
        </p:txBody>
      </p:sp>
      <p:sp>
        <p:nvSpPr>
          <p:cNvPr id="8" name="Text Placeholder 7"/>
          <p:cNvSpPr>
            <a:spLocks noGrp="1"/>
          </p:cNvSpPr>
          <p:nvPr>
            <p:ph type="body" sz="quarter" idx="10"/>
          </p:nvPr>
        </p:nvSpPr>
        <p:spPr>
          <a:xfrm>
            <a:off x="224643" y="1398859"/>
            <a:ext cx="8747266" cy="3477942"/>
          </a:xfrm>
        </p:spPr>
        <p:txBody>
          <a:bodyPr vert="horz" lIns="91440" tIns="45720" rIns="91440" bIns="45720" rtlCol="0" anchor="t">
            <a:noAutofit/>
          </a:bodyPr>
          <a:lstStyle/>
          <a:p>
            <a:pPr marL="0" indent="0">
              <a:spcBef>
                <a:spcPts val="600"/>
              </a:spcBef>
              <a:spcAft>
                <a:spcPts val="600"/>
              </a:spcAft>
              <a:buNone/>
            </a:pPr>
            <a:r>
              <a:rPr lang="en-US" sz="2000" b="1" i="1">
                <a:solidFill>
                  <a:schemeClr val="tx1"/>
                </a:solidFill>
              </a:rPr>
              <a:t>Is native file production too burdensome? </a:t>
            </a:r>
          </a:p>
          <a:p>
            <a:pPr marL="174625" indent="-174625">
              <a:spcBef>
                <a:spcPts val="600"/>
              </a:spcBef>
              <a:spcAft>
                <a:spcPts val="600"/>
              </a:spcAft>
            </a:pPr>
            <a:r>
              <a:rPr lang="en-US" sz="2000">
                <a:solidFill>
                  <a:schemeClr val="tx1"/>
                </a:solidFill>
              </a:rPr>
              <a:t>State</a:t>
            </a:r>
            <a:r>
              <a:rPr lang="en-US" sz="2000">
                <a:solidFill>
                  <a:schemeClr val="tx1"/>
                </a:solidFill>
                <a:cs typeface="Arial"/>
              </a:rPr>
              <a:t> Farm produced documents in "staic form" - i.e. tiff images</a:t>
            </a:r>
          </a:p>
          <a:p>
            <a:pPr marL="174625" indent="-174625">
              <a:spcBef>
                <a:spcPts val="600"/>
              </a:spcBef>
              <a:spcAft>
                <a:spcPts val="600"/>
              </a:spcAft>
            </a:pPr>
            <a:r>
              <a:rPr lang="en-US" sz="2000">
                <a:solidFill>
                  <a:schemeClr val="tx1"/>
                </a:solidFill>
              </a:rPr>
              <a:t>State Farm claimed</a:t>
            </a:r>
            <a:r>
              <a:rPr lang="en-US" sz="2000">
                <a:solidFill>
                  <a:schemeClr val="tx1"/>
                </a:solidFill>
                <a:cs typeface="Arial"/>
              </a:rPr>
              <a:t> "static form" productions are easier to bates number and generally produce for hearings and depositions</a:t>
            </a:r>
          </a:p>
          <a:p>
            <a:pPr marL="174625" indent="-174625">
              <a:spcBef>
                <a:spcPts val="600"/>
              </a:spcBef>
              <a:spcAft>
                <a:spcPts val="600"/>
              </a:spcAft>
            </a:pPr>
            <a:r>
              <a:rPr lang="en-US" sz="2000">
                <a:solidFill>
                  <a:schemeClr val="tx1"/>
                </a:solidFill>
              </a:rPr>
              <a:t>Homeowners</a:t>
            </a:r>
            <a:r>
              <a:rPr lang="en-US" sz="2000">
                <a:solidFill>
                  <a:schemeClr val="tx1"/>
                </a:solidFill>
                <a:cs typeface="Arial"/>
              </a:rPr>
              <a:t> objected citing the lack of metadata and internal doucment functionality in "Static Form" images</a:t>
            </a:r>
          </a:p>
          <a:p>
            <a:pPr marL="174625" indent="-174625">
              <a:spcBef>
                <a:spcPts val="600"/>
              </a:spcBef>
              <a:spcAft>
                <a:spcPts val="600"/>
              </a:spcAft>
            </a:pPr>
            <a:r>
              <a:rPr lang="en-US" sz="2000">
                <a:solidFill>
                  <a:schemeClr val="tx1"/>
                </a:solidFill>
                <a:cs typeface="Arial"/>
              </a:rPr>
              <a:t>Court's opinion noted the interplay between discovery limits in rule 192.4 and produciton of ESI under rule 196.4</a:t>
            </a:r>
          </a:p>
          <a:p>
            <a:pPr marL="174625" indent="-174625">
              <a:spcBef>
                <a:spcPts val="600"/>
              </a:spcBef>
              <a:spcAft>
                <a:spcPts val="600"/>
              </a:spcAft>
            </a:pPr>
            <a:r>
              <a:rPr lang="en-US" sz="2000">
                <a:solidFill>
                  <a:schemeClr val="tx1"/>
                </a:solidFill>
              </a:rPr>
              <a:t>Court finds that the homeowners can request production in native format.</a:t>
            </a:r>
            <a:endParaRPr lang="en-US" sz="2000">
              <a:solidFill>
                <a:schemeClr val="tx1"/>
              </a:solidFill>
              <a:cs typeface="Arial"/>
            </a:endParaRPr>
          </a:p>
        </p:txBody>
      </p:sp>
      <p:sp>
        <p:nvSpPr>
          <p:cNvPr id="4" name="TextBox 3">
            <a:extLst>
              <a:ext uri="{FF2B5EF4-FFF2-40B4-BE49-F238E27FC236}">
                <a16:creationId xmlns:a16="http://schemas.microsoft.com/office/drawing/2014/main" id="{9655C58B-3EDA-4CE9-B64F-E22DFBA25A40}"/>
              </a:ext>
            </a:extLst>
          </p:cNvPr>
          <p:cNvSpPr txBox="1"/>
          <p:nvPr/>
        </p:nvSpPr>
        <p:spPr>
          <a:xfrm>
            <a:off x="311150" y="5046134"/>
            <a:ext cx="8367183" cy="1221599"/>
          </a:xfrm>
          <a:prstGeom prst="rect">
            <a:avLst/>
          </a:prstGeom>
          <a:noFill/>
          <a:ln w="19050">
            <a:solidFill>
              <a:srgbClr val="537F9F"/>
            </a:solidFill>
          </a:ln>
        </p:spPr>
        <p:txBody>
          <a:bodyPr wrap="square" lIns="91440" tIns="45720" rIns="91440" rtlCol="0" anchor="t">
            <a:noAutofit/>
          </a:bodyPr>
          <a:lstStyle/>
          <a:p>
            <a:r>
              <a:rPr lang="en-US" sz="1400" b="1" i="1"/>
              <a:t>In Re: State Farm Lloyds, Relator, Nos. 15-0903, 15-0905 (Tex. Sup. Ct. May 26, 2017)</a:t>
            </a:r>
            <a:r>
              <a:rPr lang="en-US" sz="1400">
                <a:cs typeface="Arial"/>
              </a:rPr>
              <a:t> The Texas Supreme Court, in an opinion delivered by Justice Eva M. Guzman, denied the petitions for writ of mandamus without prejudice, “affording the relator an opportunity to reurge its discovery objections” (regarding the requesting party’s request for a native file production) to the trial court in light of its opinion.</a:t>
            </a:r>
            <a:endParaRPr lang="en-US" sz="1400" i="1">
              <a:cs typeface="Arial"/>
            </a:endParaRPr>
          </a:p>
        </p:txBody>
      </p:sp>
    </p:spTree>
    <p:extLst>
      <p:ext uri="{BB962C8B-B14F-4D97-AF65-F5344CB8AC3E}">
        <p14:creationId xmlns:p14="http://schemas.microsoft.com/office/powerpoint/2010/main" val="10882502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4643" y="280715"/>
            <a:ext cx="8747266" cy="654049"/>
          </a:xfrm>
        </p:spPr>
        <p:txBody>
          <a:bodyPr/>
          <a:lstStyle/>
          <a:p>
            <a:r>
              <a:rPr lang="en-US">
                <a:solidFill>
                  <a:schemeClr val="accent4">
                    <a:lumMod val="75000"/>
                  </a:schemeClr>
                </a:solidFill>
              </a:rPr>
              <a:t>ELECTRONIC DISCOVERY &amp; ESI</a:t>
            </a:r>
            <a:br>
              <a:rPr lang="en-US">
                <a:solidFill>
                  <a:schemeClr val="accent4">
                    <a:lumMod val="75000"/>
                  </a:schemeClr>
                </a:solidFill>
                <a:cs typeface="Arial"/>
              </a:rPr>
            </a:br>
            <a:endParaRPr lang="en-US" b="0">
              <a:cs typeface="Arial"/>
            </a:endParaRPr>
          </a:p>
        </p:txBody>
      </p:sp>
      <p:sp>
        <p:nvSpPr>
          <p:cNvPr id="8" name="Text Placeholder 7"/>
          <p:cNvSpPr>
            <a:spLocks noGrp="1"/>
          </p:cNvSpPr>
          <p:nvPr>
            <p:ph type="body" sz="quarter" idx="10"/>
          </p:nvPr>
        </p:nvSpPr>
        <p:spPr>
          <a:xfrm>
            <a:off x="224643" y="1284559"/>
            <a:ext cx="8747266" cy="4201842"/>
          </a:xfrm>
        </p:spPr>
        <p:txBody>
          <a:bodyPr>
            <a:noAutofit/>
          </a:bodyPr>
          <a:lstStyle/>
          <a:p>
            <a:pPr>
              <a:spcBef>
                <a:spcPts val="600"/>
              </a:spcBef>
              <a:spcAft>
                <a:spcPts val="600"/>
              </a:spcAft>
            </a:pPr>
            <a:r>
              <a:rPr lang="en-US" sz="2000">
                <a:solidFill>
                  <a:schemeClr val="tx1"/>
                </a:solidFill>
              </a:rPr>
              <a:t>FRE 502(b) provides that inadvertent disclosure may not result in waiver of the privilege where “(1) the disclosure is inadvertent; (2) the holder of the privilege or protection took reasonable steps to prevent disclosure; and (3) the holder promptly took reasonable steps to rectify the error…”</a:t>
            </a:r>
          </a:p>
          <a:p>
            <a:pPr>
              <a:spcBef>
                <a:spcPts val="600"/>
              </a:spcBef>
              <a:spcAft>
                <a:spcPts val="600"/>
              </a:spcAft>
            </a:pPr>
            <a:r>
              <a:rPr lang="en-US" sz="2000">
                <a:solidFill>
                  <a:schemeClr val="tx1"/>
                </a:solidFill>
              </a:rPr>
              <a:t>FRE 502(d) provides: “A federal court may order that the privilege or protection is not waived by disclosure connected with the litigation pending before the court – in which event the disclosure is also not a waiver in any other federal or state proceeding”</a:t>
            </a:r>
          </a:p>
          <a:p>
            <a:pPr>
              <a:spcBef>
                <a:spcPts val="600"/>
              </a:spcBef>
              <a:spcAft>
                <a:spcPts val="600"/>
              </a:spcAft>
            </a:pPr>
            <a:r>
              <a:rPr lang="en-US" sz="2000">
                <a:solidFill>
                  <a:schemeClr val="tx1"/>
                </a:solidFill>
              </a:rPr>
              <a:t>FRE 502(e) further provides: “[a]n agreement on the effect of disclosure in a Federal proceeding is binding only on the parties to the agreement, unless it is incorporated into a court order”</a:t>
            </a:r>
            <a:endParaRPr lang="en-US" sz="1800">
              <a:solidFill>
                <a:schemeClr val="tx1"/>
              </a:solidFill>
            </a:endParaRPr>
          </a:p>
          <a:p>
            <a:pPr marL="0" indent="0">
              <a:spcBef>
                <a:spcPts val="600"/>
              </a:spcBef>
              <a:spcAft>
                <a:spcPts val="600"/>
              </a:spcAft>
              <a:buNone/>
            </a:pPr>
            <a:endParaRPr lang="en-US" sz="1400" i="1">
              <a:solidFill>
                <a:schemeClr val="tx1"/>
              </a:solidFill>
            </a:endParaRPr>
          </a:p>
          <a:p>
            <a:pPr marL="0" indent="0">
              <a:spcBef>
                <a:spcPts val="600"/>
              </a:spcBef>
              <a:spcAft>
                <a:spcPts val="600"/>
              </a:spcAft>
              <a:buNone/>
            </a:pPr>
            <a:endParaRPr lang="en-US" sz="2000">
              <a:solidFill>
                <a:schemeClr val="tx1"/>
              </a:solidFill>
            </a:endParaRPr>
          </a:p>
        </p:txBody>
      </p:sp>
    </p:spTree>
    <p:extLst>
      <p:ext uri="{BB962C8B-B14F-4D97-AF65-F5344CB8AC3E}">
        <p14:creationId xmlns:p14="http://schemas.microsoft.com/office/powerpoint/2010/main" val="31436544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18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chemeClr val="accent4">
                    <a:lumMod val="75000"/>
                  </a:schemeClr>
                </a:solidFill>
              </a:rPr>
              <a:t>AGENDA</a:t>
            </a:r>
          </a:p>
        </p:txBody>
      </p:sp>
      <p:sp>
        <p:nvSpPr>
          <p:cNvPr id="5" name="Text Placeholder 4"/>
          <p:cNvSpPr>
            <a:spLocks noGrp="1"/>
          </p:cNvSpPr>
          <p:nvPr>
            <p:ph type="body" sz="quarter" idx="10"/>
          </p:nvPr>
        </p:nvSpPr>
        <p:spPr>
          <a:xfrm>
            <a:off x="783583" y="894168"/>
            <a:ext cx="7945889" cy="5092104"/>
          </a:xfrm>
        </p:spPr>
        <p:txBody>
          <a:bodyPr vert="horz" lIns="91440" tIns="45720" rIns="91440" bIns="45720" rtlCol="0" anchor="t">
            <a:normAutofit/>
          </a:bodyPr>
          <a:lstStyle/>
          <a:p>
            <a:pPr marL="174625" indent="-174625">
              <a:spcBef>
                <a:spcPts val="1200"/>
              </a:spcBef>
              <a:spcAft>
                <a:spcPts val="600"/>
              </a:spcAft>
            </a:pPr>
            <a:r>
              <a:rPr lang="en-US" sz="2000" dirty="0">
                <a:solidFill>
                  <a:srgbClr val="20426F"/>
                </a:solidFill>
              </a:rPr>
              <a:t>DEFINITIONS</a:t>
            </a:r>
            <a:endParaRPr lang="en-US" dirty="0"/>
          </a:p>
          <a:p>
            <a:pPr marL="427355" lvl="2" indent="-125730">
              <a:spcBef>
                <a:spcPts val="1200"/>
              </a:spcBef>
              <a:spcAft>
                <a:spcPts val="600"/>
              </a:spcAft>
            </a:pPr>
            <a:r>
              <a:rPr lang="en-US" sz="1600" dirty="0">
                <a:solidFill>
                  <a:schemeClr val="tx1"/>
                </a:solidFill>
              </a:rPr>
              <a:t>ESI, eDiscovery, Digital Forensics, Metadata</a:t>
            </a:r>
            <a:endParaRPr lang="en-US" sz="1600" dirty="0">
              <a:solidFill>
                <a:schemeClr val="tx1"/>
              </a:solidFill>
              <a:cs typeface="Arial"/>
            </a:endParaRPr>
          </a:p>
          <a:p>
            <a:pPr marL="174625" indent="-174625">
              <a:spcBef>
                <a:spcPts val="1200"/>
              </a:spcBef>
              <a:spcAft>
                <a:spcPts val="600"/>
              </a:spcAft>
            </a:pPr>
            <a:r>
              <a:rPr lang="en-US" sz="2000" dirty="0">
                <a:solidFill>
                  <a:srgbClr val="20426F"/>
                </a:solidFill>
              </a:rPr>
              <a:t>ESI</a:t>
            </a:r>
            <a:r>
              <a:rPr lang="en-US" sz="2000" dirty="0">
                <a:solidFill>
                  <a:srgbClr val="20426F"/>
                </a:solidFill>
                <a:cs typeface="Arial"/>
              </a:rPr>
              <a:t>: ETHICAL GUIDELINES</a:t>
            </a:r>
          </a:p>
          <a:p>
            <a:pPr marL="427355" lvl="2" indent="-125730">
              <a:spcBef>
                <a:spcPts val="1200"/>
              </a:spcBef>
              <a:spcAft>
                <a:spcPts val="600"/>
              </a:spcAft>
            </a:pPr>
            <a:r>
              <a:rPr lang="en-US" sz="1600" dirty="0">
                <a:solidFill>
                  <a:schemeClr val="tx1"/>
                </a:solidFill>
                <a:cs typeface="Arial"/>
              </a:rPr>
              <a:t>9 Skills Of Competency</a:t>
            </a:r>
          </a:p>
          <a:p>
            <a:pPr marL="174625" indent="-174625">
              <a:spcBef>
                <a:spcPts val="1200"/>
              </a:spcBef>
              <a:spcAft>
                <a:spcPts val="600"/>
              </a:spcAft>
            </a:pPr>
            <a:r>
              <a:rPr lang="en-US" sz="1800" dirty="0">
                <a:solidFill>
                  <a:srgbClr val="20426F"/>
                </a:solidFill>
              </a:rPr>
              <a:t>EXAMPLE CASES</a:t>
            </a:r>
            <a:endParaRPr lang="en-US" sz="1800" dirty="0">
              <a:solidFill>
                <a:srgbClr val="20426F"/>
              </a:solidFill>
              <a:cs typeface="Arial"/>
            </a:endParaRPr>
          </a:p>
          <a:p>
            <a:pPr marL="427355" lvl="2" indent="-125730">
              <a:spcBef>
                <a:spcPts val="1200"/>
              </a:spcBef>
              <a:spcAft>
                <a:spcPts val="600"/>
              </a:spcAft>
              <a:buFont typeface="Wingdings" pitchFamily="34" charset="0"/>
              <a:buChar char="§"/>
            </a:pPr>
            <a:r>
              <a:rPr lang="en-US" sz="1400" dirty="0">
                <a:solidFill>
                  <a:schemeClr val="tx1"/>
                </a:solidFill>
                <a:cs typeface="Arial"/>
              </a:rPr>
              <a:t>Reference Cases And Court Opinions</a:t>
            </a:r>
          </a:p>
        </p:txBody>
      </p:sp>
      <p:pic>
        <p:nvPicPr>
          <p:cNvPr id="6" name="Picture 5">
            <a:extLst>
              <a:ext uri="{FF2B5EF4-FFF2-40B4-BE49-F238E27FC236}">
                <a16:creationId xmlns:a16="http://schemas.microsoft.com/office/drawing/2014/main" id="{3D7F10A6-6EAE-4F8E-B35F-9FB265C6A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201" y="3542094"/>
            <a:ext cx="3845589" cy="2133599"/>
          </a:xfrm>
          <a:prstGeom prst="rect">
            <a:avLst/>
          </a:prstGeom>
        </p:spPr>
      </p:pic>
      <p:pic>
        <p:nvPicPr>
          <p:cNvPr id="3" name="Picture 2">
            <a:extLst>
              <a:ext uri="{FF2B5EF4-FFF2-40B4-BE49-F238E27FC236}">
                <a16:creationId xmlns:a16="http://schemas.microsoft.com/office/drawing/2014/main" id="{96A10197-767D-4CDA-9D21-8326698D5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126" y="934764"/>
            <a:ext cx="2108835" cy="2049070"/>
          </a:xfrm>
          <a:prstGeom prst="rect">
            <a:avLst/>
          </a:prstGeom>
        </p:spPr>
      </p:pic>
      <p:pic>
        <p:nvPicPr>
          <p:cNvPr id="8" name="Picture 7">
            <a:extLst>
              <a:ext uri="{FF2B5EF4-FFF2-40B4-BE49-F238E27FC236}">
                <a16:creationId xmlns:a16="http://schemas.microsoft.com/office/drawing/2014/main" id="{0F919A84-A5EF-41A2-A486-CDA01625BE22}"/>
              </a:ext>
            </a:extLst>
          </p:cNvPr>
          <p:cNvPicPr>
            <a:picLocks noChangeAspect="1"/>
          </p:cNvPicPr>
          <p:nvPr/>
        </p:nvPicPr>
        <p:blipFill rotWithShape="1">
          <a:blip r:embed="rId5">
            <a:extLst>
              <a:ext uri="{28A0092B-C50C-407E-A947-70E740481C1C}">
                <a14:useLocalDpi xmlns:a14="http://schemas.microsoft.com/office/drawing/2010/main" val="0"/>
              </a:ext>
            </a:extLst>
          </a:blip>
          <a:srcRect l="22746" t="26983" r="21293" b="27495"/>
          <a:stretch/>
        </p:blipFill>
        <p:spPr>
          <a:xfrm>
            <a:off x="996548" y="4340464"/>
            <a:ext cx="3487604" cy="1122026"/>
          </a:xfrm>
          <a:prstGeom prst="rect">
            <a:avLst/>
          </a:prstGeom>
        </p:spPr>
      </p:pic>
    </p:spTree>
    <p:extLst>
      <p:ext uri="{BB962C8B-B14F-4D97-AF65-F5344CB8AC3E}">
        <p14:creationId xmlns:p14="http://schemas.microsoft.com/office/powerpoint/2010/main" val="20206503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7256"/>
            <a:ext cx="9144000" cy="732116"/>
          </a:xfrm>
        </p:spPr>
        <p:txBody>
          <a:bodyPr/>
          <a:lstStyle/>
          <a:p>
            <a:pPr algn="ctr"/>
            <a:r>
              <a:rPr lang="en-US" sz="3200"/>
              <a:t>DEFINITIONS</a:t>
            </a:r>
          </a:p>
        </p:txBody>
      </p:sp>
    </p:spTree>
    <p:extLst>
      <p:ext uri="{BB962C8B-B14F-4D97-AF65-F5344CB8AC3E}">
        <p14:creationId xmlns:p14="http://schemas.microsoft.com/office/powerpoint/2010/main" val="32831223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computer disk">
            <a:extLst>
              <a:ext uri="{FF2B5EF4-FFF2-40B4-BE49-F238E27FC236}">
                <a16:creationId xmlns:a16="http://schemas.microsoft.com/office/drawing/2014/main" id="{1589344C-8B05-4DB6-96E0-A04114395B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023" y="1171415"/>
            <a:ext cx="1331331" cy="9984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loud computing">
            <a:extLst>
              <a:ext uri="{FF2B5EF4-FFF2-40B4-BE49-F238E27FC236}">
                <a16:creationId xmlns:a16="http://schemas.microsoft.com/office/drawing/2014/main" id="{9430829A-5DA3-488E-BAC5-D941270476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377" y="4640219"/>
            <a:ext cx="1796796" cy="11978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thumbdrive">
            <a:extLst>
              <a:ext uri="{FF2B5EF4-FFF2-40B4-BE49-F238E27FC236}">
                <a16:creationId xmlns:a16="http://schemas.microsoft.com/office/drawing/2014/main" id="{496ADABE-712E-43DA-AF47-D3B16B65AB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4982" y="2169913"/>
            <a:ext cx="1097017" cy="10970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cloud computing">
            <a:extLst>
              <a:ext uri="{FF2B5EF4-FFF2-40B4-BE49-F238E27FC236}">
                <a16:creationId xmlns:a16="http://schemas.microsoft.com/office/drawing/2014/main" id="{CB1A1A95-4B35-4C5A-8D71-F281C41D49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326" y="3243152"/>
            <a:ext cx="1836898" cy="1222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4E8984-DF46-4F31-904F-FF06C7CC2991}"/>
              </a:ext>
            </a:extLst>
          </p:cNvPr>
          <p:cNvSpPr>
            <a:spLocks noGrp="1"/>
          </p:cNvSpPr>
          <p:nvPr>
            <p:ph type="title"/>
          </p:nvPr>
        </p:nvSpPr>
        <p:spPr/>
        <p:txBody>
          <a:bodyPr/>
          <a:lstStyle/>
          <a:p>
            <a:r>
              <a:rPr lang="en-US">
                <a:solidFill>
                  <a:schemeClr val="accent4">
                    <a:lumMod val="75000"/>
                  </a:schemeClr>
                </a:solidFill>
              </a:rPr>
              <a:t>ELECTRONICALLY STORED INFORMATION (ESI)</a:t>
            </a:r>
          </a:p>
        </p:txBody>
      </p:sp>
      <p:sp>
        <p:nvSpPr>
          <p:cNvPr id="3" name="Text Placeholder 2">
            <a:extLst>
              <a:ext uri="{FF2B5EF4-FFF2-40B4-BE49-F238E27FC236}">
                <a16:creationId xmlns:a16="http://schemas.microsoft.com/office/drawing/2014/main" id="{9701F3C2-7255-43A1-BB16-62F31F4E36F3}"/>
              </a:ext>
            </a:extLst>
          </p:cNvPr>
          <p:cNvSpPr>
            <a:spLocks noGrp="1"/>
          </p:cNvSpPr>
          <p:nvPr>
            <p:ph type="body" sz="quarter" idx="10"/>
          </p:nvPr>
        </p:nvSpPr>
        <p:spPr>
          <a:xfrm>
            <a:off x="224643" y="1019917"/>
            <a:ext cx="4908189" cy="4667249"/>
          </a:xfrm>
        </p:spPr>
        <p:txBody>
          <a:bodyPr>
            <a:normAutofit lnSpcReduction="10000"/>
          </a:bodyPr>
          <a:lstStyle/>
          <a:p>
            <a:r>
              <a:rPr lang="en-US" b="1" dirty="0"/>
              <a:t>Any data that resides on electronic or digital media.</a:t>
            </a:r>
          </a:p>
          <a:p>
            <a:r>
              <a:rPr lang="en-US" dirty="0"/>
              <a:t>Includes data stored on:</a:t>
            </a:r>
          </a:p>
          <a:p>
            <a:pPr lvl="1"/>
            <a:r>
              <a:rPr lang="en-US" dirty="0"/>
              <a:t>Computer Disks</a:t>
            </a:r>
          </a:p>
          <a:p>
            <a:pPr lvl="1"/>
            <a:r>
              <a:rPr lang="en-US" dirty="0"/>
              <a:t>Printer or Fax memory</a:t>
            </a:r>
          </a:p>
          <a:p>
            <a:pPr lvl="1"/>
            <a:r>
              <a:rPr lang="en-US" dirty="0"/>
              <a:t>Tape storage</a:t>
            </a:r>
          </a:p>
          <a:p>
            <a:pPr lvl="1"/>
            <a:r>
              <a:rPr lang="en-US" dirty="0"/>
              <a:t>Databases</a:t>
            </a:r>
          </a:p>
          <a:p>
            <a:pPr lvl="1"/>
            <a:r>
              <a:rPr lang="en-US" dirty="0"/>
              <a:t>Network Storage</a:t>
            </a:r>
          </a:p>
          <a:p>
            <a:pPr lvl="1"/>
            <a:r>
              <a:rPr lang="en-US" dirty="0"/>
              <a:t>Mobile Devices</a:t>
            </a:r>
          </a:p>
          <a:p>
            <a:pPr lvl="1"/>
            <a:r>
              <a:rPr lang="en-US" dirty="0"/>
              <a:t>Cloud Services</a:t>
            </a:r>
          </a:p>
          <a:p>
            <a:pPr lvl="1"/>
            <a:r>
              <a:rPr lang="en-US" dirty="0"/>
              <a:t>Social Media</a:t>
            </a:r>
          </a:p>
          <a:p>
            <a:pPr lvl="1"/>
            <a:r>
              <a:rPr lang="en-US" dirty="0"/>
              <a:t>ANY Digital media that may be invented</a:t>
            </a:r>
          </a:p>
        </p:txBody>
      </p:sp>
      <p:pic>
        <p:nvPicPr>
          <p:cNvPr id="1026" name="Picture 2" descr="Image result for computer disk">
            <a:extLst>
              <a:ext uri="{FF2B5EF4-FFF2-40B4-BE49-F238E27FC236}">
                <a16:creationId xmlns:a16="http://schemas.microsoft.com/office/drawing/2014/main" id="{5F9E2814-B6AD-4E44-ABCE-6AFD727A26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6195" y="1118808"/>
            <a:ext cx="896149" cy="876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witter instagram facebook icons">
            <a:extLst>
              <a:ext uri="{FF2B5EF4-FFF2-40B4-BE49-F238E27FC236}">
                <a16:creationId xmlns:a16="http://schemas.microsoft.com/office/drawing/2014/main" id="{7CA779A7-FDBE-4EC7-A207-D6FA601A82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9821" y="4640219"/>
            <a:ext cx="2129536" cy="119786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mobile devices">
            <a:extLst>
              <a:ext uri="{FF2B5EF4-FFF2-40B4-BE49-F238E27FC236}">
                <a16:creationId xmlns:a16="http://schemas.microsoft.com/office/drawing/2014/main" id="{A16E1937-0B40-4AAF-A64C-638716A4FC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4049" y="3196625"/>
            <a:ext cx="2001080" cy="13587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portable drive">
            <a:extLst>
              <a:ext uri="{FF2B5EF4-FFF2-40B4-BE49-F238E27FC236}">
                <a16:creationId xmlns:a16="http://schemas.microsoft.com/office/drawing/2014/main" id="{588A99C2-BEFA-43F0-AAC6-F5C95A3EFFE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546" t="13985" r="2748" b="9412"/>
          <a:stretch/>
        </p:blipFill>
        <p:spPr bwMode="auto">
          <a:xfrm>
            <a:off x="6346195" y="2278553"/>
            <a:ext cx="1219219" cy="69277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npi.dell.com/snp/images2/300/en-us~XXM30/XXM30.jpg">
            <a:extLst>
              <a:ext uri="{FF2B5EF4-FFF2-40B4-BE49-F238E27FC236}">
                <a16:creationId xmlns:a16="http://schemas.microsoft.com/office/drawing/2014/main" id="{CD6F7EB8-4F7C-4C50-A5C0-7BE12800AD4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439" t="28560" r="13308" b="28662"/>
          <a:stretch/>
        </p:blipFill>
        <p:spPr bwMode="auto">
          <a:xfrm>
            <a:off x="7601616" y="2290256"/>
            <a:ext cx="1219219" cy="73197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disk drive">
            <a:extLst>
              <a:ext uri="{FF2B5EF4-FFF2-40B4-BE49-F238E27FC236}">
                <a16:creationId xmlns:a16="http://schemas.microsoft.com/office/drawing/2014/main" id="{1B1471AC-A105-4954-AEE2-6188327161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65241" y="1171415"/>
            <a:ext cx="1389888" cy="92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38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0"/>
                                        </p:tgtEl>
                                        <p:attrNameLst>
                                          <p:attrName>style.visibility</p:attrName>
                                        </p:attrNameLst>
                                      </p:cBhvr>
                                      <p:to>
                                        <p:strVal val="visible"/>
                                      </p:to>
                                    </p:set>
                                    <p:anim calcmode="lin" valueType="num">
                                      <p:cBhvr additive="base">
                                        <p:cTn id="11" dur="500" fill="hold"/>
                                        <p:tgtEl>
                                          <p:spTgt spid="1040"/>
                                        </p:tgtEl>
                                        <p:attrNameLst>
                                          <p:attrName>ppt_x</p:attrName>
                                        </p:attrNameLst>
                                      </p:cBhvr>
                                      <p:tavLst>
                                        <p:tav tm="0">
                                          <p:val>
                                            <p:strVal val="#ppt_x"/>
                                          </p:val>
                                        </p:tav>
                                        <p:tav tm="100000">
                                          <p:val>
                                            <p:strVal val="#ppt_x"/>
                                          </p:val>
                                        </p:tav>
                                      </p:tavLst>
                                    </p:anim>
                                    <p:anim calcmode="lin" valueType="num">
                                      <p:cBhvr additive="base">
                                        <p:cTn id="12" dur="500" fill="hold"/>
                                        <p:tgtEl>
                                          <p:spTgt spid="10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4"/>
                                        </p:tgtEl>
                                        <p:attrNameLst>
                                          <p:attrName>style.visibility</p:attrName>
                                        </p:attrNameLst>
                                      </p:cBhvr>
                                      <p:to>
                                        <p:strVal val="visible"/>
                                      </p:to>
                                    </p:set>
                                    <p:anim calcmode="lin" valueType="num">
                                      <p:cBhvr additive="base">
                                        <p:cTn id="15" dur="500" fill="hold"/>
                                        <p:tgtEl>
                                          <p:spTgt spid="1044"/>
                                        </p:tgtEl>
                                        <p:attrNameLst>
                                          <p:attrName>ppt_x</p:attrName>
                                        </p:attrNameLst>
                                      </p:cBhvr>
                                      <p:tavLst>
                                        <p:tav tm="0">
                                          <p:val>
                                            <p:strVal val="#ppt_x"/>
                                          </p:val>
                                        </p:tav>
                                        <p:tav tm="100000">
                                          <p:val>
                                            <p:strVal val="#ppt_x"/>
                                          </p:val>
                                        </p:tav>
                                      </p:tavLst>
                                    </p:anim>
                                    <p:anim calcmode="lin" valueType="num">
                                      <p:cBhvr additive="base">
                                        <p:cTn id="16" dur="500" fill="hold"/>
                                        <p:tgtEl>
                                          <p:spTgt spid="10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anim calcmode="lin" valueType="num">
                                      <p:cBhvr additive="base">
                                        <p:cTn id="19" dur="500" fill="hold"/>
                                        <p:tgtEl>
                                          <p:spTgt spid="1048"/>
                                        </p:tgtEl>
                                        <p:attrNameLst>
                                          <p:attrName>ppt_x</p:attrName>
                                        </p:attrNameLst>
                                      </p:cBhvr>
                                      <p:tavLst>
                                        <p:tav tm="0">
                                          <p:val>
                                            <p:strVal val="#ppt_x"/>
                                          </p:val>
                                        </p:tav>
                                        <p:tav tm="100000">
                                          <p:val>
                                            <p:strVal val="#ppt_x"/>
                                          </p:val>
                                        </p:tav>
                                      </p:tavLst>
                                    </p:anim>
                                    <p:anim calcmode="lin" valueType="num">
                                      <p:cBhvr additive="base">
                                        <p:cTn id="20" dur="500" fill="hold"/>
                                        <p:tgtEl>
                                          <p:spTgt spid="10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42"/>
                                        </p:tgtEl>
                                        <p:attrNameLst>
                                          <p:attrName>style.visibility</p:attrName>
                                        </p:attrNameLst>
                                      </p:cBhvr>
                                      <p:to>
                                        <p:strVal val="visible"/>
                                      </p:to>
                                    </p:set>
                                    <p:anim calcmode="lin" valueType="num">
                                      <p:cBhvr additive="base">
                                        <p:cTn id="27" dur="500" fill="hold"/>
                                        <p:tgtEl>
                                          <p:spTgt spid="1042"/>
                                        </p:tgtEl>
                                        <p:attrNameLst>
                                          <p:attrName>ppt_x</p:attrName>
                                        </p:attrNameLst>
                                      </p:cBhvr>
                                      <p:tavLst>
                                        <p:tav tm="0">
                                          <p:val>
                                            <p:strVal val="#ppt_x"/>
                                          </p:val>
                                        </p:tav>
                                        <p:tav tm="100000">
                                          <p:val>
                                            <p:strVal val="#ppt_x"/>
                                          </p:val>
                                        </p:tav>
                                      </p:tavLst>
                                    </p:anim>
                                    <p:anim calcmode="lin" valueType="num">
                                      <p:cBhvr additive="base">
                                        <p:cTn id="28" dur="500" fill="hold"/>
                                        <p:tgtEl>
                                          <p:spTgt spid="10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46"/>
                                        </p:tgtEl>
                                        <p:attrNameLst>
                                          <p:attrName>style.visibility</p:attrName>
                                        </p:attrNameLst>
                                      </p:cBhvr>
                                      <p:to>
                                        <p:strVal val="visible"/>
                                      </p:to>
                                    </p:set>
                                    <p:anim calcmode="lin" valueType="num">
                                      <p:cBhvr additive="base">
                                        <p:cTn id="31" dur="500" fill="hold"/>
                                        <p:tgtEl>
                                          <p:spTgt spid="1046"/>
                                        </p:tgtEl>
                                        <p:attrNameLst>
                                          <p:attrName>ppt_x</p:attrName>
                                        </p:attrNameLst>
                                      </p:cBhvr>
                                      <p:tavLst>
                                        <p:tav tm="0">
                                          <p:val>
                                            <p:strVal val="#ppt_x"/>
                                          </p:val>
                                        </p:tav>
                                        <p:tav tm="100000">
                                          <p:val>
                                            <p:strVal val="#ppt_x"/>
                                          </p:val>
                                        </p:tav>
                                      </p:tavLst>
                                    </p:anim>
                                    <p:anim calcmode="lin" valueType="num">
                                      <p:cBhvr additive="base">
                                        <p:cTn id="32" dur="500" fill="hold"/>
                                        <p:tgtEl>
                                          <p:spTgt spid="10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50"/>
                                        </p:tgtEl>
                                        <p:attrNameLst>
                                          <p:attrName>style.visibility</p:attrName>
                                        </p:attrNameLst>
                                      </p:cBhvr>
                                      <p:to>
                                        <p:strVal val="visible"/>
                                      </p:to>
                                    </p:set>
                                    <p:anim calcmode="lin" valueType="num">
                                      <p:cBhvr additive="base">
                                        <p:cTn id="35" dur="500" fill="hold"/>
                                        <p:tgtEl>
                                          <p:spTgt spid="1050"/>
                                        </p:tgtEl>
                                        <p:attrNameLst>
                                          <p:attrName>ppt_x</p:attrName>
                                        </p:attrNameLst>
                                      </p:cBhvr>
                                      <p:tavLst>
                                        <p:tav tm="0">
                                          <p:val>
                                            <p:strVal val="#ppt_x"/>
                                          </p:val>
                                        </p:tav>
                                        <p:tav tm="100000">
                                          <p:val>
                                            <p:strVal val="#ppt_x"/>
                                          </p:val>
                                        </p:tav>
                                      </p:tavLst>
                                    </p:anim>
                                    <p:anim calcmode="lin" valueType="num">
                                      <p:cBhvr additive="base">
                                        <p:cTn id="36" dur="500" fill="hold"/>
                                        <p:tgtEl>
                                          <p:spTgt spid="105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52"/>
                                        </p:tgtEl>
                                        <p:attrNameLst>
                                          <p:attrName>style.visibility</p:attrName>
                                        </p:attrNameLst>
                                      </p:cBhvr>
                                      <p:to>
                                        <p:strVal val="visible"/>
                                      </p:to>
                                    </p:set>
                                    <p:anim calcmode="lin" valueType="num">
                                      <p:cBhvr additive="base">
                                        <p:cTn id="39" dur="500" fill="hold"/>
                                        <p:tgtEl>
                                          <p:spTgt spid="1052"/>
                                        </p:tgtEl>
                                        <p:attrNameLst>
                                          <p:attrName>ppt_x</p:attrName>
                                        </p:attrNameLst>
                                      </p:cBhvr>
                                      <p:tavLst>
                                        <p:tav tm="0">
                                          <p:val>
                                            <p:strVal val="#ppt_x"/>
                                          </p:val>
                                        </p:tav>
                                        <p:tav tm="100000">
                                          <p:val>
                                            <p:strVal val="#ppt_x"/>
                                          </p:val>
                                        </p:tav>
                                      </p:tavLst>
                                    </p:anim>
                                    <p:anim calcmode="lin" valueType="num">
                                      <p:cBhvr additive="base">
                                        <p:cTn id="40" dur="500" fill="hold"/>
                                        <p:tgtEl>
                                          <p:spTgt spid="105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54"/>
                                        </p:tgtEl>
                                        <p:attrNameLst>
                                          <p:attrName>style.visibility</p:attrName>
                                        </p:attrNameLst>
                                      </p:cBhvr>
                                      <p:to>
                                        <p:strVal val="visible"/>
                                      </p:to>
                                    </p:set>
                                    <p:anim calcmode="lin" valueType="num">
                                      <p:cBhvr additive="base">
                                        <p:cTn id="43" dur="500" fill="hold"/>
                                        <p:tgtEl>
                                          <p:spTgt spid="1054"/>
                                        </p:tgtEl>
                                        <p:attrNameLst>
                                          <p:attrName>ppt_x</p:attrName>
                                        </p:attrNameLst>
                                      </p:cBhvr>
                                      <p:tavLst>
                                        <p:tav tm="0">
                                          <p:val>
                                            <p:strVal val="#ppt_x"/>
                                          </p:val>
                                        </p:tav>
                                        <p:tav tm="100000">
                                          <p:val>
                                            <p:strVal val="#ppt_x"/>
                                          </p:val>
                                        </p:tav>
                                      </p:tavLst>
                                    </p:anim>
                                    <p:anim calcmode="lin" valueType="num">
                                      <p:cBhvr additive="base">
                                        <p:cTn id="44" dur="500" fill="hold"/>
                                        <p:tgtEl>
                                          <p:spTgt spid="1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4598-6AF9-41F8-A302-FDA368DAF500}"/>
              </a:ext>
            </a:extLst>
          </p:cNvPr>
          <p:cNvSpPr>
            <a:spLocks noGrp="1"/>
          </p:cNvSpPr>
          <p:nvPr>
            <p:ph type="title"/>
          </p:nvPr>
        </p:nvSpPr>
        <p:spPr/>
        <p:txBody>
          <a:bodyPr/>
          <a:lstStyle/>
          <a:p>
            <a:r>
              <a:rPr lang="en-US">
                <a:solidFill>
                  <a:schemeClr val="accent4">
                    <a:lumMod val="75000"/>
                  </a:schemeClr>
                </a:solidFill>
              </a:rPr>
              <a:t>SOURCES OF ESI: DEVICES</a:t>
            </a:r>
          </a:p>
        </p:txBody>
      </p:sp>
      <p:graphicFrame>
        <p:nvGraphicFramePr>
          <p:cNvPr id="5" name="Content Placeholder 4">
            <a:extLst>
              <a:ext uri="{FF2B5EF4-FFF2-40B4-BE49-F238E27FC236}">
                <a16:creationId xmlns:a16="http://schemas.microsoft.com/office/drawing/2014/main" id="{3B1B84D3-3660-45E8-A083-1C5D5B7577E8}"/>
              </a:ext>
            </a:extLst>
          </p:cNvPr>
          <p:cNvGraphicFramePr>
            <a:graphicFrameLocks noGrp="1"/>
          </p:cNvGraphicFramePr>
          <p:nvPr>
            <p:ph idx="1"/>
          </p:nvPr>
        </p:nvGraphicFramePr>
        <p:xfrm>
          <a:off x="628650" y="1848711"/>
          <a:ext cx="7886700" cy="3160579"/>
        </p:xfrm>
        <a:graphic>
          <a:graphicData uri="http://schemas.openxmlformats.org/drawingml/2006/table">
            <a:tbl>
              <a:tblPr bandRow="1">
                <a:tableStyleId>{616DA210-FB5B-4158-B5E0-FEB733F419BA}</a:tableStyleId>
              </a:tblPr>
              <a:tblGrid>
                <a:gridCol w="2628900">
                  <a:extLst>
                    <a:ext uri="{9D8B030D-6E8A-4147-A177-3AD203B41FA5}">
                      <a16:colId xmlns:a16="http://schemas.microsoft.com/office/drawing/2014/main" val="2469339347"/>
                    </a:ext>
                  </a:extLst>
                </a:gridCol>
                <a:gridCol w="2628900">
                  <a:extLst>
                    <a:ext uri="{9D8B030D-6E8A-4147-A177-3AD203B41FA5}">
                      <a16:colId xmlns:a16="http://schemas.microsoft.com/office/drawing/2014/main" val="2662435449"/>
                    </a:ext>
                  </a:extLst>
                </a:gridCol>
                <a:gridCol w="2628900">
                  <a:extLst>
                    <a:ext uri="{9D8B030D-6E8A-4147-A177-3AD203B41FA5}">
                      <a16:colId xmlns:a16="http://schemas.microsoft.com/office/drawing/2014/main" val="2565712906"/>
                    </a:ext>
                  </a:extLst>
                </a:gridCol>
              </a:tblGrid>
              <a:tr h="555784">
                <a:tc>
                  <a:txBody>
                    <a:bodyPr/>
                    <a:lstStyle/>
                    <a:p>
                      <a:pPr algn="ctr" fontAlgn="b"/>
                      <a:r>
                        <a:rPr lang="en-US" sz="1800" b="1" u="none" strike="noStrike">
                          <a:effectLst/>
                        </a:rPr>
                        <a:t>Desktop</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Smart Phone</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Personal Digital Assistant</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181324"/>
                  </a:ext>
                </a:extLst>
              </a:tr>
              <a:tr h="520959">
                <a:tc>
                  <a:txBody>
                    <a:bodyPr/>
                    <a:lstStyle/>
                    <a:p>
                      <a:pPr algn="ctr" fontAlgn="b"/>
                      <a:r>
                        <a:rPr lang="en-US" sz="1800" b="1" u="none" strike="noStrike">
                          <a:effectLst/>
                        </a:rPr>
                        <a:t>Laptop</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Digital Camera</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Answering Machine</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049243"/>
                  </a:ext>
                </a:extLst>
              </a:tr>
              <a:tr h="520959">
                <a:tc>
                  <a:txBody>
                    <a:bodyPr/>
                    <a:lstStyle/>
                    <a:p>
                      <a:pPr algn="ctr" fontAlgn="b"/>
                      <a:r>
                        <a:rPr lang="en-US" sz="1800" b="1" u="none" strike="noStrike">
                          <a:effectLst/>
                        </a:rPr>
                        <a:t>Music Player</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Tablet</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GPS</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0683"/>
                  </a:ext>
                </a:extLst>
              </a:tr>
              <a:tr h="520959">
                <a:tc>
                  <a:txBody>
                    <a:bodyPr/>
                    <a:lstStyle/>
                    <a:p>
                      <a:pPr algn="ctr" fontAlgn="b"/>
                      <a:r>
                        <a:rPr lang="en-US" sz="1800" b="1" u="none" strike="noStrike">
                          <a:effectLst/>
                        </a:rPr>
                        <a:t>Network Equipment</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Video Camera</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Security System</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8865831"/>
                  </a:ext>
                </a:extLst>
              </a:tr>
              <a:tr h="520959">
                <a:tc>
                  <a:txBody>
                    <a:bodyPr/>
                    <a:lstStyle/>
                    <a:p>
                      <a:pPr algn="ctr" fontAlgn="b"/>
                      <a:r>
                        <a:rPr lang="en-US" sz="1800" b="1" u="none" strike="noStrike">
                          <a:effectLst/>
                        </a:rPr>
                        <a:t>Not-so-smart Phone</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Vehicle </a:t>
                      </a:r>
                      <a:r>
                        <a:rPr lang="en-US" sz="1800" b="1" u="none" strike="noStrike" err="1">
                          <a:effectLst/>
                        </a:rPr>
                        <a:t>CANbus</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err="1">
                          <a:effectLst/>
                        </a:rPr>
                        <a:t>eReader</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762384"/>
                  </a:ext>
                </a:extLst>
              </a:tr>
              <a:tr h="520959">
                <a:tc>
                  <a:txBody>
                    <a:bodyPr/>
                    <a:lstStyle/>
                    <a:p>
                      <a:pPr algn="ctr" fontAlgn="b"/>
                      <a:r>
                        <a:rPr lang="en-US" sz="1800" b="1" u="none" strike="noStrike">
                          <a:effectLst/>
                        </a:rPr>
                        <a:t>Printers</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a:effectLst/>
                        </a:rPr>
                        <a:t>Video Game System</a:t>
                      </a:r>
                      <a:endParaRPr lang="en-US" sz="1800" b="1"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fontAlgn="b" latinLnBrk="0" hangingPunct="1"/>
                      <a:r>
                        <a:rPr lang="en-US" sz="1800" b="1" u="none" strike="noStrike" kern="1200">
                          <a:solidFill>
                            <a:schemeClr val="tx1"/>
                          </a:solidFill>
                          <a:effectLst/>
                          <a:latin typeface="+mn-lt"/>
                          <a:ea typeface="+mn-ea"/>
                          <a:cs typeface="+mn-cs"/>
                        </a:rPr>
                        <a:t>IOT Devices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3636211"/>
                  </a:ext>
                </a:extLst>
              </a:tr>
            </a:tbl>
          </a:graphicData>
        </a:graphic>
      </p:graphicFrame>
    </p:spTree>
    <p:extLst>
      <p:ext uri="{BB962C8B-B14F-4D97-AF65-F5344CB8AC3E}">
        <p14:creationId xmlns:p14="http://schemas.microsoft.com/office/powerpoint/2010/main" val="310508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FC4F-4C01-40B4-805B-3428040298AF}"/>
              </a:ext>
            </a:extLst>
          </p:cNvPr>
          <p:cNvSpPr>
            <a:spLocks noGrp="1"/>
          </p:cNvSpPr>
          <p:nvPr>
            <p:ph type="title"/>
          </p:nvPr>
        </p:nvSpPr>
        <p:spPr/>
        <p:txBody>
          <a:bodyPr/>
          <a:lstStyle/>
          <a:p>
            <a:r>
              <a:rPr lang="en-US">
                <a:solidFill>
                  <a:schemeClr val="accent4">
                    <a:lumMod val="75000"/>
                  </a:schemeClr>
                </a:solidFill>
              </a:rPr>
              <a:t>TYPES OF ESI</a:t>
            </a:r>
          </a:p>
        </p:txBody>
      </p:sp>
      <p:graphicFrame>
        <p:nvGraphicFramePr>
          <p:cNvPr id="4" name="Content Placeholder 3">
            <a:extLst>
              <a:ext uri="{FF2B5EF4-FFF2-40B4-BE49-F238E27FC236}">
                <a16:creationId xmlns:a16="http://schemas.microsoft.com/office/drawing/2014/main" id="{B7D7A7E3-88AF-4815-B03F-288C790CB27B}"/>
              </a:ext>
            </a:extLst>
          </p:cNvPr>
          <p:cNvGraphicFramePr>
            <a:graphicFrameLocks noGrp="1"/>
          </p:cNvGraphicFramePr>
          <p:nvPr>
            <p:ph idx="1"/>
            <p:extLst>
              <p:ext uri="{D42A27DB-BD31-4B8C-83A1-F6EECF244321}">
                <p14:modId xmlns:p14="http://schemas.microsoft.com/office/powerpoint/2010/main" val="439128587"/>
              </p:ext>
            </p:extLst>
          </p:nvPr>
        </p:nvGraphicFramePr>
        <p:xfrm>
          <a:off x="692096" y="1632170"/>
          <a:ext cx="7759810" cy="3662333"/>
        </p:xfrm>
        <a:graphic>
          <a:graphicData uri="http://schemas.openxmlformats.org/drawingml/2006/table">
            <a:tbl>
              <a:tblPr bandRow="1">
                <a:tableStyleId>{616DA210-FB5B-4158-B5E0-FEB733F419BA}</a:tableStyleId>
              </a:tblPr>
              <a:tblGrid>
                <a:gridCol w="1551962">
                  <a:extLst>
                    <a:ext uri="{9D8B030D-6E8A-4147-A177-3AD203B41FA5}">
                      <a16:colId xmlns:a16="http://schemas.microsoft.com/office/drawing/2014/main" val="3718390853"/>
                    </a:ext>
                  </a:extLst>
                </a:gridCol>
                <a:gridCol w="1551962">
                  <a:extLst>
                    <a:ext uri="{9D8B030D-6E8A-4147-A177-3AD203B41FA5}">
                      <a16:colId xmlns:a16="http://schemas.microsoft.com/office/drawing/2014/main" val="1911833735"/>
                    </a:ext>
                  </a:extLst>
                </a:gridCol>
                <a:gridCol w="1551962">
                  <a:extLst>
                    <a:ext uri="{9D8B030D-6E8A-4147-A177-3AD203B41FA5}">
                      <a16:colId xmlns:a16="http://schemas.microsoft.com/office/drawing/2014/main" val="3461821665"/>
                    </a:ext>
                  </a:extLst>
                </a:gridCol>
                <a:gridCol w="1551962">
                  <a:extLst>
                    <a:ext uri="{9D8B030D-6E8A-4147-A177-3AD203B41FA5}">
                      <a16:colId xmlns:a16="http://schemas.microsoft.com/office/drawing/2014/main" val="907196405"/>
                    </a:ext>
                  </a:extLst>
                </a:gridCol>
                <a:gridCol w="1551962">
                  <a:extLst>
                    <a:ext uri="{9D8B030D-6E8A-4147-A177-3AD203B41FA5}">
                      <a16:colId xmlns:a16="http://schemas.microsoft.com/office/drawing/2014/main" val="2489064617"/>
                    </a:ext>
                  </a:extLst>
                </a:gridCol>
              </a:tblGrid>
              <a:tr h="517653">
                <a:tc>
                  <a:txBody>
                    <a:bodyPr/>
                    <a:lstStyle/>
                    <a:p>
                      <a:pPr algn="ctr" fontAlgn="b"/>
                      <a:r>
                        <a:rPr lang="en-US" sz="1700" b="1" i="0" u="none" strike="noStrike">
                          <a:solidFill>
                            <a:srgbClr val="000000"/>
                          </a:solidFill>
                          <a:effectLst/>
                          <a:latin typeface="Calibri" panose="020F0502020204030204" pitchFamily="34" charset="0"/>
                        </a:rPr>
                        <a:t>Audio Files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Databases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Folders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PDF, XPS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Voice Mail</a:t>
                      </a:r>
                    </a:p>
                  </a:txBody>
                  <a:tcPr marL="7144" marR="7144" marT="7144" marB="0" anchor="ctr"/>
                </a:tc>
                <a:extLst>
                  <a:ext uri="{0D108BD9-81ED-4DB2-BD59-A6C34878D82A}">
                    <a16:rowId xmlns:a16="http://schemas.microsoft.com/office/drawing/2014/main" val="3383497705"/>
                  </a:ext>
                </a:extLst>
              </a:tr>
              <a:tr h="517653">
                <a:tc>
                  <a:txBody>
                    <a:bodyPr/>
                    <a:lstStyle/>
                    <a:p>
                      <a:pPr algn="ctr" fontAlgn="b"/>
                      <a:r>
                        <a:rPr lang="en-US" sz="1700" b="1" i="0" u="none" strike="noStrike">
                          <a:solidFill>
                            <a:srgbClr val="000000"/>
                          </a:solidFill>
                          <a:effectLst/>
                          <a:latin typeface="Calibri" panose="020F0502020204030204" pitchFamily="34" charset="0"/>
                        </a:rPr>
                        <a:t>Blog Postings</a:t>
                      </a:r>
                    </a:p>
                  </a:txBody>
                  <a:tcPr marL="7144" marR="7144" marT="7144" marB="0" anchor="ctr"/>
                </a:tc>
                <a:tc>
                  <a:txBody>
                    <a:bodyPr/>
                    <a:lstStyle/>
                    <a:p>
                      <a:pPr algn="ctr" fontAlgn="b"/>
                      <a:r>
                        <a:rPr lang="en-US" sz="1700" b="1" i="0" u="none" strike="noStrike">
                          <a:solidFill>
                            <a:srgbClr val="C65911"/>
                          </a:solidFill>
                          <a:effectLst/>
                          <a:latin typeface="Calibri" panose="020F0502020204030204" pitchFamily="34" charset="0"/>
                        </a:rPr>
                        <a:t>Deleted Data</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Geolocation Data</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Schematics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Web Pages</a:t>
                      </a:r>
                    </a:p>
                  </a:txBody>
                  <a:tcPr marL="7144" marR="7144" marT="7144" marB="0" anchor="ctr"/>
                </a:tc>
                <a:extLst>
                  <a:ext uri="{0D108BD9-81ED-4DB2-BD59-A6C34878D82A}">
                    <a16:rowId xmlns:a16="http://schemas.microsoft.com/office/drawing/2014/main" val="3930009967"/>
                  </a:ext>
                </a:extLst>
              </a:tr>
              <a:tr h="517653">
                <a:tc>
                  <a:txBody>
                    <a:bodyPr/>
                    <a:lstStyle/>
                    <a:p>
                      <a:pPr algn="ctr" fontAlgn="b"/>
                      <a:r>
                        <a:rPr lang="en-US" sz="1700" b="1" i="0" u="none" strike="noStrike">
                          <a:solidFill>
                            <a:srgbClr val="000000"/>
                          </a:solidFill>
                          <a:effectLst/>
                          <a:latin typeface="Calibri" panose="020F0502020204030204" pitchFamily="34" charset="0"/>
                        </a:rPr>
                        <a:t>Text/Chat messages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Device Settings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Images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Social Media Postings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Word Processing Docs</a:t>
                      </a:r>
                    </a:p>
                  </a:txBody>
                  <a:tcPr marL="7144" marR="7144" marT="7144" marB="0" anchor="ctr"/>
                </a:tc>
                <a:extLst>
                  <a:ext uri="{0D108BD9-81ED-4DB2-BD59-A6C34878D82A}">
                    <a16:rowId xmlns:a16="http://schemas.microsoft.com/office/drawing/2014/main" val="506765961"/>
                  </a:ext>
                </a:extLst>
              </a:tr>
              <a:tr h="517653">
                <a:tc>
                  <a:txBody>
                    <a:bodyPr/>
                    <a:lstStyle/>
                    <a:p>
                      <a:pPr algn="ctr" fontAlgn="b"/>
                      <a:r>
                        <a:rPr lang="en-US" sz="1700" b="1" i="0" u="none" strike="noStrike">
                          <a:solidFill>
                            <a:srgbClr val="000000"/>
                          </a:solidFill>
                          <a:effectLst/>
                          <a:latin typeface="Calibri" panose="020F0502020204030204" pitchFamily="34" charset="0"/>
                        </a:rPr>
                        <a:t>Computer Applications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Diagrams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Internet Activity</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Spreadsheets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Disk Images</a:t>
                      </a:r>
                    </a:p>
                  </a:txBody>
                  <a:tcPr marL="7144" marR="7144" marT="7144" marB="0" anchor="ctr"/>
                </a:tc>
                <a:extLst>
                  <a:ext uri="{0D108BD9-81ED-4DB2-BD59-A6C34878D82A}">
                    <a16:rowId xmlns:a16="http://schemas.microsoft.com/office/drawing/2014/main" val="1439626143"/>
                  </a:ext>
                </a:extLst>
              </a:tr>
              <a:tr h="761524">
                <a:tc>
                  <a:txBody>
                    <a:bodyPr/>
                    <a:lstStyle/>
                    <a:p>
                      <a:pPr algn="ctr" fontAlgn="b"/>
                      <a:r>
                        <a:rPr lang="en-US" sz="1700" b="1" i="0" u="none" strike="noStrike">
                          <a:solidFill>
                            <a:srgbClr val="000000"/>
                          </a:solidFill>
                          <a:effectLst/>
                          <a:latin typeface="Calibri" panose="020F0502020204030204" pitchFamily="34" charset="0"/>
                        </a:rPr>
                        <a:t>Computer Programming Code</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Drawings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Logs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Pictures</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Virtual Disks</a:t>
                      </a:r>
                    </a:p>
                  </a:txBody>
                  <a:tcPr marL="7144" marR="7144" marT="7144" marB="0" anchor="ctr"/>
                </a:tc>
                <a:extLst>
                  <a:ext uri="{0D108BD9-81ED-4DB2-BD59-A6C34878D82A}">
                    <a16:rowId xmlns:a16="http://schemas.microsoft.com/office/drawing/2014/main" val="2345287786"/>
                  </a:ext>
                </a:extLst>
              </a:tr>
              <a:tr h="761524">
                <a:tc>
                  <a:txBody>
                    <a:bodyPr/>
                    <a:lstStyle/>
                    <a:p>
                      <a:pPr algn="ctr" fontAlgn="b"/>
                      <a:r>
                        <a:rPr lang="en-US" sz="1700" b="1" i="0" u="none" strike="noStrike">
                          <a:solidFill>
                            <a:srgbClr val="000000"/>
                          </a:solidFill>
                          <a:effectLst/>
                          <a:latin typeface="Calibri" panose="020F0502020204030204" pitchFamily="34" charset="0"/>
                        </a:rPr>
                        <a:t>Connected Device Information</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Email</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Network Information</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Video</a:t>
                      </a:r>
                    </a:p>
                  </a:txBody>
                  <a:tcPr marL="7144" marR="7144" marT="7144" marB="0" anchor="ctr"/>
                </a:tc>
                <a:tc>
                  <a:txBody>
                    <a:bodyPr/>
                    <a:lstStyle/>
                    <a:p>
                      <a:pPr algn="ctr" fontAlgn="b"/>
                      <a:r>
                        <a:rPr lang="en-US" sz="1700" b="1" i="0" u="none" strike="noStrike">
                          <a:solidFill>
                            <a:srgbClr val="000000"/>
                          </a:solidFill>
                          <a:effectLst/>
                          <a:latin typeface="Calibri" panose="020F0502020204030204" pitchFamily="34" charset="0"/>
                        </a:rPr>
                        <a:t>Presentations</a:t>
                      </a:r>
                    </a:p>
                  </a:txBody>
                  <a:tcPr marL="7144" marR="7144" marT="7144" marB="0" anchor="ctr"/>
                </a:tc>
                <a:extLst>
                  <a:ext uri="{0D108BD9-81ED-4DB2-BD59-A6C34878D82A}">
                    <a16:rowId xmlns:a16="http://schemas.microsoft.com/office/drawing/2014/main" val="2876225869"/>
                  </a:ext>
                </a:extLst>
              </a:tr>
            </a:tbl>
          </a:graphicData>
        </a:graphic>
      </p:graphicFrame>
    </p:spTree>
    <p:extLst>
      <p:ext uri="{BB962C8B-B14F-4D97-AF65-F5344CB8AC3E}">
        <p14:creationId xmlns:p14="http://schemas.microsoft.com/office/powerpoint/2010/main" val="195370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270" y="1173789"/>
            <a:ext cx="7901796" cy="707886"/>
          </a:xfrm>
          <a:prstGeom prst="rect">
            <a:avLst/>
          </a:prstGeom>
        </p:spPr>
        <p:txBody>
          <a:bodyPr wrap="square">
            <a:spAutoFit/>
          </a:bodyPr>
          <a:lstStyle/>
          <a:p>
            <a:r>
              <a:rPr lang="en-US" sz="2000" b="1">
                <a:solidFill>
                  <a:schemeClr val="tx1">
                    <a:lumMod val="85000"/>
                    <a:lumOff val="15000"/>
                  </a:schemeClr>
                </a:solidFill>
              </a:rPr>
              <a:t>The process of locating, securing, and searching ESI to use as evidence in a legal proceeding.</a:t>
            </a:r>
            <a:endParaRPr lang="en-US" sz="2000">
              <a:solidFill>
                <a:schemeClr val="bg1">
                  <a:lumMod val="85000"/>
                </a:schemeClr>
              </a:solidFill>
            </a:endParaRPr>
          </a:p>
        </p:txBody>
      </p:sp>
      <p:sp>
        <p:nvSpPr>
          <p:cNvPr id="5" name="Title 3"/>
          <p:cNvSpPr txBox="1">
            <a:spLocks/>
          </p:cNvSpPr>
          <p:nvPr/>
        </p:nvSpPr>
        <p:spPr>
          <a:xfrm>
            <a:off x="224643" y="280715"/>
            <a:ext cx="8747266" cy="654049"/>
          </a:xfrm>
          <a:prstGeom prst="rect">
            <a:avLst/>
          </a:prstGeom>
        </p:spPr>
        <p:txBody>
          <a:bodyPr/>
          <a:lstStyle>
            <a:lvl1pPr algn="l" rtl="0" fontAlgn="base">
              <a:lnSpc>
                <a:spcPct val="100000"/>
              </a:lnSpc>
              <a:spcBef>
                <a:spcPct val="0"/>
              </a:spcBef>
              <a:spcAft>
                <a:spcPct val="0"/>
              </a:spcAft>
              <a:defRPr lang="en-US" sz="2600" b="1" kern="1200" dirty="0" smtClean="0">
                <a:solidFill>
                  <a:schemeClr val="tx2">
                    <a:lumMod val="75000"/>
                  </a:schemeClr>
                </a:solidFill>
                <a:effectLst/>
                <a:latin typeface="Arial" charset="0"/>
                <a:ea typeface="+mn-ea"/>
                <a:cs typeface="+mn-cs"/>
              </a:defRPr>
            </a:lvl1pPr>
            <a:lvl2pPr algn="r" rtl="0" fontAlgn="base">
              <a:lnSpc>
                <a:spcPct val="85000"/>
              </a:lnSpc>
              <a:spcBef>
                <a:spcPct val="0"/>
              </a:spcBef>
              <a:spcAft>
                <a:spcPct val="0"/>
              </a:spcAft>
              <a:defRPr sz="1650" b="1">
                <a:solidFill>
                  <a:schemeClr val="tx1"/>
                </a:solidFill>
                <a:latin typeface="Arial" charset="0"/>
              </a:defRPr>
            </a:lvl2pPr>
            <a:lvl3pPr algn="r" rtl="0" fontAlgn="base">
              <a:lnSpc>
                <a:spcPct val="85000"/>
              </a:lnSpc>
              <a:spcBef>
                <a:spcPct val="0"/>
              </a:spcBef>
              <a:spcAft>
                <a:spcPct val="0"/>
              </a:spcAft>
              <a:defRPr sz="1650" b="1">
                <a:solidFill>
                  <a:schemeClr val="tx1"/>
                </a:solidFill>
                <a:latin typeface="Arial" charset="0"/>
              </a:defRPr>
            </a:lvl3pPr>
            <a:lvl4pPr algn="r" rtl="0" fontAlgn="base">
              <a:lnSpc>
                <a:spcPct val="85000"/>
              </a:lnSpc>
              <a:spcBef>
                <a:spcPct val="0"/>
              </a:spcBef>
              <a:spcAft>
                <a:spcPct val="0"/>
              </a:spcAft>
              <a:defRPr sz="1650" b="1">
                <a:solidFill>
                  <a:schemeClr val="tx1"/>
                </a:solidFill>
                <a:latin typeface="Arial" charset="0"/>
              </a:defRPr>
            </a:lvl4pPr>
            <a:lvl5pPr algn="r" rtl="0" fontAlgn="base">
              <a:lnSpc>
                <a:spcPct val="85000"/>
              </a:lnSpc>
              <a:spcBef>
                <a:spcPct val="0"/>
              </a:spcBef>
              <a:spcAft>
                <a:spcPct val="0"/>
              </a:spcAft>
              <a:defRPr sz="1650" b="1">
                <a:solidFill>
                  <a:schemeClr val="tx1"/>
                </a:solidFill>
                <a:latin typeface="Arial" charset="0"/>
              </a:defRPr>
            </a:lvl5pPr>
            <a:lvl6pPr marL="342900" algn="r" rtl="0" fontAlgn="base">
              <a:lnSpc>
                <a:spcPct val="85000"/>
              </a:lnSpc>
              <a:spcBef>
                <a:spcPct val="0"/>
              </a:spcBef>
              <a:spcAft>
                <a:spcPct val="0"/>
              </a:spcAft>
              <a:defRPr sz="1650" b="1">
                <a:solidFill>
                  <a:schemeClr val="tx1"/>
                </a:solidFill>
                <a:latin typeface="Arial" charset="0"/>
              </a:defRPr>
            </a:lvl6pPr>
            <a:lvl7pPr marL="685800" algn="r" rtl="0" fontAlgn="base">
              <a:lnSpc>
                <a:spcPct val="85000"/>
              </a:lnSpc>
              <a:spcBef>
                <a:spcPct val="0"/>
              </a:spcBef>
              <a:spcAft>
                <a:spcPct val="0"/>
              </a:spcAft>
              <a:defRPr sz="1650" b="1">
                <a:solidFill>
                  <a:schemeClr val="tx1"/>
                </a:solidFill>
                <a:latin typeface="Arial" charset="0"/>
              </a:defRPr>
            </a:lvl7pPr>
            <a:lvl8pPr marL="1028700" algn="r" rtl="0" fontAlgn="base">
              <a:lnSpc>
                <a:spcPct val="85000"/>
              </a:lnSpc>
              <a:spcBef>
                <a:spcPct val="0"/>
              </a:spcBef>
              <a:spcAft>
                <a:spcPct val="0"/>
              </a:spcAft>
              <a:defRPr sz="1650" b="1">
                <a:solidFill>
                  <a:schemeClr val="tx1"/>
                </a:solidFill>
                <a:latin typeface="Arial" charset="0"/>
              </a:defRPr>
            </a:lvl8pPr>
            <a:lvl9pPr marL="1371600" algn="r" rtl="0" fontAlgn="base">
              <a:lnSpc>
                <a:spcPct val="85000"/>
              </a:lnSpc>
              <a:spcBef>
                <a:spcPct val="0"/>
              </a:spcBef>
              <a:spcAft>
                <a:spcPct val="0"/>
              </a:spcAft>
              <a:defRPr sz="1650" b="1">
                <a:solidFill>
                  <a:schemeClr val="tx1"/>
                </a:solidFill>
                <a:latin typeface="Arial" charset="0"/>
              </a:defRPr>
            </a:lvl9pPr>
          </a:lstStyle>
          <a:p>
            <a:r>
              <a:rPr lang="en-US">
                <a:solidFill>
                  <a:schemeClr val="accent4">
                    <a:lumMod val="75000"/>
                  </a:schemeClr>
                </a:solidFill>
              </a:rPr>
              <a:t>ELECTRONIC DISCOVERY (eDiscovery)</a:t>
            </a:r>
          </a:p>
        </p:txBody>
      </p:sp>
      <p:pic>
        <p:nvPicPr>
          <p:cNvPr id="6" name="Content Placeholder 6">
            <a:extLst>
              <a:ext uri="{FF2B5EF4-FFF2-40B4-BE49-F238E27FC236}">
                <a16:creationId xmlns:a16="http://schemas.microsoft.com/office/drawing/2014/main" id="{3F1CEFC0-ABA8-47BA-A758-FB582850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870" y="2428477"/>
            <a:ext cx="6681587" cy="3644227"/>
          </a:xfrm>
          <a:prstGeom prst="rect">
            <a:avLst/>
          </a:prstGeom>
        </p:spPr>
      </p:pic>
    </p:spTree>
    <p:extLst>
      <p:ext uri="{BB962C8B-B14F-4D97-AF65-F5344CB8AC3E}">
        <p14:creationId xmlns:p14="http://schemas.microsoft.com/office/powerpoint/2010/main" val="771201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reescale PowerPoint Template&amp;quot;&quot;/&gt;&lt;property id=&quot;20307&quot; value=&quot;257&quot;/&gt;&lt;/object&gt;&lt;object type=&quot;3&quot; unique_id=&quot;10005&quot;&gt;&lt;property id=&quot;20148&quot; value=&quot;5&quot;/&gt;&lt;property id=&quot;20300&quot; value=&quot;Slide 2 - &amp;quot;Sample Slide: Text Only&amp;quot;&quot;/&gt;&lt;property id=&quot;20307&quot; value=&quot;260&quot;/&gt;&lt;/object&gt;&lt;object type=&quot;3&quot; unique_id=&quot;10006&quot;&gt;&lt;property id=&quot;20148&quot; value=&quot;5&quot;/&gt;&lt;property id=&quot;20300&quot; value=&quot;Slide 3 - &amp;quot;Sample Slide: Text + 1 Graphic&amp;quot;&quot;/&gt;&lt;property id=&quot;20307&quot; value=&quot;264&quot;/&gt;&lt;/object&gt;&lt;object type=&quot;3&quot; unique_id=&quot;10007&quot;&gt;&lt;property id=&quot;20148&quot; value=&quot;5&quot;/&gt;&lt;property id=&quot;20300&quot; value=&quot;Slide 4 - &amp;quot;Sample Slide: Text + 1 Graphic&amp;quot;&quot;/&gt;&lt;property id=&quot;20307&quot; value=&quot;265&quot;/&gt;&lt;/object&gt;&lt;object type=&quot;3&quot; unique_id=&quot;10008&quot;&gt;&lt;property id=&quot;20148&quot; value=&quot;5&quot;/&gt;&lt;property id=&quot;20300&quot; value=&quot;Slide 5 - &amp;quot;Sample Slide: Text + 2 Graphics&amp;quot;&quot;/&gt;&lt;property id=&quot;20307&quot; value=&quot;266&quot;/&gt;&lt;/object&gt;&lt;object type=&quot;3&quot; unique_id=&quot;10009&quot;&gt;&lt;property id=&quot;20148&quot; value=&quot;5&quot;/&gt;&lt;property id=&quot;20300&quot; value=&quot;Slide 6 - &amp;quot;Sample Slide: Text + 2 Graphics&amp;quot;&quot;/&gt;&lt;property id=&quot;20307&quot; value=&quot;267&quot;/&gt;&lt;/object&gt;&lt;object type=&quot;3&quot; unique_id=&quot;10010&quot;&gt;&lt;property id=&quot;20148&quot; value=&quot;5&quot;/&gt;&lt;property id=&quot;20300&quot; value=&quot;Slide 7 - &amp;quot;Sample Slide: Text + 3 Graphics&amp;quot;&quot;/&gt;&lt;property id=&quot;20307&quot; value=&quot;268&quot;/&gt;&lt;/object&gt;&lt;object type=&quot;3&quot; unique_id=&quot;10011&quot;&gt;&lt;property id=&quot;20148&quot; value=&quot;5&quot;/&gt;&lt;property id=&quot;20300&quot; value=&quot;Slide 8 - &amp;quot;Sample Slide: Text + 3 Graphics&amp;quot;&quot;/&gt;&lt;property id=&quot;20307&quot; value=&quot;269&quot;/&gt;&lt;/object&gt;&lt;object type=&quot;3&quot; unique_id=&quot;10012&quot;&gt;&lt;property id=&quot;20148&quot; value=&quot;5&quot;/&gt;&lt;property id=&quot;20300&quot; value=&quot;Slide 9 - &amp;quot;Sample Slide: Text and Logos&amp;quot;&quot;/&gt;&lt;property id=&quot;20307&quot; value=&quot;270&quot;/&gt;&lt;/object&gt;&lt;object type=&quot;3&quot; unique_id=&quot;10013&quot;&gt;&lt;property id=&quot;20148&quot; value=&quot;5&quot;/&gt;&lt;property id=&quot;20300&quot; value=&quot;Slide 10 - &amp;quot;Sample Slide: Text and Logos&amp;quot;&quot;/&gt;&lt;property id=&quot;20307&quot; value=&quot;271&quot;/&gt;&lt;/object&gt;&lt;object type=&quot;3&quot; unique_id=&quot;10014&quot;&gt;&lt;property id=&quot;20148&quot; value=&quot;5&quot;/&gt;&lt;property id=&quot;20300&quot; value=&quot;Slide 11 - &amp;quot;Sample Slide: Bar Graph&amp;quot;&quot;/&gt;&lt;property id=&quot;20307&quot; value=&quot;276&quot;/&gt;&lt;/object&gt;&lt;object type=&quot;3&quot; unique_id=&quot;10015&quot;&gt;&lt;property id=&quot;20148&quot; value=&quot;5&quot;/&gt;&lt;property id=&quot;20300&quot; value=&quot;Slide 12 - &amp;quot;Sample Slide: Bar Graph Quadrant&amp;quot;&quot;/&gt;&lt;property id=&quot;20307&quot; value=&quot;296&quot;/&gt;&lt;/object&gt;&lt;object type=&quot;3&quot; unique_id=&quot;10016&quot;&gt;&lt;property id=&quot;20148&quot; value=&quot;5&quot;/&gt;&lt;property id=&quot;20300&quot; value=&quot;Slide 13 - &amp;quot;Sample Slide: Pie Graph&amp;quot;&quot;/&gt;&lt;property id=&quot;20307&quot; value=&quot;277&quot;/&gt;&lt;/object&gt;&lt;object type=&quot;3&quot; unique_id=&quot;10017&quot;&gt;&lt;property id=&quot;20148&quot; value=&quot;5&quot;/&gt;&lt;property id=&quot;20300&quot; value=&quot;Slide 14 - &amp;quot;Sample Slide: Line Graph Quadrant&amp;quot;&quot;/&gt;&lt;property id=&quot;20307&quot; value=&quot;278&quot;/&gt;&lt;/object&gt;&lt;object type=&quot;3&quot; unique_id=&quot;10018&quot;&gt;&lt;property id=&quot;20148&quot; value=&quot;5&quot;/&gt;&lt;property id=&quot;20300&quot; value=&quot;Slide 15 - &amp;quot;Sample Slide: Line Graph&amp;quot;&quot;/&gt;&lt;property id=&quot;20307&quot; value=&quot;297&quot;/&gt;&lt;/object&gt;&lt;object type=&quot;3&quot; unique_id=&quot;10019&quot;&gt;&lt;property id=&quot;20148&quot; value=&quot;5&quot;/&gt;&lt;property id=&quot;20300&quot; value=&quot;Slide 16 - &amp;quot;Sample Slide: Diagram Slide&amp;quot;&quot;/&gt;&lt;property id=&quot;20307&quot; value=&quot;283&quot;/&gt;&lt;/object&gt;&lt;object type=&quot;3&quot; unique_id=&quot;10020&quot;&gt;&lt;property id=&quot;20148&quot; value=&quot;5&quot;/&gt;&lt;property id=&quot;20300&quot; value=&quot;Slide 17&quot;/&gt;&lt;property id=&quot;20307&quot; value=&quot;287&quot;/&gt;&lt;/object&gt;&lt;object type=&quot;3&quot; unique_id=&quot;10021&quot;&gt;&lt;property id=&quot;20148&quot; value=&quot;5&quot;/&gt;&lt;property id=&quot;20300&quot; value=&quot;Slide 18 - &amp;quot;Sample Slide: Text Treatments&amp;quot;&quot;/&gt;&lt;property id=&quot;20307&quot; value=&quot;289&quot;/&gt;&lt;/object&gt;&lt;object type=&quot;3&quot; unique_id=&quot;10022&quot;&gt;&lt;property id=&quot;20148&quot; value=&quot;5&quot;/&gt;&lt;property id=&quot;20300&quot; value=&quot;Slide 19 - &amp;quot;Sample Slide: Timeline&amp;quot;&quot;/&gt;&lt;property id=&quot;20307&quot; value=&quot;290&quot;/&gt;&lt;/object&gt;&lt;object type=&quot;3&quot; unique_id=&quot;10023&quot;&gt;&lt;property id=&quot;20148&quot; value=&quot;5&quot;/&gt;&lt;property id=&quot;20300&quot; value=&quot;Slide 20 - &amp;quot;Sample Slide: Timeline 2&amp;quot;&quot;/&gt;&lt;property id=&quot;20307&quot; value=&quot;294&quot;/&gt;&lt;/object&gt;&lt;object type=&quot;3&quot; unique_id=&quot;10024&quot;&gt;&lt;property id=&quot;20148&quot; value=&quot;5&quot;/&gt;&lt;property id=&quot;20300&quot; value=&quot;Slide 21 - &amp;quot;Sample Slide: Charts&amp;quot;&quot;/&gt;&lt;property id=&quot;20307&quot; value=&quot;295&quot;/&gt;&lt;/object&gt;&lt;object type=&quot;3&quot; unique_id=&quot;10025&quot;&gt;&lt;property id=&quot;20148&quot; value=&quot;5&quot;/&gt;&lt;property id=&quot;20300&quot; value=&quot;Slide 22 - &amp;quot;New Freescale Colors&amp;quot;&quot;/&gt;&lt;property id=&quot;20307&quot; value=&quot;293&quot;/&gt;&lt;/object&gt;&lt;object type=&quot;3&quot; unique_id=&quot;10026&quot;&gt;&lt;property id=&quot;20148&quot; value=&quot;5&quot;/&gt;&lt;property id=&quot;20300&quot; value=&quot;Slide 23 - &amp;quot;Sample Slide: Blank White Page&amp;quot;&quot;/&gt;&lt;property id=&quot;20307&quot; value=&quot;288&quot;/&gt;&lt;/object&gt;&lt;object type=&quot;3&quot; unique_id=&quot;10027&quot;&gt;&lt;property id=&quot;20148&quot; value=&quot;5&quot;/&gt;&lt;property id=&quot;20300&quot; value=&quot;Slide 24&quot;/&gt;&lt;property id=&quot;20307&quot; value=&quot;291&quot;/&gt;&lt;/object&gt;&lt;/object&gt;&lt;/object&gt;&lt;/database&gt;"/>
  <p:tag name="SECTOMILLISECCONVERTED" val="1"/>
</p:tagLst>
</file>

<file path=ppt/theme/theme1.xml><?xml version="1.0" encoding="utf-8"?>
<a:theme xmlns:a="http://schemas.openxmlformats.org/drawingml/2006/main" name="0_Master Content Slide">
  <a:themeElements>
    <a:clrScheme name="Custom 39">
      <a:dk1>
        <a:srgbClr val="000000"/>
      </a:dk1>
      <a:lt1>
        <a:sysClr val="window" lastClr="FFFFFF"/>
      </a:lt1>
      <a:dk2>
        <a:srgbClr val="969696"/>
      </a:dk2>
      <a:lt2>
        <a:srgbClr val="FFFFFF"/>
      </a:lt2>
      <a:accent1>
        <a:srgbClr val="7BB1DB"/>
      </a:accent1>
      <a:accent2>
        <a:srgbClr val="F9B500"/>
      </a:accent2>
      <a:accent3>
        <a:srgbClr val="C9D200"/>
      </a:accent3>
      <a:accent4>
        <a:srgbClr val="D54E12"/>
      </a:accent4>
      <a:accent5>
        <a:srgbClr val="A40044"/>
      </a:accent5>
      <a:accent6>
        <a:srgbClr val="979200"/>
      </a:accent6>
      <a:hlink>
        <a:srgbClr val="3789C8"/>
      </a:hlink>
      <a:folHlink>
        <a:srgbClr val="9ED3CA"/>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45720" rIns="91440" rtlCol="0" anchor="t">
        <a:noAutofit/>
      </a:bodyPr>
      <a:lstStyle>
        <a:defPPr>
          <a:defRPr sz="2200" dirty="0" err="1" smtClean="0">
            <a:solidFill>
              <a:schemeClr val="tx1"/>
            </a:solidFill>
          </a:defRPr>
        </a:defPPr>
      </a:lstStyle>
    </a:txDef>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ogo Slide">
  <a:themeElements>
    <a:clrScheme name="Custom 40">
      <a:dk1>
        <a:srgbClr val="000000"/>
      </a:dk1>
      <a:lt1>
        <a:sysClr val="window" lastClr="FFFFFF"/>
      </a:lt1>
      <a:dk2>
        <a:srgbClr val="969696"/>
      </a:dk2>
      <a:lt2>
        <a:srgbClr val="FFFFFF"/>
      </a:lt2>
      <a:accent1>
        <a:srgbClr val="7BB1DB"/>
      </a:accent1>
      <a:accent2>
        <a:srgbClr val="F9B500"/>
      </a:accent2>
      <a:accent3>
        <a:srgbClr val="C9D200"/>
      </a:accent3>
      <a:accent4>
        <a:srgbClr val="D54E12"/>
      </a:accent4>
      <a:accent5>
        <a:srgbClr val="A40044"/>
      </a:accent5>
      <a:accent6>
        <a:srgbClr val="979200"/>
      </a:accent6>
      <a:hlink>
        <a:srgbClr val="3789C8"/>
      </a:hlink>
      <a:folHlink>
        <a:srgbClr val="9ED3CA"/>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5D0F66818A31469509A034FDD19DDD" ma:contentTypeVersion="9" ma:contentTypeDescription="Create a new document." ma:contentTypeScope="" ma:versionID="cbf1b637078ffb05fb97ed1c7810ba38">
  <xsd:schema xmlns:xsd="http://www.w3.org/2001/XMLSchema" xmlns:xs="http://www.w3.org/2001/XMLSchema" xmlns:p="http://schemas.microsoft.com/office/2006/metadata/properties" xmlns:ns2="f19daa59-2458-443f-8703-ae2872bb5f21" xmlns:ns3="66777dfc-d867-463c-ab6c-7610cd731ad4" targetNamespace="http://schemas.microsoft.com/office/2006/metadata/properties" ma:root="true" ma:fieldsID="c535ac4b31a3a582604f4757fb53bbfa" ns2:_="" ns3:_="">
    <xsd:import namespace="f19daa59-2458-443f-8703-ae2872bb5f21"/>
    <xsd:import namespace="66777dfc-d867-463c-ab6c-7610cd731ad4"/>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Topic" minOccurs="0"/>
                <xsd:element ref="ns3:MediaServiceDateTaken"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daa59-2458-443f-8703-ae2872bb5f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777dfc-d867-463c-ab6c-7610cd731ad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Topic" ma:index="12" nillable="true" ma:displayName="Topic" ma:description="Points of interest" ma:internalName="Topic">
      <xsd:simpleType>
        <xsd:restriction base="dms:Text">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19daa59-2458-443f-8703-ae2872bb5f21">
      <UserInfo>
        <DisplayName>Connie Morales</DisplayName>
        <AccountId>19</AccountId>
        <AccountType/>
      </UserInfo>
      <UserInfo>
        <DisplayName>Simon Varley</DisplayName>
        <AccountId>16</AccountId>
        <AccountType/>
      </UserInfo>
    </SharedWithUsers>
    <Topic xmlns="66777dfc-d867-463c-ab6c-7610cd731ad4" xsi:nil="true"/>
  </documentManagement>
</p:properties>
</file>

<file path=customXml/itemProps1.xml><?xml version="1.0" encoding="utf-8"?>
<ds:datastoreItem xmlns:ds="http://schemas.openxmlformats.org/officeDocument/2006/customXml" ds:itemID="{E0BA2DE5-BFB6-4879-A0E9-CA6316D47800}">
  <ds:schemaRefs>
    <ds:schemaRef ds:uri="http://schemas.microsoft.com/sharepoint/v3/contenttype/forms"/>
  </ds:schemaRefs>
</ds:datastoreItem>
</file>

<file path=customXml/itemProps2.xml><?xml version="1.0" encoding="utf-8"?>
<ds:datastoreItem xmlns:ds="http://schemas.openxmlformats.org/officeDocument/2006/customXml" ds:itemID="{0B42213E-EF59-4B0E-BEE3-2E2FD44EAC96}">
  <ds:schemaRefs>
    <ds:schemaRef ds:uri="66777dfc-d867-463c-ab6c-7610cd731ad4"/>
    <ds:schemaRef ds:uri="f19daa59-2458-443f-8703-ae2872bb5f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FCC93E-F768-4586-AA22-F72DBCB96894}">
  <ds:schemaRefs>
    <ds:schemaRef ds:uri="66777dfc-d867-463c-ab6c-7610cd731ad4"/>
    <ds:schemaRef ds:uri="f19daa59-2458-443f-8703-ae2872bb5f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4542</Words>
  <Application>Microsoft Office PowerPoint</Application>
  <PresentationFormat>On-screen Show (4:3)</PresentationFormat>
  <Paragraphs>441</Paragraphs>
  <Slides>32</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Wingdings</vt:lpstr>
      <vt:lpstr>0_Master Content Slide</vt:lpstr>
      <vt:lpstr>Logo Slide</vt:lpstr>
      <vt:lpstr>Ethical Duties &amp; Electronically Stored Information </vt:lpstr>
      <vt:lpstr>ABOUT CALIFORENSICS</vt:lpstr>
      <vt:lpstr>FRED BEHNING</vt:lpstr>
      <vt:lpstr>AGENDA</vt:lpstr>
      <vt:lpstr>DEFINITIONS</vt:lpstr>
      <vt:lpstr>ELECTRONICALLY STORED INFORMATION (ESI)</vt:lpstr>
      <vt:lpstr>SOURCES OF ESI: DEVICES</vt:lpstr>
      <vt:lpstr>TYPES OF ESI</vt:lpstr>
      <vt:lpstr>PowerPoint Presentation</vt:lpstr>
      <vt:lpstr>PowerPoint Presentation</vt:lpstr>
      <vt:lpstr>PowerPoint Presentation</vt:lpstr>
      <vt:lpstr>ESI: ETHICAL GUIDELINES</vt:lpstr>
      <vt:lpstr>ELECTRONIC DISCOVERY &amp; ESI </vt:lpstr>
      <vt:lpstr>ELECTRONIC DISCOVERY &amp; ESI</vt:lpstr>
      <vt:lpstr>COMPETENCY</vt:lpstr>
      <vt:lpstr>NINE SKILLS Of COMPETENCY</vt:lpstr>
      <vt:lpstr>SKILL 1: ASSESS</vt:lpstr>
      <vt:lpstr>SKILL 2: ACT</vt:lpstr>
      <vt:lpstr>SKILL 3: ANALYZE</vt:lpstr>
      <vt:lpstr>SKILL 4: ADVISE</vt:lpstr>
      <vt:lpstr>SKILL 5: ASCERTAIN</vt:lpstr>
      <vt:lpstr>SKILL 6: AGREE</vt:lpstr>
      <vt:lpstr>SKILL 7: ACQUISITION</vt:lpstr>
      <vt:lpstr>SKILL 8: ACTION</vt:lpstr>
      <vt:lpstr>SKILL 9: ACTUALIZE</vt:lpstr>
      <vt:lpstr>CASE EXAMPLES</vt:lpstr>
      <vt:lpstr>ETHICAL VIOLATIONS Trevino Texas Elec. Co-Op v. Dillard (Tex. 2005)</vt:lpstr>
      <vt:lpstr>ETHICAL VIOLATIONS Wal-Mart Stores, Inc v. Johnson (Tex. 2003)</vt:lpstr>
      <vt:lpstr>Ethical Violations Weekley Homes LP. V HFG (Tex. 2009)</vt:lpstr>
      <vt:lpstr>ETHICAL VIOLATIONS State Farm Lloyds, Relator (Tex. 2017)</vt:lpstr>
      <vt:lpstr>ELECTRONIC DISCOVERY &amp; ESI </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Duties &amp; Electronically Stored Information</dc:title>
  <dc:creator/>
  <cp:lastModifiedBy/>
  <cp:revision>1</cp:revision>
  <dcterms:created xsi:type="dcterms:W3CDTF">2016-11-12T23:52:14Z</dcterms:created>
  <dcterms:modified xsi:type="dcterms:W3CDTF">2019-03-01T01:00:56Z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0x010100C45D0F66818A31469509A034FDD19DDD</vt:lpwstr>
  </property>
</Properties>
</file>