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2"/>
  </p:notesMasterIdLst>
  <p:handoutMasterIdLst>
    <p:handoutMasterId r:id="rId23"/>
  </p:handoutMasterIdLst>
  <p:sldIdLst>
    <p:sldId id="295" r:id="rId2"/>
    <p:sldId id="290" r:id="rId3"/>
    <p:sldId id="310" r:id="rId4"/>
    <p:sldId id="311" r:id="rId5"/>
    <p:sldId id="306" r:id="rId6"/>
    <p:sldId id="296" r:id="rId7"/>
    <p:sldId id="305" r:id="rId8"/>
    <p:sldId id="307" r:id="rId9"/>
    <p:sldId id="304" r:id="rId10"/>
    <p:sldId id="309" r:id="rId11"/>
    <p:sldId id="308" r:id="rId12"/>
    <p:sldId id="300" r:id="rId13"/>
    <p:sldId id="299" r:id="rId14"/>
    <p:sldId id="292" r:id="rId15"/>
    <p:sldId id="301" r:id="rId16"/>
    <p:sldId id="297" r:id="rId17"/>
    <p:sldId id="303" r:id="rId18"/>
    <p:sldId id="298" r:id="rId19"/>
    <p:sldId id="312" r:id="rId20"/>
    <p:sldId id="3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292C48"/>
    <a:srgbClr val="2C2D39"/>
    <a:srgbClr val="242630"/>
    <a:srgbClr val="2A1F43"/>
    <a:srgbClr val="0C1B43"/>
    <a:srgbClr val="000000"/>
    <a:srgbClr val="1D2225"/>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F6BD8-6E4D-4F1E-97B9-FBDCDCF06BDE}" v="125" dt="2022-03-22T01:37:47.640"/>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551" autoAdjust="0"/>
  </p:normalViewPr>
  <p:slideViewPr>
    <p:cSldViewPr snapToGrid="0" snapToObjects="1">
      <p:cViewPr varScale="1">
        <p:scale>
          <a:sx n="88" d="100"/>
          <a:sy n="88" d="100"/>
        </p:scale>
        <p:origin x="240" y="84"/>
      </p:cViewPr>
      <p:guideLst/>
    </p:cSldViewPr>
  </p:slideViewPr>
  <p:notesTextViewPr>
    <p:cViewPr>
      <p:scale>
        <a:sx n="1" d="1"/>
        <a:sy n="1" d="1"/>
      </p:scale>
      <p:origin x="0" y="0"/>
    </p:cViewPr>
  </p:notesTextViewPr>
  <p:notesViewPr>
    <p:cSldViewPr snapToGrid="0" snapToObjects="1">
      <p:cViewPr varScale="1">
        <p:scale>
          <a:sx n="86" d="100"/>
          <a:sy n="86" d="100"/>
        </p:scale>
        <p:origin x="2416"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B138B2-18CD-1D41-89B0-ADB5F3BA92A3}" type="datetimeFigureOut">
              <a:rPr lang="en-US" smtClean="0"/>
              <a:t>4/7/2022</a:t>
            </a:fld>
            <a:endParaRPr lang="en-US" dirty="0"/>
          </a:p>
        </p:txBody>
      </p:sp>
      <p:sp>
        <p:nvSpPr>
          <p:cNvPr id="4" name="Footer Placeholder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57D167-9BB5-2048-9DDA-7DF8E5D94DC9}" type="slidenum">
              <a:rPr lang="en-US" smtClean="0"/>
              <a:t>‹#›</a:t>
            </a:fld>
            <a:endParaRPr lang="en-US" dirty="0"/>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A355-8776-CB43-838E-ED9EE2F8390B}" type="datetimeFigureOut">
              <a:rPr lang="en-US" smtClean="0"/>
              <a:t>4/7/2022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303FA8-A3F3-7640-B13D-36C73B3E5587}" type="slidenum">
              <a:rPr lang="en-US" smtClean="0"/>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a:t>
            </a:fld>
            <a:endParaRPr lang="en-US" dirty="0"/>
          </a:p>
        </p:txBody>
      </p:sp>
    </p:spTree>
    <p:extLst>
      <p:ext uri="{BB962C8B-B14F-4D97-AF65-F5344CB8AC3E}">
        <p14:creationId xmlns:p14="http://schemas.microsoft.com/office/powerpoint/2010/main" val="108512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17</a:t>
            </a:fld>
            <a:endParaRPr lang="en-US" dirty="0"/>
          </a:p>
        </p:txBody>
      </p:sp>
    </p:spTree>
    <p:extLst>
      <p:ext uri="{BB962C8B-B14F-4D97-AF65-F5344CB8AC3E}">
        <p14:creationId xmlns:p14="http://schemas.microsoft.com/office/powerpoint/2010/main" val="72852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18</a:t>
            </a:fld>
            <a:endParaRPr lang="en-US" dirty="0"/>
          </a:p>
        </p:txBody>
      </p:sp>
    </p:spTree>
    <p:extLst>
      <p:ext uri="{BB962C8B-B14F-4D97-AF65-F5344CB8AC3E}">
        <p14:creationId xmlns:p14="http://schemas.microsoft.com/office/powerpoint/2010/main" val="370435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19</a:t>
            </a:fld>
            <a:endParaRPr lang="en-US" dirty="0"/>
          </a:p>
        </p:txBody>
      </p:sp>
    </p:spTree>
    <p:extLst>
      <p:ext uri="{BB962C8B-B14F-4D97-AF65-F5344CB8AC3E}">
        <p14:creationId xmlns:p14="http://schemas.microsoft.com/office/powerpoint/2010/main" val="27692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20</a:t>
            </a:fld>
            <a:endParaRPr lang="en-US" dirty="0"/>
          </a:p>
        </p:txBody>
      </p:sp>
    </p:spTree>
    <p:extLst>
      <p:ext uri="{BB962C8B-B14F-4D97-AF65-F5344CB8AC3E}">
        <p14:creationId xmlns:p14="http://schemas.microsoft.com/office/powerpoint/2010/main" val="364997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4</a:t>
            </a:fld>
            <a:endParaRPr lang="en-US" dirty="0"/>
          </a:p>
        </p:txBody>
      </p:sp>
    </p:spTree>
    <p:extLst>
      <p:ext uri="{BB962C8B-B14F-4D97-AF65-F5344CB8AC3E}">
        <p14:creationId xmlns:p14="http://schemas.microsoft.com/office/powerpoint/2010/main" val="1755784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5</a:t>
            </a:fld>
            <a:endParaRPr lang="en-US" dirty="0"/>
          </a:p>
        </p:txBody>
      </p:sp>
    </p:spTree>
    <p:extLst>
      <p:ext uri="{BB962C8B-B14F-4D97-AF65-F5344CB8AC3E}">
        <p14:creationId xmlns:p14="http://schemas.microsoft.com/office/powerpoint/2010/main" val="274757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6</a:t>
            </a:fld>
            <a:endParaRPr lang="en-US" dirty="0"/>
          </a:p>
        </p:txBody>
      </p:sp>
    </p:spTree>
    <p:extLst>
      <p:ext uri="{BB962C8B-B14F-4D97-AF65-F5344CB8AC3E}">
        <p14:creationId xmlns:p14="http://schemas.microsoft.com/office/powerpoint/2010/main" val="387181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7</a:t>
            </a:fld>
            <a:endParaRPr lang="en-US" dirty="0"/>
          </a:p>
        </p:txBody>
      </p:sp>
    </p:spTree>
    <p:extLst>
      <p:ext uri="{BB962C8B-B14F-4D97-AF65-F5344CB8AC3E}">
        <p14:creationId xmlns:p14="http://schemas.microsoft.com/office/powerpoint/2010/main" val="3838213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8</a:t>
            </a:fld>
            <a:endParaRPr lang="en-US" dirty="0"/>
          </a:p>
        </p:txBody>
      </p:sp>
    </p:spTree>
    <p:extLst>
      <p:ext uri="{BB962C8B-B14F-4D97-AF65-F5344CB8AC3E}">
        <p14:creationId xmlns:p14="http://schemas.microsoft.com/office/powerpoint/2010/main" val="407826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14</a:t>
            </a:fld>
            <a:endParaRPr lang="en-US" dirty="0"/>
          </a:p>
        </p:txBody>
      </p:sp>
    </p:spTree>
    <p:extLst>
      <p:ext uri="{BB962C8B-B14F-4D97-AF65-F5344CB8AC3E}">
        <p14:creationId xmlns:p14="http://schemas.microsoft.com/office/powerpoint/2010/main" val="182700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15</a:t>
            </a:fld>
            <a:endParaRPr lang="en-US" dirty="0"/>
          </a:p>
        </p:txBody>
      </p:sp>
    </p:spTree>
    <p:extLst>
      <p:ext uri="{BB962C8B-B14F-4D97-AF65-F5344CB8AC3E}">
        <p14:creationId xmlns:p14="http://schemas.microsoft.com/office/powerpoint/2010/main" val="232004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03FA8-A3F3-7640-B13D-36C73B3E5587}" type="slidenum">
              <a:rPr lang="en-US" smtClean="0"/>
              <a:t>16</a:t>
            </a:fld>
            <a:endParaRPr lang="en-US" dirty="0"/>
          </a:p>
        </p:txBody>
      </p:sp>
    </p:spTree>
    <p:extLst>
      <p:ext uri="{BB962C8B-B14F-4D97-AF65-F5344CB8AC3E}">
        <p14:creationId xmlns:p14="http://schemas.microsoft.com/office/powerpoint/2010/main" val="422440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CB9073-1A97-EF48-93BC-E626B884D79B}"/>
              </a:ext>
            </a:extLst>
          </p:cNvPr>
          <p:cNvSpPr>
            <a:spLocks noGrp="1"/>
          </p:cNvSpPr>
          <p:nvPr>
            <p:ph type="pic" sz="quarter" idx="14"/>
          </p:nvPr>
        </p:nvSpPr>
        <p:spPr>
          <a:xfrm>
            <a:off x="-9249" y="-4352"/>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solidFill>
            <a:schemeClr val="tx1"/>
          </a:solidFill>
        </p:spPr>
        <p:txBody>
          <a:bodyPr wrap="square">
            <a:noAutofit/>
          </a:bodyPr>
          <a:lstStyle/>
          <a:p>
            <a:r>
              <a:rPr lang="en-US"/>
              <a:t>Click icon to add picture</a:t>
            </a:r>
            <a:endParaRPr lang="en-US" dirty="0"/>
          </a:p>
        </p:txBody>
      </p:sp>
      <p:sp>
        <p:nvSpPr>
          <p:cNvPr id="12" name="Text Placeholder 2">
            <a:extLst>
              <a:ext uri="{FF2B5EF4-FFF2-40B4-BE49-F238E27FC236}">
                <a16:creationId xmlns:a16="http://schemas.microsoft.com/office/drawing/2014/main" id="{63A7554C-2E3E-454F-9E07-C38195D4CF32}"/>
              </a:ext>
            </a:extLst>
          </p:cNvPr>
          <p:cNvSpPr>
            <a:spLocks noGrp="1"/>
          </p:cNvSpPr>
          <p:nvPr>
            <p:ph type="body" idx="13" hasCustomPrompt="1"/>
          </p:nvPr>
        </p:nvSpPr>
        <p:spPr>
          <a:xfrm>
            <a:off x="838200" y="4561873"/>
            <a:ext cx="10515600" cy="703135"/>
          </a:xfrm>
        </p:spPr>
        <p:txBody>
          <a:bodyPr lIns="91440" rIns="91440" anchor="ctr">
            <a:normAutofit/>
          </a:bodyPr>
          <a:lstStyle>
            <a:lvl1pPr marL="0" indent="0" algn="l">
              <a:lnSpc>
                <a:spcPct val="150000"/>
              </a:lnSpc>
              <a:buNone/>
              <a:defRPr sz="2400" b="1" i="0" cap="all" spc="600" baseline="0">
                <a:solidFill>
                  <a:schemeClr val="bg1"/>
                </a:solidFill>
                <a:latin typeface="MingLiU" panose="02020509000000000000" pitchFamily="49" charset="-120"/>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latin typeface="Meiryo UI" panose="020B0604030504040204" pitchFamily="50" charset="-128"/>
                <a:ea typeface="Meiryo UI" panose="020B0604030504040204" pitchFamily="50" charset="-128"/>
              </a:rPr>
              <a:t>Subtitle</a:t>
            </a:r>
            <a:endParaRPr lang="ja-JP" altLang="en-US" dirty="0">
              <a:latin typeface="Meiryo UI" panose="020B0604030504040204" pitchFamily="50" charset="-128"/>
              <a:ea typeface="Meiryo UI" panose="020B0604030504040204" pitchFamily="50" charset="-128"/>
            </a:endParaRPr>
          </a:p>
        </p:txBody>
      </p:sp>
      <p:sp>
        <p:nvSpPr>
          <p:cNvPr id="18" name="Title 1">
            <a:extLst>
              <a:ext uri="{FF2B5EF4-FFF2-40B4-BE49-F238E27FC236}">
                <a16:creationId xmlns:a16="http://schemas.microsoft.com/office/drawing/2014/main" id="{E3ED0903-C4AC-F843-878E-D66CB7BFB0E9}"/>
              </a:ext>
            </a:extLst>
          </p:cNvPr>
          <p:cNvSpPr>
            <a:spLocks noGrp="1"/>
          </p:cNvSpPr>
          <p:nvPr>
            <p:ph type="title" hasCustomPrompt="1"/>
          </p:nvPr>
        </p:nvSpPr>
        <p:spPr>
          <a:xfrm>
            <a:off x="838200" y="2373294"/>
            <a:ext cx="7709488" cy="1927810"/>
          </a:xfrm>
        </p:spPr>
        <p:txBody>
          <a:bodyPr lIns="91440" rIns="91440">
            <a:noAutofit/>
          </a:bodyPr>
          <a:lstStyle>
            <a:lvl1pPr algn="l">
              <a:defRPr sz="13800" b="1" i="0" spc="150" baseline="0">
                <a:solidFill>
                  <a:schemeClr val="bg1"/>
                </a:solidFill>
                <a:latin typeface="MingLiU" panose="02020509000000000000" pitchFamily="49" charset="-120"/>
                <a:ea typeface="MingLiU" panose="02020509000000000000" pitchFamily="49" charset="-120"/>
              </a:defRPr>
            </a:lvl1pPr>
          </a:lstStyle>
          <a:p>
            <a:r>
              <a:rPr lang="en-US" dirty="0"/>
              <a:t>Title</a:t>
            </a:r>
          </a:p>
        </p:txBody>
      </p:sp>
      <p:sp>
        <p:nvSpPr>
          <p:cNvPr id="22" name="Right Triangle 21">
            <a:extLst>
              <a:ext uri="{FF2B5EF4-FFF2-40B4-BE49-F238E27FC236}">
                <a16:creationId xmlns:a16="http://schemas.microsoft.com/office/drawing/2014/main" id="{EF81B901-913B-5741-A4AC-B5819DACFCDF}"/>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Right Triangle 22">
            <a:extLst>
              <a:ext uri="{FF2B5EF4-FFF2-40B4-BE49-F238E27FC236}">
                <a16:creationId xmlns:a16="http://schemas.microsoft.com/office/drawing/2014/main" id="{8FDD99BC-FCD1-D541-9FE6-03E39F2856C6}"/>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Oval 22">
            <a:extLst>
              <a:ext uri="{FF2B5EF4-FFF2-40B4-BE49-F238E27FC236}">
                <a16:creationId xmlns:a16="http://schemas.microsoft.com/office/drawing/2014/main" id="{CA93CC85-EFC8-994A-9ADB-8DEE2579AAF9}"/>
              </a:ext>
            </a:extLst>
          </p:cNvPr>
          <p:cNvSpPr/>
          <p:nvPr userDrawn="1"/>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743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551932-EED2-CB48-969B-F9308DFE265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51" name="Title 1">
            <a:extLst>
              <a:ext uri="{FF2B5EF4-FFF2-40B4-BE49-F238E27FC236}">
                <a16:creationId xmlns:a16="http://schemas.microsoft.com/office/drawing/2014/main" id="{ADEF5424-A6E0-A345-9A75-92E71E45923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2D2069D9-A96F-DD4A-B6CB-C29449020E71}"/>
              </a:ext>
            </a:extLst>
          </p:cNvPr>
          <p:cNvGrpSpPr/>
          <p:nvPr userDrawn="1"/>
        </p:nvGrpSpPr>
        <p:grpSpPr>
          <a:xfrm>
            <a:off x="0" y="-10162"/>
            <a:ext cx="12192000" cy="6868162"/>
            <a:chOff x="0" y="-10162"/>
            <a:chExt cx="12192000" cy="6868162"/>
          </a:xfrm>
        </p:grpSpPr>
        <p:sp>
          <p:nvSpPr>
            <p:cNvPr id="53" name="Right Triangle 52">
              <a:extLst>
                <a:ext uri="{FF2B5EF4-FFF2-40B4-BE49-F238E27FC236}">
                  <a16:creationId xmlns:a16="http://schemas.microsoft.com/office/drawing/2014/main" id="{44CFA19C-5DA0-774B-AFF3-36921EACACDD}"/>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Right Triangle 53">
              <a:extLst>
                <a:ext uri="{FF2B5EF4-FFF2-40B4-BE49-F238E27FC236}">
                  <a16:creationId xmlns:a16="http://schemas.microsoft.com/office/drawing/2014/main" id="{D9F82FBA-46B0-A844-AE24-E839A52F2A42}"/>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cxnSp>
        <p:nvCxnSpPr>
          <p:cNvPr id="56" name="Straight Connector 55">
            <a:extLst>
              <a:ext uri="{FF2B5EF4-FFF2-40B4-BE49-F238E27FC236}">
                <a16:creationId xmlns:a16="http://schemas.microsoft.com/office/drawing/2014/main" id="{639370BE-395F-E946-A985-43E0B2F007A7}"/>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7EC358B-2232-784F-B64F-E210A64AF153}"/>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Oval 22">
            <a:extLst>
              <a:ext uri="{FF2B5EF4-FFF2-40B4-BE49-F238E27FC236}">
                <a16:creationId xmlns:a16="http://schemas.microsoft.com/office/drawing/2014/main" id="{5C8304CD-638B-A244-8BB2-5827EFC0BE18}"/>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DFFD9DF-9E1C-4765-BCE6-B273DEE1F564}"/>
              </a:ext>
            </a:extLst>
          </p:cNvPr>
          <p:cNvSpPr>
            <a:spLocks noGrp="1"/>
          </p:cNvSpPr>
          <p:nvPr>
            <p:ph sz="quarter" idx="10"/>
          </p:nvPr>
        </p:nvSpPr>
        <p:spPr>
          <a:xfrm>
            <a:off x="830263" y="1266825"/>
            <a:ext cx="105314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29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5188DA-8D2D-EE45-B63B-68389D618B8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a:stretch/>
        </p:blipFill>
        <p:spPr>
          <a:xfrm>
            <a:off x="12700" y="-4352"/>
            <a:ext cx="6618160" cy="6862352"/>
          </a:xfrm>
          <a:prstGeom prst="rect">
            <a:avLst/>
          </a:prstGeom>
        </p:spPr>
      </p:pic>
      <p:sp>
        <p:nvSpPr>
          <p:cNvPr id="6" name="Right Triangle 5">
            <a:extLst>
              <a:ext uri="{FF2B5EF4-FFF2-40B4-BE49-F238E27FC236}">
                <a16:creationId xmlns:a16="http://schemas.microsoft.com/office/drawing/2014/main" id="{49DD1090-E08C-414F-B909-F960029978CC}"/>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830269" y="168721"/>
            <a:ext cx="4858575"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20" name="Oval 22">
            <a:extLst>
              <a:ext uri="{FF2B5EF4-FFF2-40B4-BE49-F238E27FC236}">
                <a16:creationId xmlns:a16="http://schemas.microsoft.com/office/drawing/2014/main" id="{E86DEBE5-E80B-624F-85DC-B53B9841EF52}"/>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2498330F-989F-C743-B682-3B45105A64F9}"/>
              </a:ext>
            </a:extLst>
          </p:cNvPr>
          <p:cNvSpPr/>
          <p:nvPr userDrawn="1"/>
        </p:nvSpPr>
        <p:spPr>
          <a:xfrm rot="10800000">
            <a:off x="5800596" y="-435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Picture Placeholder 10">
            <a:extLst>
              <a:ext uri="{FF2B5EF4-FFF2-40B4-BE49-F238E27FC236}">
                <a16:creationId xmlns:a16="http://schemas.microsoft.com/office/drawing/2014/main" id="{4BFA0C42-6D2A-FE45-B00F-C3FE723B69B9}"/>
              </a:ext>
            </a:extLst>
          </p:cNvPr>
          <p:cNvSpPr>
            <a:spLocks noGrp="1"/>
          </p:cNvSpPr>
          <p:nvPr>
            <p:ph type="pic" sz="quarter" idx="14"/>
          </p:nvPr>
        </p:nvSpPr>
        <p:spPr>
          <a:xfrm>
            <a:off x="6638925" y="-4352"/>
            <a:ext cx="5553075" cy="6862352"/>
          </a:xfrm>
          <a:solidFill>
            <a:schemeClr val="accent1"/>
          </a:solidFill>
        </p:spPr>
        <p:txBody>
          <a:bodyPr/>
          <a:lstStyle/>
          <a:p>
            <a:r>
              <a:rPr lang="en-US"/>
              <a:t>Click icon to add picture</a:t>
            </a:r>
            <a:endParaRPr lang="en-US" dirty="0"/>
          </a:p>
        </p:txBody>
      </p:sp>
      <p:cxnSp>
        <p:nvCxnSpPr>
          <p:cNvPr id="26" name="Straight Connector 25">
            <a:extLst>
              <a:ext uri="{FF2B5EF4-FFF2-40B4-BE49-F238E27FC236}">
                <a16:creationId xmlns:a16="http://schemas.microsoft.com/office/drawing/2014/main" id="{DD7A153A-DE47-5845-9FBA-5E84842262CB}"/>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70FEE8-FCFE-D34B-AC0A-D33499171CF5}"/>
              </a:ext>
            </a:extLst>
          </p:cNvPr>
          <p:cNvCxnSpPr>
            <a:cxnSpLocks/>
          </p:cNvCxnSpPr>
          <p:nvPr userDrawn="1"/>
        </p:nvCxnSpPr>
        <p:spPr>
          <a:xfrm>
            <a:off x="5235260"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F88E3020-67F3-4319-8D6D-AF959AE4492B}"/>
              </a:ext>
            </a:extLst>
          </p:cNvPr>
          <p:cNvSpPr>
            <a:spLocks noGrp="1"/>
          </p:cNvSpPr>
          <p:nvPr>
            <p:ph type="dt" sz="half" idx="15"/>
          </p:nvPr>
        </p:nvSpPr>
        <p:spPr/>
        <p:txBody>
          <a:bodyPr/>
          <a:lstStyle/>
          <a:p>
            <a:fld id="{81B73CA7-3CCD-504D-B97A-835A2330CDB2}" type="datetimeFigureOut">
              <a:rPr lang="en-US" smtClean="0"/>
              <a:pPr/>
              <a:t>4/7/2022</a:t>
            </a:fld>
            <a:endParaRPr lang="en-US" dirty="0"/>
          </a:p>
        </p:txBody>
      </p:sp>
      <p:sp>
        <p:nvSpPr>
          <p:cNvPr id="7" name="Footer Placeholder 6">
            <a:extLst>
              <a:ext uri="{FF2B5EF4-FFF2-40B4-BE49-F238E27FC236}">
                <a16:creationId xmlns:a16="http://schemas.microsoft.com/office/drawing/2014/main" id="{C8332DD3-414D-426E-BB83-A7CE934174B6}"/>
              </a:ext>
            </a:extLst>
          </p:cNvPr>
          <p:cNvSpPr>
            <a:spLocks noGrp="1"/>
          </p:cNvSpPr>
          <p:nvPr>
            <p:ph type="ftr" sz="quarter" idx="16"/>
          </p:nvPr>
        </p:nvSpPr>
        <p:spPr/>
        <p:txBody>
          <a:bodyPr/>
          <a:lstStyle/>
          <a:p>
            <a:endParaRPr lang="en-US" dirty="0"/>
          </a:p>
        </p:txBody>
      </p:sp>
      <p:sp>
        <p:nvSpPr>
          <p:cNvPr id="8" name="Slide Number Placeholder 7">
            <a:extLst>
              <a:ext uri="{FF2B5EF4-FFF2-40B4-BE49-F238E27FC236}">
                <a16:creationId xmlns:a16="http://schemas.microsoft.com/office/drawing/2014/main" id="{5DBA4D0A-04F7-406D-970F-851D89A87A95}"/>
              </a:ext>
            </a:extLst>
          </p:cNvPr>
          <p:cNvSpPr>
            <a:spLocks noGrp="1"/>
          </p:cNvSpPr>
          <p:nvPr>
            <p:ph type="sldNum" sz="quarter" idx="17"/>
          </p:nvPr>
        </p:nvSpPr>
        <p:spPr/>
        <p:txBody>
          <a:bodyPr/>
          <a:lstStyle/>
          <a:p>
            <a:fld id="{5831BA38-18F3-0A4D-A45F-13B53FF2DACC}" type="slidenum">
              <a:rPr lang="en-US" smtClean="0"/>
              <a:pPr/>
              <a:t>‹#›</a:t>
            </a:fld>
            <a:endParaRPr lang="en-US" dirty="0"/>
          </a:p>
        </p:txBody>
      </p:sp>
      <p:sp>
        <p:nvSpPr>
          <p:cNvPr id="11" name="Content Placeholder 10">
            <a:extLst>
              <a:ext uri="{FF2B5EF4-FFF2-40B4-BE49-F238E27FC236}">
                <a16:creationId xmlns:a16="http://schemas.microsoft.com/office/drawing/2014/main" id="{D68424A6-569A-4335-9863-0351A5FABE88}"/>
              </a:ext>
            </a:extLst>
          </p:cNvPr>
          <p:cNvSpPr>
            <a:spLocks noGrp="1"/>
          </p:cNvSpPr>
          <p:nvPr>
            <p:ph sz="quarter" idx="18"/>
          </p:nvPr>
        </p:nvSpPr>
        <p:spPr>
          <a:xfrm>
            <a:off x="830263" y="1266825"/>
            <a:ext cx="485857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0951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796E039-748A-D54A-ACAE-7A9C63FCAEB8}"/>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0269" y="168721"/>
            <a:ext cx="10523531"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grpSp>
        <p:nvGrpSpPr>
          <p:cNvPr id="43" name="Group 42">
            <a:extLst>
              <a:ext uri="{FF2B5EF4-FFF2-40B4-BE49-F238E27FC236}">
                <a16:creationId xmlns:a16="http://schemas.microsoft.com/office/drawing/2014/main" id="{84FD6E85-A2E7-B84D-9400-6F8D1C6FF159}"/>
              </a:ext>
            </a:extLst>
          </p:cNvPr>
          <p:cNvGrpSpPr/>
          <p:nvPr userDrawn="1"/>
        </p:nvGrpSpPr>
        <p:grpSpPr>
          <a:xfrm>
            <a:off x="0" y="-10162"/>
            <a:ext cx="12192000" cy="6868162"/>
            <a:chOff x="0" y="-10162"/>
            <a:chExt cx="12192000" cy="6868162"/>
          </a:xfrm>
        </p:grpSpPr>
        <p:sp>
          <p:nvSpPr>
            <p:cNvPr id="10" name="Right Triangle 9">
              <a:extLst>
                <a:ext uri="{FF2B5EF4-FFF2-40B4-BE49-F238E27FC236}">
                  <a16:creationId xmlns:a16="http://schemas.microsoft.com/office/drawing/2014/main" id="{6912A38B-FDC5-1E4F-B0ED-145140947339}"/>
                </a:ext>
              </a:extLst>
            </p:cNvPr>
            <p:cNvSpPr/>
            <p:nvPr userDrawn="1"/>
          </p:nvSpPr>
          <p:spPr>
            <a:xfrm>
              <a:off x="0" y="6027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ight Triangle 27">
              <a:extLst>
                <a:ext uri="{FF2B5EF4-FFF2-40B4-BE49-F238E27FC236}">
                  <a16:creationId xmlns:a16="http://schemas.microsoft.com/office/drawing/2014/main" id="{B5B0DCFE-7295-8740-9EC5-E9A681F21F94}"/>
                </a:ext>
              </a:extLst>
            </p:cNvPr>
            <p:cNvSpPr/>
            <p:nvPr userDrawn="1"/>
          </p:nvSpPr>
          <p:spPr>
            <a:xfrm rot="10800000">
              <a:off x="11361737" y="-10162"/>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0" name="Text Placeholder 2">
            <a:extLst>
              <a:ext uri="{FF2B5EF4-FFF2-40B4-BE49-F238E27FC236}">
                <a16:creationId xmlns:a16="http://schemas.microsoft.com/office/drawing/2014/main" id="{52918AA3-DC2E-CC41-95A6-C5757DE618D4}"/>
              </a:ext>
            </a:extLst>
          </p:cNvPr>
          <p:cNvSpPr>
            <a:spLocks noGrp="1"/>
          </p:cNvSpPr>
          <p:nvPr>
            <p:ph type="body" idx="1"/>
          </p:nvPr>
        </p:nvSpPr>
        <p:spPr>
          <a:xfrm>
            <a:off x="838201"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BBF9C69D-A733-884F-BC4B-A4E97A9315C4}"/>
              </a:ext>
            </a:extLst>
          </p:cNvPr>
          <p:cNvSpPr>
            <a:spLocks noGrp="1"/>
          </p:cNvSpPr>
          <p:nvPr>
            <p:ph type="body" idx="11"/>
          </p:nvPr>
        </p:nvSpPr>
        <p:spPr>
          <a:xfrm>
            <a:off x="6932749" y="1618714"/>
            <a:ext cx="4433046" cy="703135"/>
          </a:xfrm>
          <a:noFill/>
        </p:spPr>
        <p:txBody>
          <a:bodyPr lIns="91440" rIns="91440" anchor="ctr">
            <a:normAutofit/>
          </a:bodyPr>
          <a:lstStyle>
            <a:lvl1pPr marL="0" indent="0" algn="l">
              <a:lnSpc>
                <a:spcPct val="150000"/>
              </a:lnSpc>
              <a:buNone/>
              <a:defRPr sz="1800" b="1" i="0" cap="all" spc="150" baseline="0">
                <a:solidFill>
                  <a:schemeClr val="accent1"/>
                </a:solidFill>
                <a:latin typeface="+mj-lt"/>
                <a:ea typeface="MingLiU"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Oval 22">
            <a:extLst>
              <a:ext uri="{FF2B5EF4-FFF2-40B4-BE49-F238E27FC236}">
                <a16:creationId xmlns:a16="http://schemas.microsoft.com/office/drawing/2014/main" id="{2077B7CC-D16D-C84E-AF69-2D082EDC5C8E}"/>
              </a:ext>
            </a:extLst>
          </p:cNvPr>
          <p:cNvSpPr/>
          <p:nvPr userDrawn="1"/>
        </p:nvSpPr>
        <p:spPr>
          <a:xfrm rot="16200000" flipH="1">
            <a:off x="1668897" y="74594"/>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9A65B340-D917-634F-AE17-87F536B21002}"/>
              </a:ext>
            </a:extLst>
          </p:cNvPr>
          <p:cNvCxnSpPr>
            <a:cxnSpLocks/>
          </p:cNvCxnSpPr>
          <p:nvPr userDrawn="1"/>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EA4411-3DF4-5E42-A781-3F59BBBD00F9}"/>
              </a:ext>
            </a:extLst>
          </p:cNvPr>
          <p:cNvCxnSpPr>
            <a:cxnSpLocks/>
          </p:cNvCxnSpPr>
          <p:nvPr userDrawn="1"/>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3EFD6CC-AFA8-4227-B3F1-27845AE5BE28}"/>
              </a:ext>
            </a:extLst>
          </p:cNvPr>
          <p:cNvSpPr>
            <a:spLocks noGrp="1"/>
          </p:cNvSpPr>
          <p:nvPr>
            <p:ph type="dt" sz="half" idx="12"/>
          </p:nvPr>
        </p:nvSpPr>
        <p:spPr/>
        <p:txBody>
          <a:bodyPr/>
          <a:lstStyle/>
          <a:p>
            <a:fld id="{81B73CA7-3CCD-504D-B97A-835A2330CDB2}" type="datetimeFigureOut">
              <a:rPr lang="en-US" smtClean="0"/>
              <a:pPr/>
              <a:t>4/7/2022</a:t>
            </a:fld>
            <a:endParaRPr lang="en-US" dirty="0"/>
          </a:p>
        </p:txBody>
      </p:sp>
      <p:sp>
        <p:nvSpPr>
          <p:cNvPr id="3" name="Footer Placeholder 2">
            <a:extLst>
              <a:ext uri="{FF2B5EF4-FFF2-40B4-BE49-F238E27FC236}">
                <a16:creationId xmlns:a16="http://schemas.microsoft.com/office/drawing/2014/main" id="{E5000E12-D3DD-4E44-BAEC-A48DBC4D50B5}"/>
              </a:ext>
            </a:extLst>
          </p:cNvPr>
          <p:cNvSpPr>
            <a:spLocks noGrp="1"/>
          </p:cNvSpPr>
          <p:nvPr>
            <p:ph type="ftr"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92587F0E-3488-4890-9BD2-AF49A732987B}"/>
              </a:ext>
            </a:extLst>
          </p:cNvPr>
          <p:cNvSpPr>
            <a:spLocks noGrp="1"/>
          </p:cNvSpPr>
          <p:nvPr>
            <p:ph type="sldNum" sz="quarter" idx="14"/>
          </p:nvPr>
        </p:nvSpPr>
        <p:spPr/>
        <p:txBody>
          <a:bodyPr/>
          <a:lstStyle/>
          <a:p>
            <a:fld id="{5831BA38-18F3-0A4D-A45F-13B53FF2DACC}" type="slidenum">
              <a:rPr lang="en-US" smtClean="0"/>
              <a:pPr/>
              <a:t>‹#›</a:t>
            </a:fld>
            <a:endParaRPr lang="en-US" dirty="0"/>
          </a:p>
        </p:txBody>
      </p:sp>
      <p:sp>
        <p:nvSpPr>
          <p:cNvPr id="6" name="Content Placeholder 5">
            <a:extLst>
              <a:ext uri="{FF2B5EF4-FFF2-40B4-BE49-F238E27FC236}">
                <a16:creationId xmlns:a16="http://schemas.microsoft.com/office/drawing/2014/main" id="{EC26D3AA-2705-4636-BFEE-C89371FC519B}"/>
              </a:ext>
            </a:extLst>
          </p:cNvPr>
          <p:cNvSpPr>
            <a:spLocks noGrp="1"/>
          </p:cNvSpPr>
          <p:nvPr>
            <p:ph sz="quarter" idx="15"/>
          </p:nvPr>
        </p:nvSpPr>
        <p:spPr>
          <a:xfrm>
            <a:off x="830263"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
        <p:nvSpPr>
          <p:cNvPr id="23" name="Content Placeholder 5">
            <a:extLst>
              <a:ext uri="{FF2B5EF4-FFF2-40B4-BE49-F238E27FC236}">
                <a16:creationId xmlns:a16="http://schemas.microsoft.com/office/drawing/2014/main" id="{F758E678-4B0C-4E7A-94BE-1006B5814E93}"/>
              </a:ext>
            </a:extLst>
          </p:cNvPr>
          <p:cNvSpPr>
            <a:spLocks noGrp="1"/>
          </p:cNvSpPr>
          <p:nvPr>
            <p:ph sz="quarter" idx="16"/>
          </p:nvPr>
        </p:nvSpPr>
        <p:spPr>
          <a:xfrm>
            <a:off x="6932748" y="2474913"/>
            <a:ext cx="4434840" cy="3094037"/>
          </a:xfrm>
        </p:spPr>
        <p:txBody>
          <a:bodyPr/>
          <a:lstStyle>
            <a:lvl2pPr>
              <a:spcBef>
                <a:spcPts val="600"/>
              </a:spcBef>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51632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2A19413-A8E7-ED4F-88DE-08A12997A0F3}"/>
              </a:ext>
            </a:extLst>
          </p:cNvPr>
          <p:cNvSpPr>
            <a:spLocks noGrp="1"/>
          </p:cNvSpPr>
          <p:nvPr>
            <p:ph type="pic" sz="quarter" idx="15"/>
          </p:nvPr>
        </p:nvSpPr>
        <p:spPr>
          <a:xfrm>
            <a:off x="0" y="-4763"/>
            <a:ext cx="12179300" cy="6862763"/>
          </a:xfrm>
          <a:solidFill>
            <a:schemeClr val="accent1"/>
          </a:solidFill>
        </p:spPr>
        <p:txBody>
          <a:bodyPr/>
          <a:lstStyle/>
          <a:p>
            <a:r>
              <a:rPr lang="en-US"/>
              <a:t>Click icon to add picture</a:t>
            </a:r>
            <a:endParaRPr lang="en-US" dirty="0"/>
          </a:p>
        </p:txBody>
      </p:sp>
      <p:sp>
        <p:nvSpPr>
          <p:cNvPr id="19" name="Title 1">
            <a:extLst>
              <a:ext uri="{FF2B5EF4-FFF2-40B4-BE49-F238E27FC236}">
                <a16:creationId xmlns:a16="http://schemas.microsoft.com/office/drawing/2014/main" id="{42AACF99-BFF2-EF4D-905B-698BF1366208}"/>
              </a:ext>
            </a:extLst>
          </p:cNvPr>
          <p:cNvSpPr>
            <a:spLocks noGrp="1"/>
          </p:cNvSpPr>
          <p:nvPr>
            <p:ph type="title"/>
          </p:nvPr>
        </p:nvSpPr>
        <p:spPr>
          <a:xfrm>
            <a:off x="5312215" y="2432458"/>
            <a:ext cx="6044503" cy="583800"/>
          </a:xfrm>
        </p:spPr>
        <p:txBody>
          <a:bodyPr lIns="91440" rIns="91440">
            <a:noAutofit/>
          </a:bodyPr>
          <a:lstStyle>
            <a:lvl1pPr>
              <a:defRPr sz="2400" b="1" i="0" spc="150" baseline="0">
                <a:solidFill>
                  <a:schemeClr val="bg1"/>
                </a:solidFill>
                <a:latin typeface="+mj-lt"/>
                <a:ea typeface="MingLiU" panose="02020509000000000000" pitchFamily="49" charset="-120"/>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BA933BB6-76EF-4E91-AEF1-BE67D60ED86C}"/>
              </a:ext>
            </a:extLst>
          </p:cNvPr>
          <p:cNvSpPr>
            <a:spLocks noGrp="1"/>
          </p:cNvSpPr>
          <p:nvPr>
            <p:ph sz="quarter" idx="16"/>
          </p:nvPr>
        </p:nvSpPr>
        <p:spPr>
          <a:xfrm>
            <a:off x="5311775" y="3530600"/>
            <a:ext cx="6044943" cy="282575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22201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4/7/2022</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pic>
        <p:nvPicPr>
          <p:cNvPr id="5" name="Picture 4">
            <a:extLst>
              <a:ext uri="{FF2B5EF4-FFF2-40B4-BE49-F238E27FC236}">
                <a16:creationId xmlns:a16="http://schemas.microsoft.com/office/drawing/2014/main" id="{05A03656-1F6D-D044-B015-1B4DAD3A56BE}"/>
              </a:ext>
            </a:extLst>
          </p:cNvPr>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r="-2"/>
          <a:stretch/>
        </p:blipFill>
        <p:spPr>
          <a:xfrm>
            <a:off x="12700" y="-4352"/>
            <a:ext cx="12179300" cy="6862352"/>
          </a:xfrm>
          <a:prstGeom prst="rect">
            <a:avLst/>
          </a:prstGeom>
        </p:spPr>
      </p:pic>
    </p:spTree>
    <p:extLst>
      <p:ext uri="{BB962C8B-B14F-4D97-AF65-F5344CB8AC3E}">
        <p14:creationId xmlns:p14="http://schemas.microsoft.com/office/powerpoint/2010/main" val="411025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8F80-1562-4C4E-887A-B3EB2024C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045F5A-B343-9140-888A-F4A0F3DAE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2865FBC-5324-6640-AB2B-F303AA276FA5}"/>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bg1"/>
                </a:solidFill>
              </a:defRPr>
            </a:lvl1pPr>
          </a:lstStyle>
          <a:p>
            <a:fld id="{81B73CA7-3CCD-504D-B97A-835A2330CDB2}" type="datetimeFigureOut">
              <a:rPr lang="en-US" smtClean="0"/>
              <a:pPr/>
              <a:t>4/7/2022</a:t>
            </a:fld>
            <a:endParaRPr lang="en-US" dirty="0"/>
          </a:p>
        </p:txBody>
      </p:sp>
      <p:sp>
        <p:nvSpPr>
          <p:cNvPr id="5" name="Footer Placeholder 4">
            <a:extLst>
              <a:ext uri="{FF2B5EF4-FFF2-40B4-BE49-F238E27FC236}">
                <a16:creationId xmlns:a16="http://schemas.microsoft.com/office/drawing/2014/main" id="{567050E5-FDBF-7C4A-8BB3-B44C2CEBA89A}"/>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DC1BFAD-CCAB-D24E-B7A6-4B9D514D05A3}"/>
              </a:ext>
            </a:extLst>
          </p:cNvPr>
          <p:cNvSpPr>
            <a:spLocks noGrp="1"/>
          </p:cNvSpPr>
          <p:nvPr>
            <p:ph type="sldNum" sz="quarter" idx="4"/>
          </p:nvPr>
        </p:nvSpPr>
        <p:spPr>
          <a:xfrm>
            <a:off x="8610600" y="6492875"/>
            <a:ext cx="2743200" cy="228600"/>
          </a:xfrm>
          <a:prstGeom prst="rect">
            <a:avLst/>
          </a:prstGeom>
        </p:spPr>
        <p:txBody>
          <a:bodyPr vert="horz" lIns="91440" tIns="45720" rIns="91440" bIns="45720" rtlCol="0" anchor="ctr"/>
          <a:lstStyle>
            <a:lvl1pPr algn="r">
              <a:defRPr sz="800">
                <a:solidFill>
                  <a:schemeClr val="bg1"/>
                </a:solidFill>
              </a:defRPr>
            </a:lvl1pPr>
          </a:lstStyle>
          <a:p>
            <a:fld id="{5831BA38-18F3-0A4D-A45F-13B53FF2DACC}" type="slidenum">
              <a:rPr lang="en-US" smtClean="0"/>
              <a:pPr/>
              <a:t>‹#›</a:t>
            </a:fld>
            <a:endParaRPr lang="en-US" dirty="0"/>
          </a:p>
        </p:txBody>
      </p:sp>
    </p:spTree>
    <p:extLst>
      <p:ext uri="{BB962C8B-B14F-4D97-AF65-F5344CB8AC3E}">
        <p14:creationId xmlns:p14="http://schemas.microsoft.com/office/powerpoint/2010/main" val="226516204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11" r:id="rId3"/>
    <p:sldLayoutId id="2147483710" r:id="rId4"/>
    <p:sldLayoutId id="2147483714" r:id="rId5"/>
    <p:sldLayoutId id="2147483715" r:id="rId6"/>
  </p:sldLayoutIdLst>
  <p:txStyles>
    <p:titleStyle>
      <a:lvl1pPr algn="l" defTabSz="914400" rtl="0" eaLnBrk="1" latinLnBrk="0" hangingPunct="1">
        <a:lnSpc>
          <a:spcPct val="90000"/>
        </a:lnSpc>
        <a:spcBef>
          <a:spcPct val="0"/>
        </a:spcBef>
        <a:buNone/>
        <a:defRPr sz="2400" b="1" kern="1200" spc="150" baseline="0">
          <a:solidFill>
            <a:schemeClr val="bg1"/>
          </a:solidFill>
          <a:latin typeface="+mj-lt"/>
          <a:ea typeface="MingLiU" panose="02020509000000000000" pitchFamily="49" charset="-120"/>
          <a:cs typeface="+mj-cs"/>
        </a:defRPr>
      </a:lvl1pPr>
    </p:titleStyle>
    <p:body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tif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7.JP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hyperlink" Target="http://www.mpsagency.us/" TargetMode="External"/><Relationship Id="rId4" Type="http://schemas.openxmlformats.org/officeDocument/2006/relationships/hyperlink" Target="http://commons.wikimedia.org/wiki/File:Barack_Obama's_presidential_motorcade_en_route_to_Camp_Victory_4-7-09_1.JPG" TargetMode="External"/><Relationship Id="rId9" Type="http://schemas.openxmlformats.org/officeDocument/2006/relationships/hyperlink" Target="http://esecurityspecialist.com/executive-protection-defensive-tactics-work-be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pic>
        <p:nvPicPr>
          <p:cNvPr id="13" name="Picture Placeholder 8">
            <a:extLst>
              <a:ext uri="{FF2B5EF4-FFF2-40B4-BE49-F238E27FC236}">
                <a16:creationId xmlns:a16="http://schemas.microsoft.com/office/drawing/2014/main" id="{4D6F1B91-622D-D14D-A2EE-5B2A56BAC075}"/>
              </a:ext>
              <a:ext uri="{C183D7F6-B498-43B3-948B-1728B52AA6E4}">
                <adec:decorative xmlns:adec="http://schemas.microsoft.com/office/drawing/2017/decorative" val="1"/>
              </a:ext>
            </a:extLst>
          </p:cNvPr>
          <p:cNvPicPr>
            <a:picLocks noChangeAspect="1"/>
          </p:cNvPicPr>
          <p:nvPr/>
        </p:nvPicPr>
        <p:blipFill rotWithShape="1">
          <a:blip r:embed="rId5" cstate="screen">
            <a:alphaModFix amt="10000"/>
            <a:extLst>
              <a:ext uri="{28A0092B-C50C-407E-A947-70E740481C1C}">
                <a14:useLocalDpi xmlns:a14="http://schemas.microsoft.com/office/drawing/2010/main"/>
              </a:ext>
            </a:extLst>
          </a:blip>
          <a:srcRect/>
          <a:stretch/>
        </p:blipFill>
        <p:spPr>
          <a:xfrm>
            <a:off x="3090" y="8153"/>
            <a:ext cx="12201250" cy="6862352"/>
          </a:xfrm>
          <a:custGeom>
            <a:avLst/>
            <a:gdLst>
              <a:gd name="connsiteX0" fmla="*/ 0 w 12201250"/>
              <a:gd name="connsiteY0" fmla="*/ 0 h 6862352"/>
              <a:gd name="connsiteX1" fmla="*/ 11376796 w 12201250"/>
              <a:gd name="connsiteY1" fmla="*/ 0 h 6862352"/>
              <a:gd name="connsiteX2" fmla="*/ 12201249 w 12201250"/>
              <a:gd name="connsiteY2" fmla="*/ 824452 h 6862352"/>
              <a:gd name="connsiteX3" fmla="*/ 12201249 w 12201250"/>
              <a:gd name="connsiteY3" fmla="*/ 0 h 6862352"/>
              <a:gd name="connsiteX4" fmla="*/ 12201250 w 12201250"/>
              <a:gd name="connsiteY4" fmla="*/ 0 h 6862352"/>
              <a:gd name="connsiteX5" fmla="*/ 12201250 w 12201250"/>
              <a:gd name="connsiteY5" fmla="*/ 6862352 h 6862352"/>
              <a:gd name="connsiteX6" fmla="*/ 839512 w 12201250"/>
              <a:gd name="connsiteY6" fmla="*/ 6862352 h 6862352"/>
              <a:gd name="connsiteX7" fmla="*/ 9249 w 12201250"/>
              <a:gd name="connsiteY7" fmla="*/ 6032090 h 6862352"/>
              <a:gd name="connsiteX8" fmla="*/ 9249 w 12201250"/>
              <a:gd name="connsiteY8" fmla="*/ 6862352 h 6862352"/>
              <a:gd name="connsiteX9" fmla="*/ 0 w 12201250"/>
              <a:gd name="connsiteY9" fmla="*/ 6862352 h 686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1250" h="6862352">
                <a:moveTo>
                  <a:pt x="0" y="0"/>
                </a:moveTo>
                <a:lnTo>
                  <a:pt x="11376796" y="0"/>
                </a:lnTo>
                <a:lnTo>
                  <a:pt x="12201249" y="824452"/>
                </a:lnTo>
                <a:lnTo>
                  <a:pt x="12201249" y="0"/>
                </a:lnTo>
                <a:lnTo>
                  <a:pt x="12201250" y="0"/>
                </a:lnTo>
                <a:lnTo>
                  <a:pt x="12201250" y="6862352"/>
                </a:lnTo>
                <a:lnTo>
                  <a:pt x="839512" y="6862352"/>
                </a:lnTo>
                <a:lnTo>
                  <a:pt x="9249" y="6032090"/>
                </a:lnTo>
                <a:lnTo>
                  <a:pt x="9249" y="6862352"/>
                </a:lnTo>
                <a:lnTo>
                  <a:pt x="0" y="6862352"/>
                </a:lnTo>
                <a:close/>
              </a:path>
            </a:pathLst>
          </a:custGeom>
          <a:noFill/>
        </p:spPr>
      </p:pic>
      <p:sp>
        <p:nvSpPr>
          <p:cNvPr id="23" name="Text Placeholder 22">
            <a:extLst>
              <a:ext uri="{FF2B5EF4-FFF2-40B4-BE49-F238E27FC236}">
                <a16:creationId xmlns:a16="http://schemas.microsoft.com/office/drawing/2014/main" id="{2B499F37-632F-694F-948A-C7A79D753D0C}"/>
              </a:ext>
            </a:extLst>
          </p:cNvPr>
          <p:cNvSpPr>
            <a:spLocks noGrp="1"/>
          </p:cNvSpPr>
          <p:nvPr>
            <p:ph type="body" idx="13"/>
          </p:nvPr>
        </p:nvSpPr>
        <p:spPr/>
        <p:txBody>
          <a:bodyPr/>
          <a:lstStyle/>
          <a:p>
            <a:r>
              <a:rPr lang="en-US" altLang="ja-JP" dirty="0"/>
              <a:t>Metropolitan protection services, </a:t>
            </a:r>
            <a:r>
              <a:rPr lang="en-US" altLang="ja-JP" dirty="0" err="1"/>
              <a:t>llc</a:t>
            </a:r>
            <a:endParaRPr lang="ja-JP" altLang="en-US" dirty="0"/>
          </a:p>
        </p:txBody>
      </p:sp>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p:txBody>
          <a:bodyPr/>
          <a:lstStyle/>
          <a:p>
            <a:r>
              <a:rPr lang="en-US" sz="8000" dirty="0"/>
              <a:t>Constitutional Carry</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8701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62BA7BC3-92EE-1A48-9C9C-3DB49A92B738}"/>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B2DE8458-290E-F74E-88EF-CC9B0D6267A1}"/>
              </a:ext>
              <a:ext uri="{C183D7F6-B498-43B3-948B-1728B52AA6E4}">
                <adec:decorative xmlns:adec="http://schemas.microsoft.com/office/drawing/2017/decorative" val="1"/>
              </a:ext>
            </a:extLst>
          </p:cNvPr>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r="-5"/>
          <a:stretch/>
        </p:blipFill>
        <p:spPr>
          <a:xfrm>
            <a:off x="4419600" y="1911927"/>
            <a:ext cx="7772400" cy="4946073"/>
          </a:xfrm>
          <a:prstGeom prst="rect">
            <a:avLst/>
          </a:prstGeom>
          <a:solidFill>
            <a:schemeClr val="tx1"/>
          </a:solidFill>
        </p:spPr>
      </p:pic>
      <p:sp>
        <p:nvSpPr>
          <p:cNvPr id="10" name="Right Triangle 9">
            <a:extLst>
              <a:ext uri="{FF2B5EF4-FFF2-40B4-BE49-F238E27FC236}">
                <a16:creationId xmlns:a16="http://schemas.microsoft.com/office/drawing/2014/main" id="{B1537400-0358-1343-B656-C2349896C2B3}"/>
              </a:ext>
              <a:ext uri="{C183D7F6-B498-43B3-948B-1728B52AA6E4}">
                <adec:decorative xmlns:adec="http://schemas.microsoft.com/office/drawing/2017/decorative" val="1"/>
              </a:ext>
            </a:extLst>
          </p:cNvPr>
          <p:cNvSpPr/>
          <p:nvPr/>
        </p:nvSpPr>
        <p:spPr>
          <a:xfrm>
            <a:off x="4404360" y="6070600"/>
            <a:ext cx="848217" cy="78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22">
            <a:extLst>
              <a:ext uri="{FF2B5EF4-FFF2-40B4-BE49-F238E27FC236}">
                <a16:creationId xmlns:a16="http://schemas.microsoft.com/office/drawing/2014/main" id="{B41DA7E1-048D-BF4A-8246-F0AB8C7885A8}"/>
              </a:ext>
              <a:ext uri="{C183D7F6-B498-43B3-948B-1728B52AA6E4}">
                <adec:decorative xmlns:adec="http://schemas.microsoft.com/office/drawing/2017/decorative" val="1"/>
              </a:ext>
            </a:extLst>
          </p:cNvPr>
          <p:cNvSpPr/>
          <p:nvPr/>
        </p:nvSpPr>
        <p:spPr>
          <a:xfrm rot="16200000" flipH="1">
            <a:off x="6150843" y="2338331"/>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6C58813B-26BB-8549-A635-0966C79A0664}"/>
              </a:ext>
              <a:ext uri="{C183D7F6-B498-43B3-948B-1728B52AA6E4}">
                <adec:decorative xmlns:adec="http://schemas.microsoft.com/office/drawing/2017/decorative" val="1"/>
              </a:ext>
            </a:extLst>
          </p:cNvPr>
          <p:cNvSpPr/>
          <p:nvPr/>
        </p:nvSpPr>
        <p:spPr>
          <a:xfrm rot="10800000">
            <a:off x="11361737" y="1896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D4CC38B3-E784-6745-B78F-8AB1641B680E}"/>
              </a:ext>
              <a:ext uri="{C183D7F6-B498-43B3-948B-1728B52AA6E4}">
                <adec:decorative xmlns:adec="http://schemas.microsoft.com/office/drawing/2017/decorative" val="1"/>
              </a:ext>
            </a:extLst>
          </p:cNvPr>
          <p:cNvCxnSpPr>
            <a:cxnSpLocks/>
          </p:cNvCxnSpPr>
          <p:nvPr/>
        </p:nvCxnSpPr>
        <p:spPr>
          <a:xfrm>
            <a:off x="4465264" y="5380271"/>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A75E66-4D82-114E-B2C1-2D90AA8B94E5}"/>
              </a:ext>
              <a:ext uri="{C183D7F6-B498-43B3-948B-1728B52AA6E4}">
                <adec:decorative xmlns:adec="http://schemas.microsoft.com/office/drawing/2017/decorative" val="1"/>
              </a:ext>
            </a:extLst>
          </p:cNvPr>
          <p:cNvCxnSpPr>
            <a:cxnSpLocks/>
          </p:cNvCxnSpPr>
          <p:nvPr/>
        </p:nvCxnSpPr>
        <p:spPr>
          <a:xfrm>
            <a:off x="10796401" y="1874737"/>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312209" y="3530253"/>
            <a:ext cx="6049528" cy="3254242"/>
          </a:xfrm>
        </p:spPr>
        <p:txBody>
          <a:bodyPr>
            <a:normAutofit/>
          </a:bodyPr>
          <a:lstStyle/>
          <a:p>
            <a:r>
              <a:rPr lang="en-US" altLang="ja-JP" dirty="0"/>
              <a:t>Sec. 46.01.  "Firearm" means any device designed, made, or adapted to expel a projectile through a barrel by using the energy generated by an explosion or burning substance or any device readily convertible to that use.</a:t>
            </a:r>
            <a:endParaRPr lang="ja-JP" alt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3201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5214966"/>
          </a:xfrm>
        </p:spPr>
        <p:txBody>
          <a:bodyPr>
            <a:normAutofit fontScale="92500" lnSpcReduction="20000"/>
          </a:bodyPr>
          <a:lstStyle/>
          <a:p>
            <a:r>
              <a:rPr lang="en-US" altLang="ja-JP" dirty="0"/>
              <a:t>Must be 21 years of age or older</a:t>
            </a:r>
          </a:p>
          <a:p>
            <a:r>
              <a:rPr lang="en-US" altLang="ja-JP" dirty="0"/>
              <a:t>Must not be prohibited from possessing a firearm in a public place under Texas Law</a:t>
            </a:r>
          </a:p>
          <a:p>
            <a:pPr lvl="1"/>
            <a:r>
              <a:rPr lang="en-US" altLang="ja-JP" dirty="0"/>
              <a:t>Felons:  A person who has been convicted of a felony</a:t>
            </a:r>
          </a:p>
          <a:p>
            <a:pPr lvl="1"/>
            <a:r>
              <a:rPr lang="en-US" altLang="ja-JP" dirty="0"/>
              <a:t>Convicted of Assault Family Violence (Class A Misdemeanor)</a:t>
            </a:r>
          </a:p>
          <a:p>
            <a:pPr lvl="1"/>
            <a:r>
              <a:rPr lang="en-US" altLang="ja-JP" dirty="0"/>
              <a:t>Under certain protective orders</a:t>
            </a:r>
          </a:p>
          <a:p>
            <a:r>
              <a:rPr lang="en-US" altLang="ja-JP" dirty="0"/>
              <a:t>Within the past 5 years, must not be convicted of the following:</a:t>
            </a:r>
          </a:p>
          <a:p>
            <a:pPr lvl="1"/>
            <a:r>
              <a:rPr lang="en-US" altLang="ja-JP" dirty="0"/>
              <a:t>Assault Causes Bodily Injury</a:t>
            </a:r>
          </a:p>
          <a:p>
            <a:pPr lvl="1"/>
            <a:r>
              <a:rPr lang="en-US" altLang="ja-JP" dirty="0"/>
              <a:t>Deadly Conduct</a:t>
            </a:r>
          </a:p>
          <a:p>
            <a:pPr lvl="1"/>
            <a:r>
              <a:rPr lang="en-US" altLang="ja-JP" dirty="0"/>
              <a:t>Terroristic Threat</a:t>
            </a:r>
          </a:p>
          <a:p>
            <a:pPr lvl="1"/>
            <a:r>
              <a:rPr lang="en-US" altLang="ja-JP" dirty="0"/>
              <a:t>Disorderly Conduct – Display or Discharge of a Firearm</a:t>
            </a:r>
          </a:p>
          <a:p>
            <a:r>
              <a:rPr lang="en-US" altLang="ja-JP" dirty="0"/>
              <a:t>Does not need to be a resident of Texas</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r>
              <a:rPr lang="en-US" dirty="0"/>
              <a:t>Who may carry a Handgun in Texas?</a:t>
            </a:r>
          </a:p>
        </p:txBody>
      </p:sp>
      <p:sp>
        <p:nvSpPr>
          <p:cNvPr id="2" name="TextBox 1">
            <a:extLst>
              <a:ext uri="{FF2B5EF4-FFF2-40B4-BE49-F238E27FC236}">
                <a16:creationId xmlns:a16="http://schemas.microsoft.com/office/drawing/2014/main" id="{21C73F80-6A2E-4B08-994B-97DD37D4243C}"/>
              </a:ext>
            </a:extLst>
          </p:cNvPr>
          <p:cNvSpPr txBox="1"/>
          <p:nvPr/>
        </p:nvSpPr>
        <p:spPr>
          <a:xfrm>
            <a:off x="9802907" y="6481482"/>
            <a:ext cx="2380130" cy="369332"/>
          </a:xfrm>
          <a:prstGeom prst="rect">
            <a:avLst/>
          </a:prstGeom>
          <a:noFill/>
        </p:spPr>
        <p:txBody>
          <a:bodyPr wrap="square" rtlCol="0">
            <a:spAutoFit/>
          </a:bodyPr>
          <a:lstStyle/>
          <a:p>
            <a:r>
              <a:rPr lang="en-US" dirty="0">
                <a:solidFill>
                  <a:schemeClr val="bg1"/>
                </a:solidFill>
              </a:rPr>
              <a:t>(Penal Code 46.04)</a:t>
            </a:r>
          </a:p>
        </p:txBody>
      </p:sp>
    </p:spTree>
    <p:extLst>
      <p:ext uri="{BB962C8B-B14F-4D97-AF65-F5344CB8AC3E}">
        <p14:creationId xmlns:p14="http://schemas.microsoft.com/office/powerpoint/2010/main" val="201373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627AE97-340B-E245-B9C6-A4E8743E1340}"/>
              </a:ext>
            </a:extLst>
          </p:cNvPr>
          <p:cNvSpPr>
            <a:spLocks noGrp="1"/>
          </p:cNvSpPr>
          <p:nvPr>
            <p:ph type="title"/>
          </p:nvPr>
        </p:nvSpPr>
        <p:spPr/>
        <p:txBody>
          <a:bodyPr/>
          <a:lstStyle/>
          <a:p>
            <a:r>
              <a:rPr lang="en-US" altLang="ja-JP" dirty="0"/>
              <a:t>Types of Carry</a:t>
            </a:r>
          </a:p>
        </p:txBody>
      </p:sp>
      <p:sp>
        <p:nvSpPr>
          <p:cNvPr id="16" name="Content Placeholder 15">
            <a:extLst>
              <a:ext uri="{FF2B5EF4-FFF2-40B4-BE49-F238E27FC236}">
                <a16:creationId xmlns:a16="http://schemas.microsoft.com/office/drawing/2014/main" id="{3017211D-9C44-B641-A078-4EA6FEE3BBF9}"/>
              </a:ext>
            </a:extLst>
          </p:cNvPr>
          <p:cNvSpPr>
            <a:spLocks noGrp="1"/>
          </p:cNvSpPr>
          <p:nvPr>
            <p:ph sz="half" idx="4294967295"/>
          </p:nvPr>
        </p:nvSpPr>
        <p:spPr>
          <a:xfrm>
            <a:off x="838201" y="2474615"/>
            <a:ext cx="4585854" cy="3093953"/>
          </a:xfrm>
        </p:spPr>
        <p:txBody>
          <a:bodyPr>
            <a:normAutofit/>
          </a:bodyPr>
          <a:lstStyle/>
          <a:p>
            <a:r>
              <a:rPr lang="en-US" altLang="ja-JP" dirty="0"/>
              <a:t>No part of the handgun is visible (printing allowed)</a:t>
            </a:r>
          </a:p>
          <a:p>
            <a:r>
              <a:rPr lang="en-US" altLang="ja-JP" dirty="0"/>
              <a:t>Does not need to be holstered (</a:t>
            </a:r>
            <a:r>
              <a:rPr lang="en-US" altLang="ja-JP" dirty="0" err="1"/>
              <a:t>ie</a:t>
            </a:r>
            <a:r>
              <a:rPr lang="en-US" altLang="ja-JP" dirty="0"/>
              <a:t> pocket or bag)</a:t>
            </a:r>
            <a:endParaRPr lang="ja-JP" altLang="en-US" dirty="0"/>
          </a:p>
        </p:txBody>
      </p:sp>
      <p:sp>
        <p:nvSpPr>
          <p:cNvPr id="15" name="Text Placeholder 14">
            <a:extLst>
              <a:ext uri="{FF2B5EF4-FFF2-40B4-BE49-F238E27FC236}">
                <a16:creationId xmlns:a16="http://schemas.microsoft.com/office/drawing/2014/main" id="{919ADAFC-DC1D-4249-B968-F885B35940C9}"/>
              </a:ext>
            </a:extLst>
          </p:cNvPr>
          <p:cNvSpPr>
            <a:spLocks noGrp="1"/>
          </p:cNvSpPr>
          <p:nvPr>
            <p:ph type="body" idx="1"/>
          </p:nvPr>
        </p:nvSpPr>
        <p:spPr/>
        <p:txBody>
          <a:bodyPr>
            <a:normAutofit/>
          </a:bodyPr>
          <a:lstStyle/>
          <a:p>
            <a:r>
              <a:rPr lang="en-US" dirty="0"/>
              <a:t>Concealed Carry</a:t>
            </a:r>
          </a:p>
        </p:txBody>
      </p:sp>
      <p:sp>
        <p:nvSpPr>
          <p:cNvPr id="27" name="Content Placeholder 26">
            <a:extLst>
              <a:ext uri="{FF2B5EF4-FFF2-40B4-BE49-F238E27FC236}">
                <a16:creationId xmlns:a16="http://schemas.microsoft.com/office/drawing/2014/main" id="{78F30852-7324-B342-92E6-181AD0A5705C}"/>
              </a:ext>
            </a:extLst>
          </p:cNvPr>
          <p:cNvSpPr>
            <a:spLocks noGrp="1"/>
          </p:cNvSpPr>
          <p:nvPr>
            <p:ph sz="half" idx="4294967295"/>
          </p:nvPr>
        </p:nvSpPr>
        <p:spPr>
          <a:xfrm>
            <a:off x="6932749" y="2474615"/>
            <a:ext cx="4585854" cy="3093953"/>
          </a:xfrm>
        </p:spPr>
        <p:txBody>
          <a:bodyPr/>
          <a:lstStyle/>
          <a:p>
            <a:r>
              <a:rPr lang="en-US" dirty="0"/>
              <a:t>Handgun is fully or partially visible</a:t>
            </a:r>
          </a:p>
          <a:p>
            <a:r>
              <a:rPr lang="en-US" dirty="0"/>
              <a:t>Must be holstered</a:t>
            </a:r>
          </a:p>
        </p:txBody>
      </p:sp>
      <p:sp>
        <p:nvSpPr>
          <p:cNvPr id="28" name="Text Placeholder 27">
            <a:extLst>
              <a:ext uri="{FF2B5EF4-FFF2-40B4-BE49-F238E27FC236}">
                <a16:creationId xmlns:a16="http://schemas.microsoft.com/office/drawing/2014/main" id="{81ECBBB6-1140-7745-B57A-8FE68E837E23}"/>
              </a:ext>
            </a:extLst>
          </p:cNvPr>
          <p:cNvSpPr>
            <a:spLocks noGrp="1"/>
          </p:cNvSpPr>
          <p:nvPr>
            <p:ph type="body" idx="11"/>
          </p:nvPr>
        </p:nvSpPr>
        <p:spPr/>
        <p:txBody>
          <a:bodyPr>
            <a:normAutofit/>
          </a:bodyPr>
          <a:lstStyle/>
          <a:p>
            <a:r>
              <a:rPr lang="en-US" dirty="0"/>
              <a:t>Open Carry</a:t>
            </a:r>
          </a:p>
        </p:txBody>
      </p:sp>
    </p:spTree>
    <p:extLst>
      <p:ext uri="{BB962C8B-B14F-4D97-AF65-F5344CB8AC3E}">
        <p14:creationId xmlns:p14="http://schemas.microsoft.com/office/powerpoint/2010/main" val="1738099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r>
              <a:rPr lang="en-US" dirty="0"/>
              <a:t>Legal Signage</a:t>
            </a:r>
          </a:p>
        </p:txBody>
      </p:sp>
      <p:pic>
        <p:nvPicPr>
          <p:cNvPr id="4" name="Picture 2" descr="Texas 30.06 Concealed Carry Sign NHB-28237-TX">
            <a:extLst>
              <a:ext uri="{FF2B5EF4-FFF2-40B4-BE49-F238E27FC236}">
                <a16:creationId xmlns:a16="http://schemas.microsoft.com/office/drawing/2014/main" id="{B42B4C4E-2014-4BED-BE80-7E5C5D725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993" y="54972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62D872-B37F-43FA-A700-F678F6213760}"/>
              </a:ext>
            </a:extLst>
          </p:cNvPr>
          <p:cNvPicPr>
            <a:picLocks noChangeAspect="1"/>
          </p:cNvPicPr>
          <p:nvPr/>
        </p:nvPicPr>
        <p:blipFill>
          <a:blip r:embed="rId3"/>
          <a:stretch>
            <a:fillRect/>
          </a:stretch>
        </p:blipFill>
        <p:spPr>
          <a:xfrm>
            <a:off x="9066317" y="549719"/>
            <a:ext cx="2743200" cy="2743200"/>
          </a:xfrm>
          <a:prstGeom prst="rect">
            <a:avLst/>
          </a:prstGeom>
        </p:spPr>
      </p:pic>
      <p:pic>
        <p:nvPicPr>
          <p:cNvPr id="6" name="Picture 5">
            <a:extLst>
              <a:ext uri="{FF2B5EF4-FFF2-40B4-BE49-F238E27FC236}">
                <a16:creationId xmlns:a16="http://schemas.microsoft.com/office/drawing/2014/main" id="{6DEF5554-B5D9-439F-872C-AFAE48578416}"/>
              </a:ext>
            </a:extLst>
          </p:cNvPr>
          <p:cNvPicPr>
            <a:picLocks noChangeAspect="1"/>
          </p:cNvPicPr>
          <p:nvPr/>
        </p:nvPicPr>
        <p:blipFill>
          <a:blip r:embed="rId4"/>
          <a:stretch>
            <a:fillRect/>
          </a:stretch>
        </p:blipFill>
        <p:spPr>
          <a:xfrm>
            <a:off x="5341993" y="3914076"/>
            <a:ext cx="2743200" cy="2743200"/>
          </a:xfrm>
          <a:prstGeom prst="rect">
            <a:avLst/>
          </a:prstGeom>
        </p:spPr>
      </p:pic>
      <p:pic>
        <p:nvPicPr>
          <p:cNvPr id="2050" name="Picture 2" descr="Firearms Or Other Weapons Prohibited Texas Gun Law Sign - Section 46.03,  SKU: K2-5934">
            <a:extLst>
              <a:ext uri="{FF2B5EF4-FFF2-40B4-BE49-F238E27FC236}">
                <a16:creationId xmlns:a16="http://schemas.microsoft.com/office/drawing/2014/main" id="{5A271697-33A6-4EFF-94DF-82E168CC1A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317" y="3914076"/>
            <a:ext cx="2933683" cy="29336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1AD221-55BB-472A-821B-72F4B23F6F9D}"/>
              </a:ext>
            </a:extLst>
          </p:cNvPr>
          <p:cNvSpPr txBox="1"/>
          <p:nvPr/>
        </p:nvSpPr>
        <p:spPr>
          <a:xfrm>
            <a:off x="6146800" y="168721"/>
            <a:ext cx="1041400" cy="369332"/>
          </a:xfrm>
          <a:prstGeom prst="rect">
            <a:avLst/>
          </a:prstGeom>
          <a:noFill/>
        </p:spPr>
        <p:txBody>
          <a:bodyPr wrap="square" rtlCol="0">
            <a:spAutoFit/>
          </a:bodyPr>
          <a:lstStyle/>
          <a:p>
            <a:pPr algn="ctr"/>
            <a:r>
              <a:rPr lang="en-US" b="1" dirty="0">
                <a:solidFill>
                  <a:schemeClr val="bg1"/>
                </a:solidFill>
              </a:rPr>
              <a:t>30.06</a:t>
            </a:r>
          </a:p>
        </p:txBody>
      </p:sp>
      <p:sp>
        <p:nvSpPr>
          <p:cNvPr id="9" name="TextBox 8">
            <a:extLst>
              <a:ext uri="{FF2B5EF4-FFF2-40B4-BE49-F238E27FC236}">
                <a16:creationId xmlns:a16="http://schemas.microsoft.com/office/drawing/2014/main" id="{44B78B9E-E12D-4975-A43E-27223F94B9DC}"/>
              </a:ext>
            </a:extLst>
          </p:cNvPr>
          <p:cNvSpPr txBox="1"/>
          <p:nvPr/>
        </p:nvSpPr>
        <p:spPr>
          <a:xfrm>
            <a:off x="10012458" y="3501951"/>
            <a:ext cx="1041400" cy="369332"/>
          </a:xfrm>
          <a:prstGeom prst="rect">
            <a:avLst/>
          </a:prstGeom>
          <a:noFill/>
        </p:spPr>
        <p:txBody>
          <a:bodyPr wrap="square" rtlCol="0">
            <a:spAutoFit/>
          </a:bodyPr>
          <a:lstStyle/>
          <a:p>
            <a:pPr algn="ctr"/>
            <a:r>
              <a:rPr lang="en-US" b="1" dirty="0">
                <a:solidFill>
                  <a:schemeClr val="bg1"/>
                </a:solidFill>
              </a:rPr>
              <a:t>46.03</a:t>
            </a:r>
          </a:p>
        </p:txBody>
      </p:sp>
      <p:sp>
        <p:nvSpPr>
          <p:cNvPr id="10" name="TextBox 9">
            <a:extLst>
              <a:ext uri="{FF2B5EF4-FFF2-40B4-BE49-F238E27FC236}">
                <a16:creationId xmlns:a16="http://schemas.microsoft.com/office/drawing/2014/main" id="{6999E0B5-C999-4DF2-88E1-674C2B4BA043}"/>
              </a:ext>
            </a:extLst>
          </p:cNvPr>
          <p:cNvSpPr txBox="1"/>
          <p:nvPr/>
        </p:nvSpPr>
        <p:spPr>
          <a:xfrm>
            <a:off x="6134100" y="3470200"/>
            <a:ext cx="1041400" cy="369332"/>
          </a:xfrm>
          <a:prstGeom prst="rect">
            <a:avLst/>
          </a:prstGeom>
          <a:noFill/>
        </p:spPr>
        <p:txBody>
          <a:bodyPr wrap="square" rtlCol="0">
            <a:spAutoFit/>
          </a:bodyPr>
          <a:lstStyle/>
          <a:p>
            <a:pPr algn="ctr"/>
            <a:r>
              <a:rPr lang="en-US" b="1" dirty="0">
                <a:solidFill>
                  <a:schemeClr val="bg1"/>
                </a:solidFill>
              </a:rPr>
              <a:t>30.05</a:t>
            </a:r>
          </a:p>
        </p:txBody>
      </p:sp>
      <p:sp>
        <p:nvSpPr>
          <p:cNvPr id="12" name="TextBox 11">
            <a:extLst>
              <a:ext uri="{FF2B5EF4-FFF2-40B4-BE49-F238E27FC236}">
                <a16:creationId xmlns:a16="http://schemas.microsoft.com/office/drawing/2014/main" id="{593289D7-5A32-4CEC-8CF8-45F8B3927611}"/>
              </a:ext>
            </a:extLst>
          </p:cNvPr>
          <p:cNvSpPr txBox="1"/>
          <p:nvPr/>
        </p:nvSpPr>
        <p:spPr>
          <a:xfrm>
            <a:off x="9929917" y="168721"/>
            <a:ext cx="1041400" cy="369332"/>
          </a:xfrm>
          <a:prstGeom prst="rect">
            <a:avLst/>
          </a:prstGeom>
          <a:noFill/>
        </p:spPr>
        <p:txBody>
          <a:bodyPr wrap="square" rtlCol="0">
            <a:spAutoFit/>
          </a:bodyPr>
          <a:lstStyle/>
          <a:p>
            <a:pPr algn="ctr"/>
            <a:r>
              <a:rPr lang="en-US" b="1" dirty="0">
                <a:solidFill>
                  <a:schemeClr val="bg1"/>
                </a:solidFill>
              </a:rPr>
              <a:t>30.07</a:t>
            </a:r>
          </a:p>
        </p:txBody>
      </p:sp>
      <p:sp>
        <p:nvSpPr>
          <p:cNvPr id="13" name="Content Placeholder 17">
            <a:extLst>
              <a:ext uri="{FF2B5EF4-FFF2-40B4-BE49-F238E27FC236}">
                <a16:creationId xmlns:a16="http://schemas.microsoft.com/office/drawing/2014/main" id="{AE8F4FF5-4E25-48E9-8B5A-310EEEBF19E5}"/>
              </a:ext>
            </a:extLst>
          </p:cNvPr>
          <p:cNvSpPr txBox="1">
            <a:spLocks/>
          </p:cNvSpPr>
          <p:nvPr/>
        </p:nvSpPr>
        <p:spPr>
          <a:xfrm>
            <a:off x="347663" y="1266516"/>
            <a:ext cx="4862614" cy="449576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1pPr>
            <a:lvl2pPr marL="6858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2pPr>
            <a:lvl3pPr marL="11430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3pPr>
            <a:lvl4pPr marL="16002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4pPr>
            <a:lvl5pPr marL="2057400" indent="-228600" algn="l" defTabSz="914400" rtl="0" eaLnBrk="1" latinLnBrk="0" hangingPunct="1">
              <a:lnSpc>
                <a:spcPct val="150000"/>
              </a:lnSpc>
              <a:spcBef>
                <a:spcPts val="1500"/>
              </a:spcBef>
              <a:buClr>
                <a:schemeClr val="accent1"/>
              </a:buClr>
              <a:buFont typeface="Arial" panose="020B0604020202020204" pitchFamily="34" charset="0"/>
              <a:buChar char="•"/>
              <a:defRPr sz="1500" kern="1200" spc="15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includes language that is identical to or substantially similar to these examples</a:t>
            </a:r>
          </a:p>
          <a:p>
            <a:r>
              <a:rPr lang="en-US" dirty="0"/>
              <a:t>Must be in English and Spanish</a:t>
            </a:r>
          </a:p>
          <a:p>
            <a:r>
              <a:rPr lang="en-US" dirty="0"/>
              <a:t>Contrasting Colors </a:t>
            </a:r>
          </a:p>
          <a:p>
            <a:r>
              <a:rPr lang="en-US" dirty="0"/>
              <a:t>Block Letters at least one inch in height</a:t>
            </a:r>
          </a:p>
          <a:p>
            <a:r>
              <a:rPr lang="en-US" dirty="0"/>
              <a:t>Displayed in a conspicuous manner clearly visible to the public</a:t>
            </a:r>
          </a:p>
          <a:p>
            <a:r>
              <a:rPr lang="en-US" dirty="0"/>
              <a:t>An offense under this section is a Class C misdemeanor</a:t>
            </a:r>
          </a:p>
        </p:txBody>
      </p:sp>
    </p:spTree>
    <p:extLst>
      <p:ext uri="{BB962C8B-B14F-4D97-AF65-F5344CB8AC3E}">
        <p14:creationId xmlns:p14="http://schemas.microsoft.com/office/powerpoint/2010/main" val="150884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4862614" cy="4495765"/>
          </a:xfrm>
        </p:spPr>
        <p:txBody>
          <a:bodyPr>
            <a:normAutofit/>
          </a:bodyPr>
          <a:lstStyle/>
          <a:p>
            <a:r>
              <a:rPr lang="en-US" dirty="0"/>
              <a:t>Legally effective against LTC holders</a:t>
            </a:r>
          </a:p>
          <a:p>
            <a:r>
              <a:rPr lang="en-US" dirty="0"/>
              <a:t>Not Effective against non-LTC holders</a:t>
            </a:r>
          </a:p>
          <a:p>
            <a:r>
              <a:rPr lang="en-US" dirty="0"/>
              <a:t>Only restricts LTC holders from carrying concealed</a:t>
            </a:r>
          </a:p>
          <a:p>
            <a:endParaRPr lang="en-US" dirty="0"/>
          </a:p>
          <a:p>
            <a:r>
              <a:rPr lang="en-US" dirty="0"/>
              <a:t>Defense to Prosecution:</a:t>
            </a:r>
          </a:p>
          <a:p>
            <a:pPr lvl="1"/>
            <a:r>
              <a:rPr lang="en-US" dirty="0"/>
              <a:t>Leased domicile</a:t>
            </a:r>
          </a:p>
          <a:p>
            <a:pPr lvl="1"/>
            <a:r>
              <a:rPr lang="en-US" dirty="0"/>
              <a:t>Hotels</a:t>
            </a:r>
          </a:p>
          <a:p>
            <a:endParaRPr lang="en-US" dirty="0"/>
          </a:p>
          <a:p>
            <a:endParaRPr 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30.06 Sign</a:t>
            </a:r>
          </a:p>
        </p:txBody>
      </p:sp>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1026" name="Picture 2" descr="Texas 30.06 Concealed Carry Sign NHB-28237-TX">
            <a:extLst>
              <a:ext uri="{FF2B5EF4-FFF2-40B4-BE49-F238E27FC236}">
                <a16:creationId xmlns:a16="http://schemas.microsoft.com/office/drawing/2014/main" id="{869CDA85-4A5C-4CB0-BCFA-440EE2E4A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462" y="1140824"/>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54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4862614" cy="4495765"/>
          </a:xfrm>
        </p:spPr>
        <p:txBody>
          <a:bodyPr>
            <a:normAutofit/>
          </a:bodyPr>
          <a:lstStyle/>
          <a:p>
            <a:r>
              <a:rPr lang="en-US" dirty="0"/>
              <a:t>Legally effective against LTC holders</a:t>
            </a:r>
          </a:p>
          <a:p>
            <a:r>
              <a:rPr lang="en-US" dirty="0"/>
              <a:t>Not Effective against non-LTC holders</a:t>
            </a:r>
          </a:p>
          <a:p>
            <a:r>
              <a:rPr lang="en-US" dirty="0"/>
              <a:t>Only restricts LTC holders from carrying openly</a:t>
            </a:r>
          </a:p>
          <a:p>
            <a:endParaRPr lang="en-US" dirty="0"/>
          </a:p>
          <a:p>
            <a:r>
              <a:rPr lang="en-US" dirty="0"/>
              <a:t>Defense to Prosecution:</a:t>
            </a:r>
          </a:p>
          <a:p>
            <a:pPr lvl="1"/>
            <a:r>
              <a:rPr lang="en-US" dirty="0"/>
              <a:t>Leased domicile</a:t>
            </a:r>
          </a:p>
          <a:p>
            <a:pPr lvl="1"/>
            <a:r>
              <a:rPr lang="en-US" dirty="0"/>
              <a:t>Hotels</a:t>
            </a:r>
          </a:p>
          <a:p>
            <a:pPr lvl="1"/>
            <a:endParaRPr lang="en-US" dirty="0"/>
          </a:p>
          <a:p>
            <a:endParaRPr 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30.07 Sign</a:t>
            </a:r>
          </a:p>
        </p:txBody>
      </p:sp>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959FCFD5-1EB3-4453-B14E-ABD599CD0397}"/>
              </a:ext>
            </a:extLst>
          </p:cNvPr>
          <p:cNvPicPr>
            <a:picLocks noChangeAspect="1"/>
          </p:cNvPicPr>
          <p:nvPr/>
        </p:nvPicPr>
        <p:blipFill>
          <a:blip r:embed="rId4"/>
          <a:stretch>
            <a:fillRect/>
          </a:stretch>
        </p:blipFill>
        <p:spPr>
          <a:xfrm>
            <a:off x="7129462" y="1140824"/>
            <a:ext cx="4572000" cy="4572000"/>
          </a:xfrm>
          <a:prstGeom prst="rect">
            <a:avLst/>
          </a:prstGeom>
        </p:spPr>
      </p:pic>
    </p:spTree>
    <p:extLst>
      <p:ext uri="{BB962C8B-B14F-4D97-AF65-F5344CB8AC3E}">
        <p14:creationId xmlns:p14="http://schemas.microsoft.com/office/powerpoint/2010/main" val="224394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4862614" cy="5422763"/>
          </a:xfrm>
        </p:spPr>
        <p:txBody>
          <a:bodyPr>
            <a:normAutofit fontScale="85000" lnSpcReduction="10000"/>
          </a:bodyPr>
          <a:lstStyle/>
          <a:p>
            <a:r>
              <a:rPr lang="en-US" dirty="0"/>
              <a:t>Legally effective against all non-LTC holders</a:t>
            </a:r>
          </a:p>
          <a:p>
            <a:r>
              <a:rPr lang="en-US" dirty="0"/>
              <a:t>Not Effective against LTC holders:</a:t>
            </a:r>
          </a:p>
          <a:p>
            <a:pPr marL="0" indent="0">
              <a:buNone/>
            </a:pPr>
            <a:r>
              <a:rPr lang="en-US" dirty="0"/>
              <a:t>  (f)  It is a defense to prosecution under this section that:</a:t>
            </a:r>
          </a:p>
          <a:p>
            <a:pPr lvl="1"/>
            <a:r>
              <a:rPr lang="en-US" dirty="0"/>
              <a:t>(1) the basis on which entry on the property or land or in the building was forbidden is that entry with a handgun was forbidden; and</a:t>
            </a:r>
          </a:p>
          <a:p>
            <a:pPr lvl="2"/>
            <a:r>
              <a:rPr lang="en-US" dirty="0"/>
              <a:t>(2)  the person was carrying:</a:t>
            </a:r>
          </a:p>
          <a:p>
            <a:pPr lvl="3"/>
            <a:r>
              <a:rPr lang="en-US" dirty="0"/>
              <a:t>(A)  a license issued under Subchapter H, Chapter 411, Government Code, to carry a handgun; and</a:t>
            </a:r>
          </a:p>
          <a:p>
            <a:pPr lvl="3"/>
            <a:r>
              <a:rPr lang="en-US" dirty="0"/>
              <a:t>(B)  a handgun: in a concealed manner; or in a holster.</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30.05 Sign</a:t>
            </a:r>
          </a:p>
        </p:txBody>
      </p:sp>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2" name="Picture 1">
            <a:extLst>
              <a:ext uri="{FF2B5EF4-FFF2-40B4-BE49-F238E27FC236}">
                <a16:creationId xmlns:a16="http://schemas.microsoft.com/office/drawing/2014/main" id="{C15C762C-D4EF-4AB7-ABEC-5C51C9B65B1B}"/>
              </a:ext>
            </a:extLst>
          </p:cNvPr>
          <p:cNvPicPr>
            <a:picLocks noChangeAspect="1"/>
          </p:cNvPicPr>
          <p:nvPr/>
        </p:nvPicPr>
        <p:blipFill>
          <a:blip r:embed="rId4"/>
          <a:stretch>
            <a:fillRect/>
          </a:stretch>
        </p:blipFill>
        <p:spPr>
          <a:xfrm>
            <a:off x="7129462" y="1140824"/>
            <a:ext cx="4572000" cy="4572000"/>
          </a:xfrm>
          <a:prstGeom prst="rect">
            <a:avLst/>
          </a:prstGeom>
        </p:spPr>
      </p:pic>
    </p:spTree>
    <p:extLst>
      <p:ext uri="{BB962C8B-B14F-4D97-AF65-F5344CB8AC3E}">
        <p14:creationId xmlns:p14="http://schemas.microsoft.com/office/powerpoint/2010/main" val="3946261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4862614" cy="5685613"/>
          </a:xfrm>
        </p:spPr>
        <p:txBody>
          <a:bodyPr>
            <a:normAutofit/>
          </a:bodyPr>
          <a:lstStyle/>
          <a:p>
            <a:r>
              <a:rPr lang="en-US" dirty="0"/>
              <a:t>Schools</a:t>
            </a:r>
          </a:p>
          <a:p>
            <a:r>
              <a:rPr lang="en-US" dirty="0"/>
              <a:t>Polling places</a:t>
            </a:r>
          </a:p>
          <a:p>
            <a:r>
              <a:rPr lang="en-US" dirty="0"/>
              <a:t>Courts</a:t>
            </a:r>
          </a:p>
          <a:p>
            <a:r>
              <a:rPr lang="en-US" dirty="0"/>
              <a:t>Racetracks</a:t>
            </a:r>
          </a:p>
          <a:p>
            <a:r>
              <a:rPr lang="en-US" dirty="0"/>
              <a:t>Secure area of Airport</a:t>
            </a:r>
          </a:p>
          <a:p>
            <a:r>
              <a:rPr lang="en-US" dirty="0"/>
              <a:t>1,000’ of a place of execution</a:t>
            </a:r>
          </a:p>
          <a:p>
            <a:r>
              <a:rPr lang="en-US" dirty="0"/>
              <a:t>Pro sporting events</a:t>
            </a:r>
          </a:p>
          <a:p>
            <a:r>
              <a:rPr lang="en-US" dirty="0"/>
              <a:t>Correctional facilities</a:t>
            </a:r>
          </a:p>
          <a:p>
            <a:r>
              <a:rPr lang="en-US" dirty="0"/>
              <a:t>Hospitals</a:t>
            </a:r>
          </a:p>
          <a:p>
            <a:r>
              <a:rPr lang="en-US" dirty="0"/>
              <a:t>Amusement parks</a:t>
            </a:r>
          </a:p>
          <a:p>
            <a:endParaRPr 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46.03 Sign</a:t>
            </a:r>
          </a:p>
        </p:txBody>
      </p:sp>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6" name="Picture 2" descr="Firearms Or Other Weapons Prohibited Texas Gun Law Sign - Section 46.03,  SKU: K2-5934">
            <a:extLst>
              <a:ext uri="{FF2B5EF4-FFF2-40B4-BE49-F238E27FC236}">
                <a16:creationId xmlns:a16="http://schemas.microsoft.com/office/drawing/2014/main" id="{5167615A-722C-42D6-BCB8-6097E4B87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462" y="1228398"/>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169697F-78D4-4A7F-BEE9-78A27E841635}"/>
              </a:ext>
            </a:extLst>
          </p:cNvPr>
          <p:cNvSpPr txBox="1"/>
          <p:nvPr/>
        </p:nvSpPr>
        <p:spPr>
          <a:xfrm>
            <a:off x="3704944" y="834270"/>
            <a:ext cx="2933980" cy="646331"/>
          </a:xfrm>
          <a:prstGeom prst="rect">
            <a:avLst/>
          </a:prstGeom>
          <a:noFill/>
        </p:spPr>
        <p:txBody>
          <a:bodyPr wrap="square" rtlCol="0">
            <a:spAutoFit/>
          </a:bodyPr>
          <a:lstStyle/>
          <a:p>
            <a:r>
              <a:rPr lang="en-US" dirty="0">
                <a:solidFill>
                  <a:schemeClr val="bg1"/>
                </a:solidFill>
              </a:rPr>
              <a:t>Effects Licensed &amp; Non Licensed Holders</a:t>
            </a:r>
          </a:p>
        </p:txBody>
      </p:sp>
    </p:spTree>
    <p:extLst>
      <p:ext uri="{BB962C8B-B14F-4D97-AF65-F5344CB8AC3E}">
        <p14:creationId xmlns:p14="http://schemas.microsoft.com/office/powerpoint/2010/main" val="2448369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4862614" cy="4495765"/>
          </a:xfrm>
        </p:spPr>
        <p:txBody>
          <a:bodyPr>
            <a:normAutofit fontScale="77500" lnSpcReduction="20000"/>
          </a:bodyPr>
          <a:lstStyle/>
          <a:p>
            <a:r>
              <a:rPr lang="en-US" dirty="0"/>
              <a:t>A person, licensed or unlicensed, commits an offense if the person intentionally, knowingly, or recklessly carries a handgun under the authority of Subchapter H, Chapter 411, Government Code, regardless of whether the handgun is concealed or carried in a holster, on or about the license holder's person:</a:t>
            </a:r>
          </a:p>
          <a:p>
            <a:pPr lvl="1"/>
            <a:r>
              <a:rPr lang="en-US" dirty="0"/>
              <a:t>(1)  on the premises of a business that has a permit or license issued under Chapter 25, 28, 32, 69, or 74, Alcoholic Beverage Code, if the business derives 51 percent or more of its income from the sale or service of alcoholic beverages for on-premises consumption, as determined by the Texas Alcoholic Beverage Commission under Section 104.06, Alcoholic Beverage Code</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51% Sign</a:t>
            </a:r>
          </a:p>
        </p:txBody>
      </p:sp>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3" name="Picture 2">
            <a:extLst>
              <a:ext uri="{FF2B5EF4-FFF2-40B4-BE49-F238E27FC236}">
                <a16:creationId xmlns:a16="http://schemas.microsoft.com/office/drawing/2014/main" id="{FC61469A-BD76-4212-AF34-FF4C2F55780F}"/>
              </a:ext>
            </a:extLst>
          </p:cNvPr>
          <p:cNvPicPr>
            <a:picLocks noChangeAspect="1"/>
          </p:cNvPicPr>
          <p:nvPr/>
        </p:nvPicPr>
        <p:blipFill rotWithShape="1">
          <a:blip r:embed="rId4"/>
          <a:srcRect l="2407" t="20741" r="2222" b="20926"/>
          <a:stretch/>
        </p:blipFill>
        <p:spPr>
          <a:xfrm>
            <a:off x="6907212" y="1892651"/>
            <a:ext cx="5016500" cy="3068345"/>
          </a:xfrm>
          <a:prstGeom prst="rect">
            <a:avLst/>
          </a:prstGeom>
        </p:spPr>
      </p:pic>
    </p:spTree>
    <p:extLst>
      <p:ext uri="{BB962C8B-B14F-4D97-AF65-F5344CB8AC3E}">
        <p14:creationId xmlns:p14="http://schemas.microsoft.com/office/powerpoint/2010/main" val="1692298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199" y="2373294"/>
            <a:ext cx="9963117" cy="1927810"/>
          </a:xfrm>
        </p:spPr>
        <p:txBody>
          <a:bodyPr/>
          <a:lstStyle/>
          <a:p>
            <a:r>
              <a:rPr lang="en-US" sz="8000" dirty="0"/>
              <a:t>Questions?</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18702CC-F439-46DD-A611-70519D7F80A2}"/>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55919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10532281" cy="4495765"/>
          </a:xfrm>
        </p:spPr>
        <p:txBody>
          <a:bodyPr>
            <a:normAutofit/>
          </a:bodyPr>
          <a:lstStyle/>
          <a:p>
            <a:r>
              <a:rPr lang="en-US" altLang="ja-JP" dirty="0"/>
              <a:t>HOUSE BILL 1927 (FIREARM CARRY ACT OF 2021)</a:t>
            </a:r>
          </a:p>
          <a:p>
            <a:r>
              <a:rPr lang="en-US" altLang="ja-JP" dirty="0"/>
              <a:t>PENAL CODE</a:t>
            </a:r>
          </a:p>
          <a:p>
            <a:pPr lvl="1"/>
            <a:r>
              <a:rPr lang="en-US" altLang="ja-JP" dirty="0"/>
              <a:t>TITLE 7. OFFENSES AGAINST PROPERTY </a:t>
            </a:r>
          </a:p>
          <a:p>
            <a:pPr lvl="2"/>
            <a:r>
              <a:rPr lang="en-US" altLang="ja-JP" dirty="0"/>
              <a:t>CHAPTER 30. BURGLARY AND CRIMINAL TRESPASS</a:t>
            </a:r>
          </a:p>
          <a:p>
            <a:r>
              <a:rPr lang="en-US" altLang="ja-JP" dirty="0"/>
              <a:t>PENAL CODE</a:t>
            </a:r>
          </a:p>
          <a:p>
            <a:pPr lvl="1"/>
            <a:r>
              <a:rPr lang="en-US" altLang="ja-JP" dirty="0"/>
              <a:t>TITLE 10. OFFENSES AGAINST PUBLIC HEALTH, SAFETY, AND MORALS</a:t>
            </a:r>
          </a:p>
          <a:p>
            <a:pPr lvl="2"/>
            <a:r>
              <a:rPr lang="en-US" altLang="ja-JP" dirty="0"/>
              <a:t>CHAPTER 46. WEAPONS</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a:xfrm>
            <a:off x="830269" y="168721"/>
            <a:ext cx="10523531" cy="583800"/>
          </a:xfrm>
        </p:spPr>
        <p:txBody>
          <a:bodyPr>
            <a:normAutofit/>
          </a:bodyPr>
          <a:lstStyle/>
          <a:p>
            <a:r>
              <a:rPr lang="en-US" dirty="0"/>
              <a:t>References</a:t>
            </a:r>
          </a:p>
        </p:txBody>
      </p:sp>
    </p:spTree>
    <p:extLst>
      <p:ext uri="{BB962C8B-B14F-4D97-AF65-F5344CB8AC3E}">
        <p14:creationId xmlns:p14="http://schemas.microsoft.com/office/powerpoint/2010/main" val="203793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plane, outdoor, tarmac&#10;&#10;Description automatically generated">
            <a:extLst>
              <a:ext uri="{FF2B5EF4-FFF2-40B4-BE49-F238E27FC236}">
                <a16:creationId xmlns:a16="http://schemas.microsoft.com/office/drawing/2014/main" id="{B92A0493-9060-4A18-8323-86668446B89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35210" y="4533667"/>
            <a:ext cx="4180768" cy="2356908"/>
          </a:xfrm>
          <a:prstGeom prst="rect">
            <a:avLst/>
          </a:prstGeom>
          <a:ln>
            <a:noFill/>
          </a:ln>
          <a:effectLst>
            <a:softEdge rad="112500"/>
          </a:effectLst>
        </p:spPr>
      </p:pic>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830263" y="1266516"/>
            <a:ext cx="4862614" cy="4495765"/>
          </a:xfrm>
        </p:spPr>
        <p:txBody>
          <a:bodyPr>
            <a:normAutofit/>
          </a:bodyPr>
          <a:lstStyle/>
          <a:p>
            <a:pPr marL="0" indent="0">
              <a:buNone/>
            </a:pPr>
            <a:endParaRPr lang="en-US" dirty="0"/>
          </a:p>
          <a:p>
            <a:pPr marL="0" indent="0">
              <a:buNone/>
            </a:pPr>
            <a:r>
              <a:rPr lang="en-US" dirty="0"/>
              <a:t>Thomas J. Franks, President &amp; CEO</a:t>
            </a:r>
          </a:p>
          <a:p>
            <a:pPr marL="0" indent="0">
              <a:buNone/>
            </a:pPr>
            <a:r>
              <a:rPr lang="en-US" dirty="0">
                <a:hlinkClick r:id="rId5"/>
              </a:rPr>
              <a:t>www.mpsagency.us</a:t>
            </a:r>
            <a:endParaRPr lang="en-US" dirty="0"/>
          </a:p>
          <a:p>
            <a:pPr marL="0" indent="0">
              <a:buNone/>
            </a:pPr>
            <a:r>
              <a:rPr lang="en-US" dirty="0"/>
              <a:t>(512) 793-7706</a:t>
            </a:r>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Metropolitan Protection Services, LLC</a:t>
            </a:r>
          </a:p>
        </p:txBody>
      </p:sp>
      <p:pic>
        <p:nvPicPr>
          <p:cNvPr id="29" name="Picture Placeholder 28">
            <a:extLst>
              <a:ext uri="{FF2B5EF4-FFF2-40B4-BE49-F238E27FC236}">
                <a16:creationId xmlns:a16="http://schemas.microsoft.com/office/drawing/2014/main" id="{4030AF8A-8228-F343-BEC1-75F9E008905F}"/>
              </a:ext>
              <a:ext uri="{C183D7F6-B498-43B3-948B-1728B52AA6E4}">
                <adec:decorative xmlns:adec="http://schemas.microsoft.com/office/drawing/2017/decorative" val="1"/>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a:stretch>
            <a:fillRect/>
          </a:stretch>
        </p:blipFill>
        <p:spPr/>
      </p:pic>
      <p:pic>
        <p:nvPicPr>
          <p:cNvPr id="4" name="Picture 3" descr="Logo&#10;&#10;Description automatically generated">
            <a:extLst>
              <a:ext uri="{FF2B5EF4-FFF2-40B4-BE49-F238E27FC236}">
                <a16:creationId xmlns:a16="http://schemas.microsoft.com/office/drawing/2014/main" id="{9D467A7B-3F6E-46CE-AA17-96A706540CB2}"/>
              </a:ext>
            </a:extLst>
          </p:cNvPr>
          <p:cNvPicPr>
            <a:picLocks noChangeAspect="1"/>
          </p:cNvPicPr>
          <p:nvPr/>
        </p:nvPicPr>
        <p:blipFill>
          <a:blip r:embed="rId7"/>
          <a:stretch>
            <a:fillRect/>
          </a:stretch>
        </p:blipFill>
        <p:spPr>
          <a:xfrm>
            <a:off x="7129457" y="1140819"/>
            <a:ext cx="4572009" cy="4572009"/>
          </a:xfrm>
          <a:prstGeom prst="rect">
            <a:avLst/>
          </a:prstGeom>
        </p:spPr>
      </p:pic>
      <p:pic>
        <p:nvPicPr>
          <p:cNvPr id="6" name="Picture 5" descr="A group of men walking down a sidewalk&#10;&#10;Description automatically generated with medium confidence">
            <a:extLst>
              <a:ext uri="{FF2B5EF4-FFF2-40B4-BE49-F238E27FC236}">
                <a16:creationId xmlns:a16="http://schemas.microsoft.com/office/drawing/2014/main" id="{2CA62841-E047-4B53-BD5C-60B872741E7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15785" y="4327460"/>
            <a:ext cx="2528047" cy="2528047"/>
          </a:xfrm>
          <a:prstGeom prst="rect">
            <a:avLst/>
          </a:prstGeom>
          <a:ln>
            <a:noFill/>
          </a:ln>
          <a:effectLst>
            <a:softEdge rad="112500"/>
          </a:effectLst>
        </p:spPr>
      </p:pic>
    </p:spTree>
    <p:extLst>
      <p:ext uri="{BB962C8B-B14F-4D97-AF65-F5344CB8AC3E}">
        <p14:creationId xmlns:p14="http://schemas.microsoft.com/office/powerpoint/2010/main" val="165551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62BA7BC3-92EE-1A48-9C9C-3DB49A92B738}"/>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B2DE8458-290E-F74E-88EF-CC9B0D6267A1}"/>
              </a:ext>
              <a:ext uri="{C183D7F6-B498-43B3-948B-1728B52AA6E4}">
                <adec:decorative xmlns:adec="http://schemas.microsoft.com/office/drawing/2017/decorative" val="1"/>
              </a:ext>
            </a:extLst>
          </p:cNvPr>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r="-5"/>
          <a:stretch/>
        </p:blipFill>
        <p:spPr>
          <a:xfrm>
            <a:off x="4419600" y="1911927"/>
            <a:ext cx="7772400" cy="4946073"/>
          </a:xfrm>
          <a:prstGeom prst="rect">
            <a:avLst/>
          </a:prstGeom>
          <a:solidFill>
            <a:schemeClr val="tx1"/>
          </a:solidFill>
        </p:spPr>
      </p:pic>
      <p:sp>
        <p:nvSpPr>
          <p:cNvPr id="10" name="Right Triangle 9">
            <a:extLst>
              <a:ext uri="{FF2B5EF4-FFF2-40B4-BE49-F238E27FC236}">
                <a16:creationId xmlns:a16="http://schemas.microsoft.com/office/drawing/2014/main" id="{B1537400-0358-1343-B656-C2349896C2B3}"/>
              </a:ext>
              <a:ext uri="{C183D7F6-B498-43B3-948B-1728B52AA6E4}">
                <adec:decorative xmlns:adec="http://schemas.microsoft.com/office/drawing/2017/decorative" val="1"/>
              </a:ext>
            </a:extLst>
          </p:cNvPr>
          <p:cNvSpPr/>
          <p:nvPr/>
        </p:nvSpPr>
        <p:spPr>
          <a:xfrm>
            <a:off x="4404360" y="6070600"/>
            <a:ext cx="848217" cy="78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22">
            <a:extLst>
              <a:ext uri="{FF2B5EF4-FFF2-40B4-BE49-F238E27FC236}">
                <a16:creationId xmlns:a16="http://schemas.microsoft.com/office/drawing/2014/main" id="{B41DA7E1-048D-BF4A-8246-F0AB8C7885A8}"/>
              </a:ext>
              <a:ext uri="{C183D7F6-B498-43B3-948B-1728B52AA6E4}">
                <adec:decorative xmlns:adec="http://schemas.microsoft.com/office/drawing/2017/decorative" val="1"/>
              </a:ext>
            </a:extLst>
          </p:cNvPr>
          <p:cNvSpPr/>
          <p:nvPr/>
        </p:nvSpPr>
        <p:spPr>
          <a:xfrm rot="16200000" flipH="1">
            <a:off x="6150843" y="2338331"/>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6C58813B-26BB-8549-A635-0966C79A0664}"/>
              </a:ext>
              <a:ext uri="{C183D7F6-B498-43B3-948B-1728B52AA6E4}">
                <adec:decorative xmlns:adec="http://schemas.microsoft.com/office/drawing/2017/decorative" val="1"/>
              </a:ext>
            </a:extLst>
          </p:cNvPr>
          <p:cNvSpPr/>
          <p:nvPr/>
        </p:nvSpPr>
        <p:spPr>
          <a:xfrm rot="10800000">
            <a:off x="11361737" y="1896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D4CC38B3-E784-6745-B78F-8AB1641B680E}"/>
              </a:ext>
              <a:ext uri="{C183D7F6-B498-43B3-948B-1728B52AA6E4}">
                <adec:decorative xmlns:adec="http://schemas.microsoft.com/office/drawing/2017/decorative" val="1"/>
              </a:ext>
            </a:extLst>
          </p:cNvPr>
          <p:cNvCxnSpPr>
            <a:cxnSpLocks/>
          </p:cNvCxnSpPr>
          <p:nvPr/>
        </p:nvCxnSpPr>
        <p:spPr>
          <a:xfrm>
            <a:off x="4465264" y="5380271"/>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A75E66-4D82-114E-B2C1-2D90AA8B94E5}"/>
              </a:ext>
              <a:ext uri="{C183D7F6-B498-43B3-948B-1728B52AA6E4}">
                <adec:decorative xmlns:adec="http://schemas.microsoft.com/office/drawing/2017/decorative" val="1"/>
              </a:ext>
            </a:extLst>
          </p:cNvPr>
          <p:cNvCxnSpPr>
            <a:cxnSpLocks/>
          </p:cNvCxnSpPr>
          <p:nvPr/>
        </p:nvCxnSpPr>
        <p:spPr>
          <a:xfrm>
            <a:off x="10796401" y="1874737"/>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312209" y="3530253"/>
            <a:ext cx="6049528" cy="3254242"/>
          </a:xfrm>
        </p:spPr>
        <p:txBody>
          <a:bodyPr>
            <a:normAutofit/>
          </a:bodyPr>
          <a:lstStyle/>
          <a:p>
            <a:r>
              <a:rPr lang="en-US" altLang="ja-JP" dirty="0"/>
              <a:t>Trained vs. Untrained</a:t>
            </a:r>
          </a:p>
          <a:p>
            <a:r>
              <a:rPr lang="en-US" altLang="ja-JP" dirty="0"/>
              <a:t>Licensed vs. Unlicensed</a:t>
            </a:r>
          </a:p>
          <a:p>
            <a:endParaRPr lang="ja-JP" alt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What is “Constitutional Carry”?</a:t>
            </a:r>
          </a:p>
        </p:txBody>
      </p:sp>
    </p:spTree>
    <p:extLst>
      <p:ext uri="{BB962C8B-B14F-4D97-AF65-F5344CB8AC3E}">
        <p14:creationId xmlns:p14="http://schemas.microsoft.com/office/powerpoint/2010/main" val="49817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FB64E80-675E-6A4A-AF41-D8DE47B3CFE5}"/>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screen">
            <a:alphaModFix amt="62000"/>
            <a:extLst>
              <a:ext uri="{BEBA8EAE-BF5A-486C-A8C5-ECC9F3942E4B}">
                <a14:imgProps xmlns:a14="http://schemas.microsoft.com/office/drawing/2010/main">
                  <a14:imgLayer r:embed="rId4">
                    <a14:imgEffect>
                      <a14:brightnessContrast bright="-60000"/>
                    </a14:imgEffect>
                  </a14:imgLayer>
                </a14:imgProps>
              </a:ext>
              <a:ext uri="{28A0092B-C50C-407E-A947-70E740481C1C}">
                <a14:useLocalDpi xmlns:a14="http://schemas.microsoft.com/office/drawing/2010/main"/>
              </a:ext>
            </a:extLst>
          </a:blip>
          <a:srcRect/>
          <a:stretch>
            <a:fillRect/>
          </a:stretch>
        </p:blipFill>
        <p:spPr>
          <a:xfrm>
            <a:off x="-9249" y="-4352"/>
            <a:ext cx="12201250" cy="6862352"/>
          </a:xfrm>
        </p:spPr>
      </p:pic>
      <p:sp>
        <p:nvSpPr>
          <p:cNvPr id="22" name="Title 21">
            <a:extLst>
              <a:ext uri="{FF2B5EF4-FFF2-40B4-BE49-F238E27FC236}">
                <a16:creationId xmlns:a16="http://schemas.microsoft.com/office/drawing/2014/main" id="{DE2D9A8A-5247-6D44-AA02-758207AE1A11}"/>
              </a:ext>
            </a:extLst>
          </p:cNvPr>
          <p:cNvSpPr>
            <a:spLocks noGrp="1"/>
          </p:cNvSpPr>
          <p:nvPr>
            <p:ph type="title"/>
          </p:nvPr>
        </p:nvSpPr>
        <p:spPr>
          <a:xfrm>
            <a:off x="838199" y="2373294"/>
            <a:ext cx="9963117" cy="1927810"/>
          </a:xfrm>
        </p:spPr>
        <p:txBody>
          <a:bodyPr/>
          <a:lstStyle/>
          <a:p>
            <a:r>
              <a:rPr lang="en-US" sz="8000" dirty="0"/>
              <a:t>Rifle or Handgun?</a:t>
            </a:r>
          </a:p>
        </p:txBody>
      </p:sp>
      <p:cxnSp>
        <p:nvCxnSpPr>
          <p:cNvPr id="24" name="Straight Connector 23">
            <a:extLst>
              <a:ext uri="{FF2B5EF4-FFF2-40B4-BE49-F238E27FC236}">
                <a16:creationId xmlns:a16="http://schemas.microsoft.com/office/drawing/2014/main" id="{B9B1A04B-6BC3-D643-85AB-06635BAA9D6C}"/>
              </a:ext>
              <a:ext uri="{C183D7F6-B498-43B3-948B-1728B52AA6E4}">
                <adec:decorative xmlns:adec="http://schemas.microsoft.com/office/drawing/2017/decorative" val="1"/>
              </a:ext>
            </a:extLst>
          </p:cNvPr>
          <p:cNvCxnSpPr>
            <a:cxnSpLocks/>
          </p:cNvCxnSpPr>
          <p:nvPr/>
        </p:nvCxnSpPr>
        <p:spPr>
          <a:xfrm>
            <a:off x="-9250" y="54010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3A6FEDB-5D57-B342-8D7B-927F5879847D}"/>
              </a:ext>
              <a:ext uri="{C183D7F6-B498-43B3-948B-1728B52AA6E4}">
                <adec:decorative xmlns:adec="http://schemas.microsoft.com/office/drawing/2017/decorative" val="1"/>
              </a:ext>
            </a:extLst>
          </p:cNvPr>
          <p:cNvCxnSpPr>
            <a:cxnSpLocks/>
          </p:cNvCxnSpPr>
          <p:nvPr/>
        </p:nvCxnSpPr>
        <p:spPr>
          <a:xfrm>
            <a:off x="10801316" y="-26353"/>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Oval 22">
            <a:extLst>
              <a:ext uri="{FF2B5EF4-FFF2-40B4-BE49-F238E27FC236}">
                <a16:creationId xmlns:a16="http://schemas.microsoft.com/office/drawing/2014/main" id="{07285DAF-4CC1-E142-B7FA-4D3950873771}"/>
              </a:ext>
              <a:ext uri="{C183D7F6-B498-43B3-948B-1728B52AA6E4}">
                <adec:decorative xmlns:adec="http://schemas.microsoft.com/office/drawing/2017/decorative" val="1"/>
              </a:ext>
            </a:extLst>
          </p:cNvPr>
          <p:cNvSpPr/>
          <p:nvPr/>
        </p:nvSpPr>
        <p:spPr>
          <a:xfrm rot="16200000" flipH="1">
            <a:off x="1668897" y="3522719"/>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18702CC-F439-46DD-A611-70519D7F80A2}"/>
              </a:ext>
            </a:extLst>
          </p:cNvPr>
          <p:cNvSpPr>
            <a:spLocks noGrp="1"/>
          </p:cNvSpPr>
          <p:nvPr>
            <p:ph type="body" idx="13"/>
          </p:nvPr>
        </p:nvSpPr>
        <p:spPr/>
        <p:txBody>
          <a:bodyPr/>
          <a:lstStyle/>
          <a:p>
            <a:endParaRPr lang="en-US"/>
          </a:p>
        </p:txBody>
      </p:sp>
    </p:spTree>
    <p:extLst>
      <p:ext uri="{BB962C8B-B14F-4D97-AF65-F5344CB8AC3E}">
        <p14:creationId xmlns:p14="http://schemas.microsoft.com/office/powerpoint/2010/main" val="180749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16 Assault Rifle transparent PNG - StickPNG">
            <a:extLst>
              <a:ext uri="{FF2B5EF4-FFF2-40B4-BE49-F238E27FC236}">
                <a16:creationId xmlns:a16="http://schemas.microsoft.com/office/drawing/2014/main" id="{D0A1A720-1FD7-4B90-9F01-D4C697256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CB6C32-A61A-4511-A893-C906C3EB842B}"/>
              </a:ext>
            </a:extLst>
          </p:cNvPr>
          <p:cNvSpPr>
            <a:spLocks noGrp="1"/>
          </p:cNvSpPr>
          <p:nvPr>
            <p:ph type="title"/>
          </p:nvPr>
        </p:nvSpPr>
        <p:spPr/>
        <p:txBody>
          <a:bodyPr/>
          <a:lstStyle/>
          <a:p>
            <a:r>
              <a:rPr lang="en-US" dirty="0"/>
              <a:t>Rifle or Handgun</a:t>
            </a:r>
          </a:p>
        </p:txBody>
      </p:sp>
      <p:cxnSp>
        <p:nvCxnSpPr>
          <p:cNvPr id="4" name="Straight Arrow Connector 3">
            <a:extLst>
              <a:ext uri="{FF2B5EF4-FFF2-40B4-BE49-F238E27FC236}">
                <a16:creationId xmlns:a16="http://schemas.microsoft.com/office/drawing/2014/main" id="{3274AA92-F4BB-4466-872A-06AA9435B80F}"/>
              </a:ext>
            </a:extLst>
          </p:cNvPr>
          <p:cNvCxnSpPr/>
          <p:nvPr/>
        </p:nvCxnSpPr>
        <p:spPr>
          <a:xfrm>
            <a:off x="6096000" y="3818965"/>
            <a:ext cx="5629835"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BAA6D464-8305-41EB-AD7E-4FF4E1F7E269}"/>
              </a:ext>
            </a:extLst>
          </p:cNvPr>
          <p:cNvSpPr txBox="1"/>
          <p:nvPr/>
        </p:nvSpPr>
        <p:spPr>
          <a:xfrm>
            <a:off x="8579223" y="3832413"/>
            <a:ext cx="574196" cy="369332"/>
          </a:xfrm>
          <a:prstGeom prst="rect">
            <a:avLst/>
          </a:prstGeom>
          <a:noFill/>
        </p:spPr>
        <p:txBody>
          <a:bodyPr wrap="none" rtlCol="0">
            <a:spAutoFit/>
          </a:bodyPr>
          <a:lstStyle/>
          <a:p>
            <a:r>
              <a:rPr lang="en-US" dirty="0">
                <a:solidFill>
                  <a:srgbClr val="FF0000"/>
                </a:solidFill>
              </a:rPr>
              <a:t>16”</a:t>
            </a:r>
          </a:p>
        </p:txBody>
      </p:sp>
      <p:sp>
        <p:nvSpPr>
          <p:cNvPr id="7" name="TextBox 6">
            <a:extLst>
              <a:ext uri="{FF2B5EF4-FFF2-40B4-BE49-F238E27FC236}">
                <a16:creationId xmlns:a16="http://schemas.microsoft.com/office/drawing/2014/main" id="{B74C47FB-C57B-49A1-A73D-8F972833AE26}"/>
              </a:ext>
            </a:extLst>
          </p:cNvPr>
          <p:cNvSpPr txBox="1"/>
          <p:nvPr/>
        </p:nvSpPr>
        <p:spPr>
          <a:xfrm>
            <a:off x="3036190" y="5749526"/>
            <a:ext cx="6111688" cy="369332"/>
          </a:xfrm>
          <a:prstGeom prst="rect">
            <a:avLst/>
          </a:prstGeom>
          <a:noFill/>
        </p:spPr>
        <p:txBody>
          <a:bodyPr wrap="square">
            <a:spAutoFit/>
          </a:bodyPr>
          <a:lstStyle/>
          <a:p>
            <a:pPr algn="ctr"/>
            <a:r>
              <a:rPr lang="en-US" dirty="0">
                <a:solidFill>
                  <a:srgbClr val="000000"/>
                </a:solidFill>
                <a:highlight>
                  <a:srgbClr val="F8F8F8"/>
                </a:highlight>
                <a:latin typeface="Courier New" panose="02070309020205020404" pitchFamily="49" charset="0"/>
              </a:rPr>
              <a:t>Rifle</a:t>
            </a:r>
            <a:endParaRPr lang="en-US" dirty="0">
              <a:highlight>
                <a:srgbClr val="F8F8F8"/>
              </a:highlight>
            </a:endParaRPr>
          </a:p>
        </p:txBody>
      </p:sp>
    </p:spTree>
    <p:extLst>
      <p:ext uri="{BB962C8B-B14F-4D97-AF65-F5344CB8AC3E}">
        <p14:creationId xmlns:p14="http://schemas.microsoft.com/office/powerpoint/2010/main" val="240443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6C32-A61A-4511-A893-C906C3EB842B}"/>
              </a:ext>
            </a:extLst>
          </p:cNvPr>
          <p:cNvSpPr>
            <a:spLocks noGrp="1"/>
          </p:cNvSpPr>
          <p:nvPr>
            <p:ph type="title"/>
          </p:nvPr>
        </p:nvSpPr>
        <p:spPr/>
        <p:txBody>
          <a:bodyPr/>
          <a:lstStyle/>
          <a:p>
            <a:r>
              <a:rPr lang="en-US" dirty="0"/>
              <a:t>Rifle or Handgun</a:t>
            </a:r>
          </a:p>
        </p:txBody>
      </p:sp>
      <p:pic>
        <p:nvPicPr>
          <p:cNvPr id="2052" name="Picture 4">
            <a:extLst>
              <a:ext uri="{FF2B5EF4-FFF2-40B4-BE49-F238E27FC236}">
                <a16:creationId xmlns:a16="http://schemas.microsoft.com/office/drawing/2014/main" id="{FA1449FB-AEB7-4B43-9D3D-D473E4B18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447" y="939696"/>
            <a:ext cx="6885174" cy="51668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508357-6876-4F3F-83B5-697CAD6A3BB6}"/>
              </a:ext>
            </a:extLst>
          </p:cNvPr>
          <p:cNvSpPr txBox="1"/>
          <p:nvPr/>
        </p:nvSpPr>
        <p:spPr>
          <a:xfrm>
            <a:off x="3036190" y="5749526"/>
            <a:ext cx="6111688" cy="923330"/>
          </a:xfrm>
          <a:prstGeom prst="rect">
            <a:avLst/>
          </a:prstGeom>
          <a:noFill/>
        </p:spPr>
        <p:txBody>
          <a:bodyPr wrap="square">
            <a:spAutoFit/>
          </a:bodyPr>
          <a:lstStyle/>
          <a:p>
            <a:r>
              <a:rPr lang="en-US" b="0" i="0" dirty="0">
                <a:solidFill>
                  <a:srgbClr val="000000"/>
                </a:solidFill>
                <a:effectLst/>
                <a:highlight>
                  <a:srgbClr val="F8F8F8"/>
                </a:highlight>
                <a:latin typeface="Courier New" panose="02070309020205020404" pitchFamily="49" charset="0"/>
              </a:rPr>
              <a:t>"Handgun" means any firearm that is designed, made, or adapted to be fired with one hand.</a:t>
            </a:r>
            <a:endParaRPr lang="en-US" dirty="0">
              <a:highlight>
                <a:srgbClr val="F8F8F8"/>
              </a:highlight>
            </a:endParaRPr>
          </a:p>
        </p:txBody>
      </p:sp>
    </p:spTree>
    <p:extLst>
      <p:ext uri="{BB962C8B-B14F-4D97-AF65-F5344CB8AC3E}">
        <p14:creationId xmlns:p14="http://schemas.microsoft.com/office/powerpoint/2010/main" val="392836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6C32-A61A-4511-A893-C906C3EB842B}"/>
              </a:ext>
            </a:extLst>
          </p:cNvPr>
          <p:cNvSpPr>
            <a:spLocks noGrp="1"/>
          </p:cNvSpPr>
          <p:nvPr>
            <p:ph type="title"/>
          </p:nvPr>
        </p:nvSpPr>
        <p:spPr/>
        <p:txBody>
          <a:bodyPr/>
          <a:lstStyle/>
          <a:p>
            <a:r>
              <a:rPr lang="en-US" dirty="0"/>
              <a:t>Rifle or Handgun</a:t>
            </a:r>
          </a:p>
        </p:txBody>
      </p:sp>
      <p:pic>
        <p:nvPicPr>
          <p:cNvPr id="3074" name="Picture 2" descr="FN Announces Factory Short Barreled FN 15 Carbines | FN®">
            <a:extLst>
              <a:ext uri="{FF2B5EF4-FFF2-40B4-BE49-F238E27FC236}">
                <a16:creationId xmlns:a16="http://schemas.microsoft.com/office/drawing/2014/main" id="{A2695743-8E5E-4C80-90FB-9E20BA27D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47750"/>
            <a:ext cx="11430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BB6ACC-A509-48B1-B066-425CEA42DE47}"/>
              </a:ext>
            </a:extLst>
          </p:cNvPr>
          <p:cNvSpPr txBox="1"/>
          <p:nvPr/>
        </p:nvSpPr>
        <p:spPr>
          <a:xfrm>
            <a:off x="3042397" y="5782313"/>
            <a:ext cx="6111688" cy="646331"/>
          </a:xfrm>
          <a:prstGeom prst="rect">
            <a:avLst/>
          </a:prstGeom>
          <a:noFill/>
        </p:spPr>
        <p:txBody>
          <a:bodyPr wrap="square">
            <a:spAutoFit/>
          </a:bodyPr>
          <a:lstStyle/>
          <a:p>
            <a:r>
              <a:rPr lang="en-US" b="0" i="0" dirty="0">
                <a:solidFill>
                  <a:srgbClr val="000000"/>
                </a:solidFill>
                <a:effectLst/>
                <a:highlight>
                  <a:srgbClr val="F8F8F8"/>
                </a:highlight>
                <a:latin typeface="Courier New" panose="02070309020205020404" pitchFamily="49" charset="0"/>
              </a:rPr>
              <a:t>"Short-barrel firearm" means a rifle with a barrel length of less than 16 inches</a:t>
            </a:r>
            <a:endParaRPr lang="en-US" dirty="0">
              <a:highlight>
                <a:srgbClr val="F8F8F8"/>
              </a:highlight>
            </a:endParaRPr>
          </a:p>
        </p:txBody>
      </p:sp>
      <p:cxnSp>
        <p:nvCxnSpPr>
          <p:cNvPr id="6" name="Straight Arrow Connector 5">
            <a:extLst>
              <a:ext uri="{FF2B5EF4-FFF2-40B4-BE49-F238E27FC236}">
                <a16:creationId xmlns:a16="http://schemas.microsoft.com/office/drawing/2014/main" id="{7D299BA1-A8B9-4B16-AEF6-A98D0A200293}"/>
              </a:ext>
            </a:extLst>
          </p:cNvPr>
          <p:cNvCxnSpPr>
            <a:cxnSpLocks/>
          </p:cNvCxnSpPr>
          <p:nvPr/>
        </p:nvCxnSpPr>
        <p:spPr>
          <a:xfrm>
            <a:off x="6096000" y="3818965"/>
            <a:ext cx="3384176"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D633220F-1926-4FBD-A6D0-FE4BBF534D81}"/>
              </a:ext>
            </a:extLst>
          </p:cNvPr>
          <p:cNvSpPr txBox="1"/>
          <p:nvPr/>
        </p:nvSpPr>
        <p:spPr>
          <a:xfrm>
            <a:off x="7449675" y="3832413"/>
            <a:ext cx="574196" cy="369332"/>
          </a:xfrm>
          <a:prstGeom prst="rect">
            <a:avLst/>
          </a:prstGeom>
          <a:noFill/>
        </p:spPr>
        <p:txBody>
          <a:bodyPr wrap="square" rtlCol="0">
            <a:spAutoFit/>
          </a:bodyPr>
          <a:lstStyle/>
          <a:p>
            <a:r>
              <a:rPr lang="en-US" dirty="0">
                <a:solidFill>
                  <a:srgbClr val="FF0000"/>
                </a:solidFill>
              </a:rPr>
              <a:t>12”</a:t>
            </a:r>
          </a:p>
        </p:txBody>
      </p:sp>
    </p:spTree>
    <p:extLst>
      <p:ext uri="{BB962C8B-B14F-4D97-AF65-F5344CB8AC3E}">
        <p14:creationId xmlns:p14="http://schemas.microsoft.com/office/powerpoint/2010/main" val="11081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6C32-A61A-4511-A893-C906C3EB842B}"/>
              </a:ext>
            </a:extLst>
          </p:cNvPr>
          <p:cNvSpPr>
            <a:spLocks noGrp="1"/>
          </p:cNvSpPr>
          <p:nvPr>
            <p:ph type="title"/>
          </p:nvPr>
        </p:nvSpPr>
        <p:spPr/>
        <p:txBody>
          <a:bodyPr/>
          <a:lstStyle/>
          <a:p>
            <a:r>
              <a:rPr lang="en-US" dirty="0"/>
              <a:t>Rifle or Handgun</a:t>
            </a:r>
          </a:p>
        </p:txBody>
      </p:sp>
      <p:pic>
        <p:nvPicPr>
          <p:cNvPr id="4098" name="Picture 2" descr="Download Free png SAINT™ AR-15 Pistol - 5.56 | Springfield Armory -  DLPNG.com">
            <a:extLst>
              <a:ext uri="{FF2B5EF4-FFF2-40B4-BE49-F238E27FC236}">
                <a16:creationId xmlns:a16="http://schemas.microsoft.com/office/drawing/2014/main" id="{A6C68576-FCCD-403E-931E-15E7BF4B8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3638"/>
            <a:ext cx="12192000" cy="4529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661C4F8-0F3C-43D2-BD9A-A45C8DCBA015}"/>
              </a:ext>
            </a:extLst>
          </p:cNvPr>
          <p:cNvSpPr txBox="1"/>
          <p:nvPr/>
        </p:nvSpPr>
        <p:spPr>
          <a:xfrm>
            <a:off x="3036190" y="5749526"/>
            <a:ext cx="6111688" cy="923330"/>
          </a:xfrm>
          <a:prstGeom prst="rect">
            <a:avLst/>
          </a:prstGeom>
          <a:noFill/>
        </p:spPr>
        <p:txBody>
          <a:bodyPr wrap="square">
            <a:spAutoFit/>
          </a:bodyPr>
          <a:lstStyle/>
          <a:p>
            <a:r>
              <a:rPr lang="en-US" b="0" i="0" dirty="0">
                <a:solidFill>
                  <a:srgbClr val="000000"/>
                </a:solidFill>
                <a:effectLst/>
                <a:highlight>
                  <a:srgbClr val="F8F8F8"/>
                </a:highlight>
                <a:latin typeface="Courier New" panose="02070309020205020404" pitchFamily="49" charset="0"/>
              </a:rPr>
              <a:t>"Handgun" means any firearm that is designed, made, or adapted to be fired with one hand.</a:t>
            </a:r>
            <a:endParaRPr lang="en-US" dirty="0">
              <a:highlight>
                <a:srgbClr val="F8F8F8"/>
              </a:highlight>
            </a:endParaRPr>
          </a:p>
        </p:txBody>
      </p:sp>
      <p:cxnSp>
        <p:nvCxnSpPr>
          <p:cNvPr id="5" name="Straight Arrow Connector 4">
            <a:extLst>
              <a:ext uri="{FF2B5EF4-FFF2-40B4-BE49-F238E27FC236}">
                <a16:creationId xmlns:a16="http://schemas.microsoft.com/office/drawing/2014/main" id="{C76ECA4C-F37C-4922-B36B-FD209326AEE0}"/>
              </a:ext>
            </a:extLst>
          </p:cNvPr>
          <p:cNvCxnSpPr>
            <a:cxnSpLocks/>
          </p:cNvCxnSpPr>
          <p:nvPr/>
        </p:nvCxnSpPr>
        <p:spPr>
          <a:xfrm>
            <a:off x="7552305" y="3005880"/>
            <a:ext cx="3073208" cy="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B95D6C93-EDC8-43B6-9561-A604BFCCFA4B}"/>
              </a:ext>
            </a:extLst>
          </p:cNvPr>
          <p:cNvSpPr txBox="1"/>
          <p:nvPr/>
        </p:nvSpPr>
        <p:spPr>
          <a:xfrm>
            <a:off x="8905979" y="3019328"/>
            <a:ext cx="627985" cy="369332"/>
          </a:xfrm>
          <a:prstGeom prst="rect">
            <a:avLst/>
          </a:prstGeom>
          <a:noFill/>
        </p:spPr>
        <p:txBody>
          <a:bodyPr wrap="square" rtlCol="0">
            <a:spAutoFit/>
          </a:bodyPr>
          <a:lstStyle/>
          <a:p>
            <a:r>
              <a:rPr lang="en-US" dirty="0">
                <a:solidFill>
                  <a:srgbClr val="FF0000"/>
                </a:solidFill>
              </a:rPr>
              <a:t>10”</a:t>
            </a:r>
          </a:p>
        </p:txBody>
      </p:sp>
    </p:spTree>
    <p:extLst>
      <p:ext uri="{BB962C8B-B14F-4D97-AF65-F5344CB8AC3E}">
        <p14:creationId xmlns:p14="http://schemas.microsoft.com/office/powerpoint/2010/main" val="107705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25" descr="A picture containing cable, connector, red">
            <a:extLst>
              <a:ext uri="{FF2B5EF4-FFF2-40B4-BE49-F238E27FC236}">
                <a16:creationId xmlns:a16="http://schemas.microsoft.com/office/drawing/2014/main" id="{62BA7BC3-92EE-1A48-9C9C-3DB49A92B738}"/>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solidFill>
            <a:schemeClr val="bg1"/>
          </a:solidFill>
        </p:spPr>
      </p:pic>
      <p:pic>
        <p:nvPicPr>
          <p:cNvPr id="9" name="Picture 8">
            <a:extLst>
              <a:ext uri="{FF2B5EF4-FFF2-40B4-BE49-F238E27FC236}">
                <a16:creationId xmlns:a16="http://schemas.microsoft.com/office/drawing/2014/main" id="{B2DE8458-290E-F74E-88EF-CC9B0D6267A1}"/>
              </a:ext>
              <a:ext uri="{C183D7F6-B498-43B3-948B-1728B52AA6E4}">
                <adec:decorative xmlns:adec="http://schemas.microsoft.com/office/drawing/2017/decorative" val="1"/>
              </a:ext>
            </a:extLst>
          </p:cNvPr>
          <p:cNvPicPr>
            <a:picLocks noChangeAspect="1"/>
          </p:cNvPicPr>
          <p:nvPr/>
        </p:nvPicPr>
        <p:blipFill rotWithShape="1">
          <a:blip r:embed="rId3" cstate="screen">
            <a:alphaModFix amt="10000"/>
            <a:extLst>
              <a:ext uri="{28A0092B-C50C-407E-A947-70E740481C1C}">
                <a14:useLocalDpi xmlns:a14="http://schemas.microsoft.com/office/drawing/2010/main"/>
              </a:ext>
            </a:extLst>
          </a:blip>
          <a:srcRect r="-5"/>
          <a:stretch/>
        </p:blipFill>
        <p:spPr>
          <a:xfrm>
            <a:off x="4419600" y="1911927"/>
            <a:ext cx="7772400" cy="4946073"/>
          </a:xfrm>
          <a:prstGeom prst="rect">
            <a:avLst/>
          </a:prstGeom>
          <a:solidFill>
            <a:schemeClr val="tx1"/>
          </a:solidFill>
        </p:spPr>
      </p:pic>
      <p:sp>
        <p:nvSpPr>
          <p:cNvPr id="10" name="Right Triangle 9">
            <a:extLst>
              <a:ext uri="{FF2B5EF4-FFF2-40B4-BE49-F238E27FC236}">
                <a16:creationId xmlns:a16="http://schemas.microsoft.com/office/drawing/2014/main" id="{B1537400-0358-1343-B656-C2349896C2B3}"/>
              </a:ext>
              <a:ext uri="{C183D7F6-B498-43B3-948B-1728B52AA6E4}">
                <adec:decorative xmlns:adec="http://schemas.microsoft.com/office/drawing/2017/decorative" val="1"/>
              </a:ext>
            </a:extLst>
          </p:cNvPr>
          <p:cNvSpPr/>
          <p:nvPr/>
        </p:nvSpPr>
        <p:spPr>
          <a:xfrm>
            <a:off x="4404360" y="6070600"/>
            <a:ext cx="848217" cy="7874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Oval 22">
            <a:extLst>
              <a:ext uri="{FF2B5EF4-FFF2-40B4-BE49-F238E27FC236}">
                <a16:creationId xmlns:a16="http://schemas.microsoft.com/office/drawing/2014/main" id="{B41DA7E1-048D-BF4A-8246-F0AB8C7885A8}"/>
              </a:ext>
              <a:ext uri="{C183D7F6-B498-43B3-948B-1728B52AA6E4}">
                <adec:decorative xmlns:adec="http://schemas.microsoft.com/office/drawing/2017/decorative" val="1"/>
              </a:ext>
            </a:extLst>
          </p:cNvPr>
          <p:cNvSpPr/>
          <p:nvPr/>
        </p:nvSpPr>
        <p:spPr>
          <a:xfrm rot="16200000" flipH="1">
            <a:off x="6150843" y="2338331"/>
            <a:ext cx="208460" cy="1869849"/>
          </a:xfrm>
          <a:prstGeom prst="rect">
            <a:avLst/>
          </a:prstGeom>
          <a:gradFill>
            <a:gsLst>
              <a:gs pos="0">
                <a:schemeClr val="accent1"/>
              </a:gs>
              <a:gs pos="99000">
                <a:schemeClr val="accent1">
                  <a:alpha val="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6C58813B-26BB-8549-A635-0966C79A0664}"/>
              </a:ext>
              <a:ext uri="{C183D7F6-B498-43B3-948B-1728B52AA6E4}">
                <adec:decorative xmlns:adec="http://schemas.microsoft.com/office/drawing/2017/decorative" val="1"/>
              </a:ext>
            </a:extLst>
          </p:cNvPr>
          <p:cNvSpPr/>
          <p:nvPr/>
        </p:nvSpPr>
        <p:spPr>
          <a:xfrm rot="10800000">
            <a:off x="11361737" y="1896738"/>
            <a:ext cx="830263" cy="83026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4" name="Straight Connector 13">
            <a:extLst>
              <a:ext uri="{FF2B5EF4-FFF2-40B4-BE49-F238E27FC236}">
                <a16:creationId xmlns:a16="http://schemas.microsoft.com/office/drawing/2014/main" id="{D4CC38B3-E784-6745-B78F-8AB1641B680E}"/>
              </a:ext>
              <a:ext uri="{C183D7F6-B498-43B3-948B-1728B52AA6E4}">
                <adec:decorative xmlns:adec="http://schemas.microsoft.com/office/drawing/2017/decorative" val="1"/>
              </a:ext>
            </a:extLst>
          </p:cNvPr>
          <p:cNvCxnSpPr>
            <a:cxnSpLocks/>
          </p:cNvCxnSpPr>
          <p:nvPr/>
        </p:nvCxnSpPr>
        <p:spPr>
          <a:xfrm>
            <a:off x="4465264" y="5380271"/>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A75E66-4D82-114E-B2C1-2D90AA8B94E5}"/>
              </a:ext>
              <a:ext uri="{C183D7F6-B498-43B3-948B-1728B52AA6E4}">
                <adec:decorative xmlns:adec="http://schemas.microsoft.com/office/drawing/2017/decorative" val="1"/>
              </a:ext>
            </a:extLst>
          </p:cNvPr>
          <p:cNvCxnSpPr>
            <a:cxnSpLocks/>
          </p:cNvCxnSpPr>
          <p:nvPr/>
        </p:nvCxnSpPr>
        <p:spPr>
          <a:xfrm>
            <a:off x="10796401" y="1874737"/>
            <a:ext cx="1395599" cy="144141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17">
            <a:extLst>
              <a:ext uri="{FF2B5EF4-FFF2-40B4-BE49-F238E27FC236}">
                <a16:creationId xmlns:a16="http://schemas.microsoft.com/office/drawing/2014/main" id="{F451EBE7-64A3-7E40-8C33-3C01E8EBABD2}"/>
              </a:ext>
            </a:extLst>
          </p:cNvPr>
          <p:cNvSpPr>
            <a:spLocks noGrp="1"/>
          </p:cNvSpPr>
          <p:nvPr>
            <p:ph idx="4294967295"/>
          </p:nvPr>
        </p:nvSpPr>
        <p:spPr>
          <a:xfrm>
            <a:off x="5312209" y="3530253"/>
            <a:ext cx="6049528" cy="3254242"/>
          </a:xfrm>
        </p:spPr>
        <p:txBody>
          <a:bodyPr>
            <a:normAutofit/>
          </a:bodyPr>
          <a:lstStyle/>
          <a:p>
            <a:r>
              <a:rPr lang="en-US" altLang="ja-JP" dirty="0"/>
              <a:t>Sec. 30.05.  CRIMINAL TRESPASS.  (a)  A person commits an offense if the person enters or remains on or in property of another... without effective consent and the person:</a:t>
            </a:r>
          </a:p>
          <a:p>
            <a:pPr lvl="1"/>
            <a:r>
              <a:rPr lang="en-US" altLang="ja-JP" dirty="0"/>
              <a:t>(1)  had notice that the entry was forbidden; or</a:t>
            </a:r>
          </a:p>
          <a:p>
            <a:pPr lvl="1"/>
            <a:r>
              <a:rPr lang="en-US" altLang="ja-JP" dirty="0"/>
              <a:t>(2)  received notice to depart but failed to do so.</a:t>
            </a:r>
            <a:endParaRPr lang="ja-JP" altLang="en-US" dirty="0"/>
          </a:p>
        </p:txBody>
      </p:sp>
      <p:sp>
        <p:nvSpPr>
          <p:cNvPr id="11" name="Title 10">
            <a:extLst>
              <a:ext uri="{FF2B5EF4-FFF2-40B4-BE49-F238E27FC236}">
                <a16:creationId xmlns:a16="http://schemas.microsoft.com/office/drawing/2014/main" id="{010FB232-4CB4-C34D-A688-C51B6E7CD2CF}"/>
              </a:ext>
            </a:extLst>
          </p:cNvPr>
          <p:cNvSpPr>
            <a:spLocks noGrp="1"/>
          </p:cNvSpPr>
          <p:nvPr>
            <p:ph type="title"/>
          </p:nvPr>
        </p:nvSpPr>
        <p:spPr/>
        <p:txBody>
          <a:bodyPr/>
          <a:lstStyle/>
          <a:p>
            <a:r>
              <a:rPr lang="en-US" dirty="0"/>
              <a:t>Definitions</a:t>
            </a:r>
          </a:p>
        </p:txBody>
      </p:sp>
    </p:spTree>
    <p:extLst>
      <p:ext uri="{BB962C8B-B14F-4D97-AF65-F5344CB8AC3E}">
        <p14:creationId xmlns:p14="http://schemas.microsoft.com/office/powerpoint/2010/main" val="795718380"/>
      </p:ext>
    </p:extLst>
  </p:cSld>
  <p:clrMapOvr>
    <a:masterClrMapping/>
  </p:clrMapOvr>
</p:sld>
</file>

<file path=ppt/theme/theme1.xml><?xml version="1.0" encoding="utf-8"?>
<a:theme xmlns:a="http://schemas.openxmlformats.org/drawingml/2006/main" name="Bold Tech">
  <a:themeElements>
    <a:clrScheme name="16x9">
      <a:dk1>
        <a:srgbClr val="000000"/>
      </a:dk1>
      <a:lt1>
        <a:srgbClr val="FFFFFF"/>
      </a:lt1>
      <a:dk2>
        <a:srgbClr val="121312"/>
      </a:dk2>
      <a:lt2>
        <a:srgbClr val="FFFFFF"/>
      </a:lt2>
      <a:accent1>
        <a:srgbClr val="EE4036"/>
      </a:accent1>
      <a:accent2>
        <a:srgbClr val="121312"/>
      </a:accent2>
      <a:accent3>
        <a:srgbClr val="A5A5A5"/>
      </a:accent3>
      <a:accent4>
        <a:srgbClr val="252625"/>
      </a:accent4>
      <a:accent5>
        <a:srgbClr val="F1F5F5"/>
      </a:accent5>
      <a:accent6>
        <a:srgbClr val="FAFFFF"/>
      </a:accent6>
      <a:hlink>
        <a:srgbClr val="EE4036"/>
      </a:hlink>
      <a:folHlink>
        <a:srgbClr val="EE4036"/>
      </a:folHlink>
    </a:clrScheme>
    <a:fontScheme name="Custom 44">
      <a:majorFont>
        <a:latin typeface="MingLiU"/>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6422304-17E9-4530-8D08-4F277CB64269}" vid="{BCE6A17A-B98D-492A-82B2-0A1B35876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Asian design presentation</Template>
  <TotalTime>1587</TotalTime>
  <Words>800</Words>
  <Application>Microsoft Office PowerPoint</Application>
  <PresentationFormat>Widescreen</PresentationFormat>
  <Paragraphs>120</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Meiryo UI</vt:lpstr>
      <vt:lpstr>MingLiU</vt:lpstr>
      <vt:lpstr>Arial</vt:lpstr>
      <vt:lpstr>Calibri</vt:lpstr>
      <vt:lpstr>Courier New</vt:lpstr>
      <vt:lpstr>Bold Tech</vt:lpstr>
      <vt:lpstr>Constitutional Carry</vt:lpstr>
      <vt:lpstr>References</vt:lpstr>
      <vt:lpstr>What is “Constitutional Carry”?</vt:lpstr>
      <vt:lpstr>Rifle or Handgun?</vt:lpstr>
      <vt:lpstr>Rifle or Handgun</vt:lpstr>
      <vt:lpstr>Rifle or Handgun</vt:lpstr>
      <vt:lpstr>Rifle or Handgun</vt:lpstr>
      <vt:lpstr>Rifle or Handgun</vt:lpstr>
      <vt:lpstr>Definitions</vt:lpstr>
      <vt:lpstr>Definitions</vt:lpstr>
      <vt:lpstr>Who may carry a Handgun in Texas?</vt:lpstr>
      <vt:lpstr>Types of Carry</vt:lpstr>
      <vt:lpstr>Legal Signage</vt:lpstr>
      <vt:lpstr>30.06 Sign</vt:lpstr>
      <vt:lpstr>30.07 Sign</vt:lpstr>
      <vt:lpstr>30.05 Sign</vt:lpstr>
      <vt:lpstr>46.03 Sign</vt:lpstr>
      <vt:lpstr>51% Sign</vt:lpstr>
      <vt:lpstr>Questions?</vt:lpstr>
      <vt:lpstr>Metropolitan Protection Services, LLC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Constitutional Carry</dc:title>
  <dc:creator>Tommy</dc:creator>
  <cp:lastModifiedBy>Cindi Parker</cp:lastModifiedBy>
  <cp:revision>2</cp:revision>
  <dcterms:created xsi:type="dcterms:W3CDTF">2022-03-18T01:13:42Z</dcterms:created>
  <dcterms:modified xsi:type="dcterms:W3CDTF">2022-04-07T14:36:43Z</dcterms:modified>
</cp:coreProperties>
</file>