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ink/ink1.xml" ContentType="application/inkml+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 id="2147483672" r:id="rId3"/>
    <p:sldMasterId id="2147483684" r:id="rId4"/>
  </p:sldMasterIdLst>
  <p:notesMasterIdLst>
    <p:notesMasterId r:id="rId52"/>
  </p:notesMasterIdLst>
  <p:sldIdLst>
    <p:sldId id="256" r:id="rId5"/>
    <p:sldId id="257" r:id="rId6"/>
    <p:sldId id="304" r:id="rId7"/>
    <p:sldId id="267" r:id="rId8"/>
    <p:sldId id="305" r:id="rId9"/>
    <p:sldId id="306" r:id="rId10"/>
    <p:sldId id="290" r:id="rId11"/>
    <p:sldId id="286" r:id="rId12"/>
    <p:sldId id="307" r:id="rId13"/>
    <p:sldId id="308" r:id="rId14"/>
    <p:sldId id="299" r:id="rId15"/>
    <p:sldId id="309" r:id="rId16"/>
    <p:sldId id="302" r:id="rId17"/>
    <p:sldId id="310" r:id="rId18"/>
    <p:sldId id="311" r:id="rId19"/>
    <p:sldId id="300" r:id="rId20"/>
    <p:sldId id="312" r:id="rId21"/>
    <p:sldId id="301" r:id="rId22"/>
    <p:sldId id="282" r:id="rId23"/>
    <p:sldId id="313" r:id="rId24"/>
    <p:sldId id="314" r:id="rId25"/>
    <p:sldId id="291" r:id="rId26"/>
    <p:sldId id="289" r:id="rId27"/>
    <p:sldId id="335" r:id="rId28"/>
    <p:sldId id="336" r:id="rId29"/>
    <p:sldId id="337" r:id="rId30"/>
    <p:sldId id="338" r:id="rId31"/>
    <p:sldId id="339" r:id="rId32"/>
    <p:sldId id="340" r:id="rId33"/>
    <p:sldId id="334" r:id="rId34"/>
    <p:sldId id="318" r:id="rId35"/>
    <p:sldId id="332" r:id="rId36"/>
    <p:sldId id="293" r:id="rId37"/>
    <p:sldId id="270" r:id="rId38"/>
    <p:sldId id="258" r:id="rId39"/>
    <p:sldId id="259" r:id="rId40"/>
    <p:sldId id="264" r:id="rId41"/>
    <p:sldId id="278" r:id="rId42"/>
    <p:sldId id="333" r:id="rId43"/>
    <p:sldId id="263" r:id="rId44"/>
    <p:sldId id="265" r:id="rId45"/>
    <p:sldId id="284" r:id="rId46"/>
    <p:sldId id="341" r:id="rId47"/>
    <p:sldId id="342" r:id="rId48"/>
    <p:sldId id="285" r:id="rId49"/>
    <p:sldId id="287" r:id="rId50"/>
    <p:sldId id="276" r:id="rId51"/>
  </p:sldIdLst>
  <p:sldSz cx="12192000" cy="6858000"/>
  <p:notesSz cx="68580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6809F0C-1E8C-4488-BF11-56C47CE01D38}">
  <a:tblStyle styleId="{D6809F0C-1E8C-4488-BF11-56C47CE01D38}" styleName="Table_0">
    <a:wholeTbl>
      <a:tcTxStyle b="off" i="off">
        <a:font>
          <a:latin typeface="Georgia"/>
          <a:ea typeface="Georgia"/>
          <a:cs typeface="Georgia"/>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EE7EE"/>
          </a:solidFill>
        </a:fill>
      </a:tcStyle>
    </a:wholeTbl>
    <a:band1H>
      <a:tcTxStyle/>
      <a:tcStyle>
        <a:tcBdr/>
        <a:fill>
          <a:solidFill>
            <a:srgbClr val="DBCBDB"/>
          </a:solidFill>
        </a:fill>
      </a:tcStyle>
    </a:band1H>
    <a:band2H>
      <a:tcTxStyle/>
      <a:tcStyle>
        <a:tcBdr/>
      </a:tcStyle>
    </a:band2H>
    <a:band1V>
      <a:tcTxStyle/>
      <a:tcStyle>
        <a:tcBdr/>
        <a:fill>
          <a:solidFill>
            <a:srgbClr val="DBCBDB"/>
          </a:solidFill>
        </a:fill>
      </a:tcStyle>
    </a:band1V>
    <a:band2V>
      <a:tcTxStyle/>
      <a:tcStyle>
        <a:tcBdr/>
      </a:tcStyle>
    </a:band2V>
    <a:lastCol>
      <a:tcTxStyle b="on" i="off">
        <a:font>
          <a:latin typeface="Georgia"/>
          <a:ea typeface="Georgia"/>
          <a:cs typeface="Georgia"/>
        </a:font>
        <a:schemeClr val="lt1"/>
      </a:tcTxStyle>
      <a:tcStyle>
        <a:tcBdr/>
        <a:fill>
          <a:solidFill>
            <a:schemeClr val="accent1"/>
          </a:solidFill>
        </a:fill>
      </a:tcStyle>
    </a:lastCol>
    <a:firstCol>
      <a:tcTxStyle b="on" i="off">
        <a:font>
          <a:latin typeface="Georgia"/>
          <a:ea typeface="Georgia"/>
          <a:cs typeface="Georgia"/>
        </a:font>
        <a:schemeClr val="lt1"/>
      </a:tcTxStyle>
      <a:tcStyle>
        <a:tcBdr/>
        <a:fill>
          <a:solidFill>
            <a:schemeClr val="accent1"/>
          </a:solidFill>
        </a:fill>
      </a:tcStyle>
    </a:firstCol>
    <a:lastRow>
      <a:tcTxStyle b="on" i="off">
        <a:font>
          <a:latin typeface="Georgia"/>
          <a:ea typeface="Georgia"/>
          <a:cs typeface="Georgia"/>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Georgia"/>
          <a:ea typeface="Georgia"/>
          <a:cs typeface="Georgia"/>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6898" autoAdjust="0"/>
  </p:normalViewPr>
  <p:slideViewPr>
    <p:cSldViewPr snapToGrid="0">
      <p:cViewPr varScale="1">
        <p:scale>
          <a:sx n="71" d="100"/>
          <a:sy n="71" d="100"/>
        </p:scale>
        <p:origin x="207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3-26T19:42:48.22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0 322,'0'0,"1"1,-1-1,0 1,0-1,0 1,0-1,1 1,-1-1,0 1,1-1,-1 0,0 1,0-1,1 1,-1-1,1 0,-1 1,0-1,1 0,-1 1,1-1,-1 0,1 0,-1 0,1 1,0-1,18 5,-13-4,124 25,2-7,50-1,274-1,161-24,127-38,280-45,-444 58,37 26,-456 5,116-18,-169 5,-1-5,104-32,-23 1,-146 42,-1 2,1 1,25 2,53 4,-11 0,9-5,-70 0,0-2,31-9,-26 3,1 2,21 1,-41 6,0 2,-1 2,1 1,16 3,-26-1,-1 0,1 2,6 3,-21-6,-1 0,1 1,-1 0,0 1,-1 0,1 0,-1 0,0 1,0 0,2 3,-3-3,1 0,0 0,0-1,0 0,1-1,-1 1,1-1,0-1,1 1,3 0,10 2,0 0,1-1,9 0,12-2,0-1,36-3,-14-1,-45 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66434"/>
          </a:xfrm>
          <a:prstGeom prst="rect">
            <a:avLst/>
          </a:prstGeom>
          <a:noFill/>
          <a:ln>
            <a:noFill/>
          </a:ln>
        </p:spPr>
        <p:txBody>
          <a:bodyPr spcFirstLastPara="1" wrap="square" lIns="93175" tIns="46575" rIns="93175" bIns="4657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66434"/>
          </a:xfrm>
          <a:prstGeom prst="rect">
            <a:avLst/>
          </a:prstGeom>
          <a:noFill/>
          <a:ln>
            <a:noFill/>
          </a:ln>
        </p:spPr>
        <p:txBody>
          <a:bodyPr spcFirstLastPara="1" wrap="square" lIns="93175" tIns="46575" rIns="93175" bIns="4657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73892"/>
            <a:ext cx="5486400" cy="3660458"/>
          </a:xfrm>
          <a:prstGeom prst="rect">
            <a:avLst/>
          </a:prstGeom>
          <a:noFill/>
          <a:ln>
            <a:noFill/>
          </a:ln>
        </p:spPr>
        <p:txBody>
          <a:bodyPr spcFirstLastPara="1" wrap="square" lIns="93175" tIns="46575" rIns="93175" bIns="4657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70"/>
            <a:ext cx="2971800" cy="466433"/>
          </a:xfrm>
          <a:prstGeom prst="rect">
            <a:avLst/>
          </a:prstGeom>
          <a:noFill/>
          <a:ln>
            <a:noFill/>
          </a:ln>
        </p:spPr>
        <p:txBody>
          <a:bodyPr spcFirstLastPara="1" wrap="square" lIns="93175" tIns="46575" rIns="93175" bIns="4657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829970"/>
            <a:ext cx="297180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73892"/>
            <a:ext cx="548640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87" name="Google Shape;87;p1:notes"/>
          <p:cNvSpPr txBox="1">
            <a:spLocks noGrp="1"/>
          </p:cNvSpPr>
          <p:nvPr>
            <p:ph type="sldNum" idx="12"/>
          </p:nvPr>
        </p:nvSpPr>
        <p:spPr>
          <a:xfrm>
            <a:off x="3884613" y="8829970"/>
            <a:ext cx="297180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American “fool pied piper” leads more Italian rats toward Ellis Island as the cheering European aristocracy rejoices in the background. You can imagine some demagogue back then saying “they’re sending us their worst people”, can’t you?</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14.5 million immigrants enter in 1900-1920: 60% Italy, Austria, Hungary, and Soviet Union</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0F9CEF-38B9-492A-B860-29831A9E45EC}" type="slidenum">
              <a:rPr kumimoji="0" lang="en-US" sz="1200" b="0" i="0" u="none" strike="noStrike" kern="1200" cap="none" spc="0" normalizeH="0" baseline="0" noProof="0" smtClean="0">
                <a:ln>
                  <a:noFill/>
                </a:ln>
                <a:solidFill>
                  <a:prstClr val="black"/>
                </a:solidFill>
                <a:effectLst/>
                <a:uLnTx/>
                <a:uFillTx/>
                <a:latin typeface="Calibri"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3139245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1882 Chinese Exclusion Act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Here’s Uncle Sam being swallowed by Chinese and Irish immigrants, many of whom came over in the mid-1800’s to work on the railroads &amp; gold discovery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Depression of 1873 - Moral rhetoric suggesting nation had a responsibility to provide first for its own citizens and its own race. Depression in 1873 and Chinese were the scapegoats. </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0F9CEF-38B9-492A-B860-29831A9E45EC}" type="slidenum">
              <a:rPr kumimoji="0" lang="en-US" sz="1200" b="0" i="0" u="none" strike="noStrike" kern="1200" cap="none" spc="0" normalizeH="0" baseline="0" noProof="0" smtClean="0">
                <a:ln>
                  <a:noFill/>
                </a:ln>
                <a:solidFill>
                  <a:prstClr val="black"/>
                </a:solidFill>
                <a:effectLst/>
                <a:uLnTx/>
                <a:uFillTx/>
                <a:latin typeface="Calibri"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218641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Here are Chinese locusts infesting America.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Ordinance about laundries in brick or stone building only.  </a:t>
            </a:r>
            <a:r>
              <a:rPr lang="en-US" sz="1200" b="0" i="0" kern="1200" dirty="0" err="1">
                <a:solidFill>
                  <a:schemeClr val="tx1"/>
                </a:solidFill>
                <a:effectLst/>
                <a:latin typeface="+mn-lt"/>
                <a:ea typeface="+mn-ea"/>
                <a:cs typeface="+mn-cs"/>
              </a:rPr>
              <a:t>Yick</a:t>
            </a:r>
            <a:r>
              <a:rPr lang="en-US" sz="1200" b="0" i="0" kern="1200" dirty="0">
                <a:solidFill>
                  <a:schemeClr val="tx1"/>
                </a:solidFill>
                <a:effectLst/>
                <a:latin typeface="+mn-lt"/>
                <a:ea typeface="+mn-ea"/>
                <a:cs typeface="+mn-cs"/>
              </a:rPr>
              <a:t> Wo v. Hopkins 1886 “Though the law itself be air on its face and impartial in appearance, yet, if it is applied and administered by public authority with an evil eye and an unequal hand, so as practically to make unjust and illegal discriminations between persons in similar circumstances, material to their rights, the denial of equal justice is still within the prohibition of the constitution.”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Chinese exclusion act excluded laborers for ten years.  Chinese women defined as laborers- immigrants had no way to bring their wives or children.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0F9CEF-38B9-492A-B860-29831A9E45EC}" type="slidenum">
              <a:rPr kumimoji="0" lang="en-US" sz="1200" b="0" i="0" u="none" strike="noStrike" kern="1200" cap="none" spc="0" normalizeH="0" baseline="0" noProof="0" smtClean="0">
                <a:ln>
                  <a:noFill/>
                </a:ln>
                <a:solidFill>
                  <a:prstClr val="black"/>
                </a:solidFill>
                <a:effectLst/>
                <a:uLnTx/>
                <a:uFillTx/>
                <a:latin typeface="Calibri"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2155651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Wong Kim Ark gives us birthright citizenship</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14</a:t>
            </a:r>
            <a:r>
              <a:rPr lang="en-US" sz="1200" b="0" i="0" kern="1200" baseline="30000" dirty="0">
                <a:solidFill>
                  <a:schemeClr val="tx1"/>
                </a:solidFill>
                <a:effectLst/>
                <a:latin typeface="+mn-lt"/>
                <a:ea typeface="+mn-ea"/>
                <a:cs typeface="+mn-cs"/>
              </a:rPr>
              <a:t>th</a:t>
            </a:r>
            <a:r>
              <a:rPr lang="en-US" sz="1200" b="0" i="0" kern="1200" dirty="0">
                <a:solidFill>
                  <a:schemeClr val="tx1"/>
                </a:solidFill>
                <a:effectLst/>
                <a:latin typeface="+mn-lt"/>
                <a:ea typeface="+mn-ea"/>
                <a:cs typeface="+mn-cs"/>
              </a:rPr>
              <a:t> “All persons born or naturalized in the United States, and subject to the jurisdiction thereof, are citizens of the United States and of the state wherein they reside.”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SCOTUS holding: “to hold that the Fourteenth Amendment of the Constitution excludes from citizenship the children, born in the United States, of citizens or subjects of other countries would be to deny citizenship to thousands of persons of English, Scotch, Irish, German, or other European parentage who have always been considered and treated as citizens of the United States.”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0F9CEF-38B9-492A-B860-29831A9E45EC}" type="slidenum">
              <a:rPr kumimoji="0" lang="en-US" sz="1200" b="0" i="0" u="none" strike="noStrike" kern="1200" cap="none" spc="0" normalizeH="0" baseline="0" noProof="0" smtClean="0">
                <a:ln>
                  <a:noFill/>
                </a:ln>
                <a:solidFill>
                  <a:prstClr val="black"/>
                </a:solidFill>
                <a:effectLst/>
                <a:uLnTx/>
                <a:uFillTx/>
                <a:latin typeface="Calibri"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801160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Here’s an Oregonian settler offering a choice to the Chinamen who were inhabiting the west when he arrived – you can go or stay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0F9CEF-38B9-492A-B860-29831A9E45EC}" type="slidenum">
              <a:rPr kumimoji="0" lang="en-US" sz="1200" b="0" i="0" u="none" strike="noStrike" kern="1200" cap="none" spc="0" normalizeH="0" baseline="0" noProof="0" smtClean="0">
                <a:ln>
                  <a:noFill/>
                </a:ln>
                <a:solidFill>
                  <a:prstClr val="black"/>
                </a:solidFill>
                <a:effectLst/>
                <a:uLnTx/>
                <a:uFillTx/>
                <a:latin typeface="Calibri"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4235265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1900-1910 largest influx of immigrants to the US.  More Catholics from Ireland and Jews from Germany. Italians and Jews were commonly distinguishable and suffered the most resentment.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Jews and Italians not welcomed.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Eugenics movement was in full swing, scientific hierarchy with those of Nordic descent at the zenith.</a:t>
            </a:r>
          </a:p>
          <a:p>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Restrictionists</a:t>
            </a:r>
            <a:r>
              <a:rPr lang="en-US" sz="1200" b="0" i="0" kern="1200" dirty="0">
                <a:solidFill>
                  <a:schemeClr val="tx1"/>
                </a:solidFill>
                <a:effectLst/>
                <a:latin typeface="+mn-lt"/>
                <a:ea typeface="+mn-ea"/>
                <a:cs typeface="+mn-cs"/>
              </a:rPr>
              <a:t> start to gain power.  </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0F9CEF-38B9-492A-B860-29831A9E45EC}" type="slidenum">
              <a:rPr kumimoji="0" lang="en-US" sz="1200" b="0" i="0" u="none" strike="noStrike" kern="1200" cap="none" spc="0" normalizeH="0" baseline="0" noProof="0" smtClean="0">
                <a:ln>
                  <a:noFill/>
                </a:ln>
                <a:solidFill>
                  <a:prstClr val="black"/>
                </a:solidFill>
                <a:effectLst/>
                <a:uLnTx/>
                <a:uFillTx/>
                <a:latin typeface="Calibri"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2368781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Immigration act of 1917 required all aliens over sixteen years old to be able to read English or some other language or dialect.  Aimed at southern and Eastern  Europeans.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Congress had passed such a requirement four times since the 1890’s but Presidents Cleveland, Taft, and Wilson had vetoed it, believing it was contrary to the principle of individual selection.  Congress finally passed it in 1917 only by overriding Wilson’s second veto.  Strong antiradical current also ran through postwar nativism, which associated Jews with Bolshevism and Italians with anarchism.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Legislation wasn’t easing back then</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0F9CEF-38B9-492A-B860-29831A9E45EC}" type="slidenum">
              <a:rPr kumimoji="0" lang="en-US" sz="1200" b="0" i="0" u="none" strike="noStrike" kern="1200" cap="none" spc="0" normalizeH="0" baseline="0" noProof="0" smtClean="0">
                <a:ln>
                  <a:noFill/>
                </a:ln>
                <a:solidFill>
                  <a:prstClr val="black"/>
                </a:solidFill>
                <a:effectLst/>
                <a:uLnTx/>
                <a:uFillTx/>
                <a:latin typeface="Calibri"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2184953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Congress legislated first numerical restrictions in 1921 but it would be nearly a decade before permanent immigration quotas were implemented.  Intervening years were filled with contention and difficulty as Congress debated the design of the new system.  </a:t>
            </a:r>
          </a:p>
          <a:p>
            <a:endParaRPr lang="en-US" sz="1200" b="0" i="0" kern="1200" dirty="0">
              <a:solidFill>
                <a:schemeClr val="tx1"/>
              </a:solidFill>
              <a:effectLst/>
              <a:latin typeface="+mn-lt"/>
              <a:ea typeface="+mn-ea"/>
              <a:cs typeface="+mn-cs"/>
            </a:endParaRPr>
          </a:p>
          <a:p>
            <a:r>
              <a:rPr lang="en-US" dirty="0"/>
              <a:t>1924 National 0rigin Quota Act</a:t>
            </a:r>
          </a:p>
          <a:p>
            <a:pPr lvl="1"/>
            <a:r>
              <a:rPr lang="en-US" dirty="0"/>
              <a:t>Permanent system of quotas: quotas were allocated to countries in the same proportion that the American people traced their origins to those geographical areas, through immigration or the immigration of their forbears.  Discounted black and mulatto, Chinese, Japanese, Asian and South Asian, excluded Hawaii, Puerto Rico, and Alaska.  The law excised all nonwhite, non-European peoples from that vision, erasing them from American nationality.  </a:t>
            </a:r>
          </a:p>
          <a:p>
            <a:pPr lvl="1"/>
            <a:r>
              <a:rPr lang="en-US" dirty="0"/>
              <a:t>First comprehensive restriction law.  Favored some immigrants over others and created hierarchies of difference.  </a:t>
            </a:r>
          </a:p>
          <a:p>
            <a:pPr lvl="1"/>
            <a:r>
              <a:rPr lang="en-US" dirty="0"/>
              <a:t>Exempted Mexico and other countries of the Western Hemisphere from numerical quotas.  Mexicans were welcome b/c it was thought they were temporary.  </a:t>
            </a:r>
          </a:p>
          <a:p>
            <a:pPr lvl="1"/>
            <a:endParaRPr lang="en-US" sz="1200" b="0" i="0" kern="1200" dirty="0">
              <a:solidFill>
                <a:schemeClr val="tx1"/>
              </a:solidFill>
              <a:effectLst/>
              <a:latin typeface="+mn-lt"/>
              <a:ea typeface="+mn-ea"/>
              <a:cs typeface="+mn-cs"/>
            </a:endParaRPr>
          </a:p>
          <a:p>
            <a:r>
              <a:rPr lang="en-US" dirty="0"/>
              <a:t>Excluded Chinese, Japanese, Indians and other Asians on the ground that they were racially ineligible for naturalized citizenship.  </a:t>
            </a:r>
          </a:p>
          <a:p>
            <a:endParaRPr lang="en-US" dirty="0"/>
          </a:p>
          <a:p>
            <a:r>
              <a:rPr lang="en-US" dirty="0"/>
              <a:t>Placed numerical limits on immigration and established a quota system that classified the world’s population according to nationality and race, ranking them in a hierarchy of desirability for admission into the United States.  </a:t>
            </a:r>
          </a:p>
          <a:p>
            <a:endParaRPr lang="en-US" dirty="0"/>
          </a:p>
          <a:p>
            <a:r>
              <a:rPr lang="en-US" dirty="0"/>
              <a:t>Generated illegal immigration.  Immigration was unrestricted before this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0F9CEF-38B9-492A-B860-29831A9E45EC}" type="slidenum">
              <a:rPr kumimoji="0" lang="en-US" sz="1200" b="0" i="0" u="none" strike="noStrike" kern="1200" cap="none" spc="0" normalizeH="0" baseline="0" noProof="0" smtClean="0">
                <a:ln>
                  <a:noFill/>
                </a:ln>
                <a:solidFill>
                  <a:prstClr val="black"/>
                </a:solidFill>
                <a:effectLst/>
                <a:uLnTx/>
                <a:uFillTx/>
                <a:latin typeface="Calibri"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2559080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An Italian with the features of a monkey shines the shoes of a dandy. Southern Italians in particular were looked down upon for being “not quite white</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0F9CEF-38B9-492A-B860-29831A9E45EC}" type="slidenum">
              <a:rPr kumimoji="0" lang="en-US" sz="1200" b="0" i="0" u="none" strike="noStrike" kern="1200" cap="none" spc="0" normalizeH="0" baseline="0" noProof="0" smtClean="0">
                <a:ln>
                  <a:noFill/>
                </a:ln>
                <a:solidFill>
                  <a:prstClr val="black"/>
                </a:solidFill>
                <a:effectLst/>
                <a:uLnTx/>
                <a:uFillTx/>
                <a:latin typeface="Calibri"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122207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first mass migration of Italians were the Sicilians – many of whom first arrived in New Orleans. It was said that Roman Catholics could never be real Americans because their loyalty would always be first and foremost to the church. There were conspiracy theories that they were planning to set up a Papal State within the US. Below is a casual instruction manual to deal with their kind and drown them like rats: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0F9CEF-38B9-492A-B860-29831A9E45EC}" type="slidenum">
              <a:rPr kumimoji="0" lang="en-US" sz="1200" b="0" i="0" u="none" strike="noStrike" kern="1200" cap="none" spc="0" normalizeH="0" baseline="0" noProof="0" smtClean="0">
                <a:ln>
                  <a:noFill/>
                </a:ln>
                <a:solidFill>
                  <a:prstClr val="black"/>
                </a:solidFill>
                <a:effectLst/>
                <a:uLnTx/>
                <a:uFillTx/>
                <a:latin typeface="Calibri"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1946753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73892"/>
            <a:ext cx="548640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829970"/>
            <a:ext cx="297180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ship filled with big-nosed Jews, being ridiculed for fleeing the pogroms and sporadic outbursts of homicidal rioting against them across Russia and Eastern Europe. You’ll notice the ship itself is given a giant Jew nose for a prow, nice touch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0F9CEF-38B9-492A-B860-29831A9E45EC}" type="slidenum">
              <a:rPr kumimoji="0" lang="en-US" sz="1200" b="0" i="0" u="none" strike="noStrike" kern="1200" cap="none" spc="0" normalizeH="0" baseline="0" noProof="0" smtClean="0">
                <a:ln>
                  <a:noFill/>
                </a:ln>
                <a:solidFill>
                  <a:prstClr val="black"/>
                </a:solidFill>
                <a:effectLst/>
                <a:uLnTx/>
                <a:uFillTx/>
                <a:latin typeface="Calibri"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2190120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“Close the Gate” from 1919 – immigrants were routinely depicted as “Reds”, communists, Marxists and anarchists by this time – the irony being that these were some of the very things they were fleeing from. Not unlike the Middle Easterners currently fleeing from the very terrorism and religious genocide that many are accusing them of supporting:</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0F9CEF-38B9-492A-B860-29831A9E45EC}" type="slidenum">
              <a:rPr kumimoji="0" lang="en-US" sz="1200" b="0" i="0" u="none" strike="noStrike" kern="1200" cap="none" spc="0" normalizeH="0" baseline="0" noProof="0" smtClean="0">
                <a:ln>
                  <a:noFill/>
                </a:ln>
                <a:solidFill>
                  <a:prstClr val="black"/>
                </a:solidFill>
                <a:effectLst/>
                <a:uLnTx/>
                <a:uFillTx/>
                <a:latin typeface="Calibri"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1015647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1965 Amendments</a:t>
            </a:r>
          </a:p>
          <a:p>
            <a:pPr lvl="1"/>
            <a:r>
              <a:rPr lang="en-US" dirty="0"/>
              <a:t>Eliminated racial and national origins quotas</a:t>
            </a:r>
          </a:p>
          <a:p>
            <a:pPr lvl="1"/>
            <a:r>
              <a:rPr lang="en-US" dirty="0"/>
              <a:t>Established Western and Eastern Hemisphere quotas</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 historic significance of the 1965 law was to repeal national-origins quotas, in place since the 1920s, which had ensured that immigration to the United States was primarily reserved for European immigrants. Building on a campaign promise by President Kennedy, and with a strong push by President Johnson amid the enactment of other major civil-rights legislation, the 1965 law abolished the national-origins quota system. </a:t>
            </a:r>
          </a:p>
          <a:p>
            <a:pPr fontAlgn="base"/>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As a result of this act and subsequent legislation, the nation experienced a shift in immigration patterns. Today, the majority of U.S. immigrants come from Asia and Latin America rather than Europe.</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It was replaced with a preference system based on immigrants’ family relationships with U.S. citizens or legal permanent residents and, to a lesser degree, their skills. The law placed an annual cap of 170,000 visas for immigrants from the Eastern Hemisphere, with no single country allowed more than 20,000 visas, and for the first time established a cap of 120,000 visas for immigrants from the Western Hemisphere. Three-fourths of admissions were reserved for those arriving in family categories. Immediate relatives (spouses, minor children, and parents of adult U.S. citizens) were exempt from the caps; 24 percent of family visas were assigned to siblings of U.S. citizens. In 1976, the 20,000 per county limit was applied to the Western Hemisphere. And in 1978, a worldwide immigrant visa quota was set at 290,000.</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0F9CEF-38B9-492A-B860-29831A9E45EC}" type="slidenum">
              <a:rPr kumimoji="0" lang="en-US" sz="1200" b="0" i="0" u="none" strike="noStrike" kern="1200" cap="none" spc="0" normalizeH="0" baseline="0" noProof="0" smtClean="0">
                <a:ln>
                  <a:noFill/>
                </a:ln>
                <a:solidFill>
                  <a:prstClr val="black"/>
                </a:solidFill>
                <a:effectLst/>
                <a:uLnTx/>
                <a:uFillTx/>
                <a:latin typeface="Calibri"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4039844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Why talk about this? Two reasons: show repeat rhetoric and show what happens when </a:t>
            </a:r>
            <a:r>
              <a:rPr lang="en-US" sz="1200" b="0" i="0" kern="1200" dirty="0" err="1">
                <a:solidFill>
                  <a:schemeClr val="tx1"/>
                </a:solidFill>
                <a:effectLst/>
                <a:latin typeface="+mn-lt"/>
                <a:ea typeface="+mn-ea"/>
                <a:cs typeface="+mn-cs"/>
              </a:rPr>
              <a:t>restrictionists</a:t>
            </a:r>
            <a:r>
              <a:rPr lang="en-US" sz="1200" b="0" i="0" kern="1200" dirty="0">
                <a:solidFill>
                  <a:schemeClr val="tx1"/>
                </a:solidFill>
                <a:effectLst/>
                <a:latin typeface="+mn-lt"/>
                <a:ea typeface="+mn-ea"/>
                <a:cs typeface="+mn-cs"/>
              </a:rPr>
              <a:t> pass laws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irony of a country built by immigrants building walls to keep out specific types of immigrants should be lost on no one. Here you see a former African slave, a Civil War vet, another Irish ape, a Frenchman and a Jew building a wall to keep out whatever might come in behind them:</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Tug of war has been constant ever since the founding of our nation.  We are in a period of restriction.  Hopefully no legislation will pass.  But it is comforting to me to view this through the arc of history.  </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0F9CEF-38B9-492A-B860-29831A9E45EC}" type="slidenum">
              <a:rPr kumimoji="0" lang="en-US" sz="1200" b="0" i="0" u="none" strike="noStrike" kern="1200" cap="none" spc="0" normalizeH="0" baseline="0" noProof="0" smtClean="0">
                <a:ln>
                  <a:noFill/>
                </a:ln>
                <a:solidFill>
                  <a:prstClr val="black"/>
                </a:solidFill>
                <a:effectLst/>
                <a:uLnTx/>
                <a:uFillTx/>
                <a:latin typeface="Calibri"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729664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Asylum history</a:t>
            </a:r>
          </a:p>
          <a:p>
            <a:endParaRPr lang="en-US" dirty="0"/>
          </a:p>
          <a:p>
            <a:r>
              <a:rPr lang="en-US" dirty="0"/>
              <a:t>Detention</a:t>
            </a:r>
          </a:p>
          <a:p>
            <a:r>
              <a:rPr lang="en-US" dirty="0"/>
              <a:t>$150 for adult</a:t>
            </a:r>
          </a:p>
          <a:p>
            <a:r>
              <a:rPr lang="en-US" dirty="0"/>
              <a:t>$300 for family</a:t>
            </a:r>
          </a:p>
          <a:p>
            <a:r>
              <a:rPr lang="en-US" dirty="0"/>
              <a:t>Tent cities $775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ATDs .70 cents per day</a:t>
            </a:r>
          </a:p>
          <a:p>
            <a:r>
              <a:rPr lang="en-US" dirty="0"/>
              <a:t>3 billion or 8 million per day</a:t>
            </a:r>
          </a:p>
          <a:p>
            <a:r>
              <a:rPr lang="en-US" dirty="0"/>
              <a:t>Bed mandate of 40,000 per day</a:t>
            </a:r>
          </a:p>
          <a:p>
            <a:endParaRPr lang="en-US" dirty="0"/>
          </a:p>
          <a:p>
            <a:r>
              <a:rPr lang="en-US" dirty="0"/>
              <a:t>Family Case Management program:  100 percent in court, 99 percent at ICE check ins, ended by Trump in June.  23 of 954 were “absconders”</a:t>
            </a:r>
          </a:p>
          <a:p>
            <a:endParaRPr lang="en-US" dirty="0"/>
          </a:p>
          <a:p>
            <a:r>
              <a:rPr lang="en-US" dirty="0"/>
              <a:t>Lobby: 2.5 million, drafted legislation at TX Leg, GEO Group hosted leadership conference at Trump resort, hundreds of thousands of dollars to Trump, stocks soared after his election</a:t>
            </a:r>
          </a:p>
          <a:p>
            <a:endParaRPr lang="en-US" dirty="0"/>
          </a:p>
        </p:txBody>
      </p:sp>
      <p:sp>
        <p:nvSpPr>
          <p:cNvPr id="4" name="Slide Number Placeholder 3"/>
          <p:cNvSpPr>
            <a:spLocks noGrp="1"/>
          </p:cNvSpPr>
          <p:nvPr>
            <p:ph type="sldNum" sz="quarter" idx="10"/>
          </p:nvPr>
        </p:nvSpPr>
        <p:spPr/>
        <p:txBody>
          <a:bodyPr/>
          <a:lstStyle/>
          <a:p>
            <a:fld id="{2F74A71D-3755-AF43-A308-47613610750D}" type="slidenum">
              <a:rPr lang="en-US" smtClean="0"/>
              <a:t>24</a:t>
            </a:fld>
            <a:endParaRPr lang="en-US"/>
          </a:p>
        </p:txBody>
      </p:sp>
    </p:spTree>
    <p:extLst>
      <p:ext uri="{BB962C8B-B14F-4D97-AF65-F5344CB8AC3E}">
        <p14:creationId xmlns:p14="http://schemas.microsoft.com/office/powerpoint/2010/main" val="1278703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74A71D-3755-AF43-A308-47613610750D}" type="slidenum">
              <a:rPr lang="en-US" smtClean="0"/>
              <a:t>25</a:t>
            </a:fld>
            <a:endParaRPr lang="en-US"/>
          </a:p>
        </p:txBody>
      </p:sp>
    </p:spTree>
    <p:extLst>
      <p:ext uri="{BB962C8B-B14F-4D97-AF65-F5344CB8AC3E}">
        <p14:creationId xmlns:p14="http://schemas.microsoft.com/office/powerpoint/2010/main" val="10137574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Asylum history</a:t>
            </a:r>
          </a:p>
          <a:p>
            <a:endParaRPr lang="en-US" dirty="0"/>
          </a:p>
          <a:p>
            <a:r>
              <a:rPr lang="en-US" dirty="0"/>
              <a:t>Detention</a:t>
            </a:r>
          </a:p>
          <a:p>
            <a:r>
              <a:rPr lang="en-US" dirty="0"/>
              <a:t>$150 for adult</a:t>
            </a:r>
          </a:p>
          <a:p>
            <a:r>
              <a:rPr lang="en-US" dirty="0"/>
              <a:t>$300 for family</a:t>
            </a:r>
          </a:p>
          <a:p>
            <a:r>
              <a:rPr lang="en-US" dirty="0"/>
              <a:t>Tent cities $775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ATDs .70 cents per day</a:t>
            </a:r>
          </a:p>
          <a:p>
            <a:r>
              <a:rPr lang="en-US" dirty="0"/>
              <a:t>3 billion or 8 million per day</a:t>
            </a:r>
          </a:p>
          <a:p>
            <a:r>
              <a:rPr lang="en-US" dirty="0"/>
              <a:t>Bed mandate of 40,000 per day</a:t>
            </a:r>
          </a:p>
          <a:p>
            <a:endParaRPr lang="en-US" dirty="0"/>
          </a:p>
          <a:p>
            <a:r>
              <a:rPr lang="en-US" dirty="0"/>
              <a:t>Family Case Management program:  100 percent in court, 99 percent at ICE check ins, ended by Trump in June.  23 of 954 were “absconders”</a:t>
            </a:r>
          </a:p>
          <a:p>
            <a:endParaRPr lang="en-US" dirty="0"/>
          </a:p>
          <a:p>
            <a:r>
              <a:rPr lang="en-US" dirty="0"/>
              <a:t>Lobby: 2.5 million, drafted legislation at TX Leg, GEO Group hosted leadership conference at Trump resort, hundreds of thousands of dollars to Trump, stocks soared after his election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F74A71D-3755-AF43-A308-47613610750D}" type="slidenum">
              <a:rPr kumimoji="0" lang="en-US" sz="1200" b="0" i="0" u="none" strike="noStrike" kern="1200" cap="none" spc="0" normalizeH="0" baseline="0" noProof="0" smtClean="0">
                <a:ln>
                  <a:noFill/>
                </a:ln>
                <a:solidFill>
                  <a:prstClr val="black"/>
                </a:solidFill>
                <a:effectLst/>
                <a:uLnTx/>
                <a:uFillTx/>
                <a:latin typeface="Calibri"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3024663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041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a:p>
            <a:endParaRPr lang="en-US" sz="4700" dirty="0">
              <a:latin typeface="Calibri" charset="0"/>
            </a:endParaRPr>
          </a:p>
          <a:p>
            <a:endParaRPr lang="en-US" dirty="0">
              <a:latin typeface="Calibri" charset="0"/>
            </a:endParaRPr>
          </a:p>
          <a:p>
            <a:endParaRPr lang="en-US" dirty="0">
              <a:latin typeface="Calibri" charset="0"/>
            </a:endParaRPr>
          </a:p>
        </p:txBody>
      </p:sp>
      <p:sp>
        <p:nvSpPr>
          <p:cNvPr id="6041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988AC36-7C48-7C4E-B0CB-27A69288782C}" type="slidenum">
              <a:rPr lang="en-US" sz="1200"/>
              <a:pPr eaLnBrk="1" hangingPunct="1"/>
              <a:t>27</a:t>
            </a:fld>
            <a:endParaRPr lang="en-US" sz="1200"/>
          </a:p>
        </p:txBody>
      </p:sp>
    </p:spTree>
    <p:extLst>
      <p:ext uri="{BB962C8B-B14F-4D97-AF65-F5344CB8AC3E}">
        <p14:creationId xmlns:p14="http://schemas.microsoft.com/office/powerpoint/2010/main" val="36354898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opened, population, and numbers, SA courts</a:t>
            </a:r>
          </a:p>
        </p:txBody>
      </p:sp>
      <p:sp>
        <p:nvSpPr>
          <p:cNvPr id="4" name="Slide Number Placeholder 3"/>
          <p:cNvSpPr>
            <a:spLocks noGrp="1"/>
          </p:cNvSpPr>
          <p:nvPr>
            <p:ph type="sldNum" sz="quarter" idx="10"/>
          </p:nvPr>
        </p:nvSpPr>
        <p:spPr/>
        <p:txBody>
          <a:bodyPr/>
          <a:lstStyle/>
          <a:p>
            <a:fld id="{2F74A71D-3755-AF43-A308-47613610750D}" type="slidenum">
              <a:rPr lang="en-US" smtClean="0"/>
              <a:t>28</a:t>
            </a:fld>
            <a:endParaRPr lang="en-US"/>
          </a:p>
        </p:txBody>
      </p:sp>
    </p:spTree>
    <p:extLst>
      <p:ext uri="{BB962C8B-B14F-4D97-AF65-F5344CB8AC3E}">
        <p14:creationId xmlns:p14="http://schemas.microsoft.com/office/powerpoint/2010/main" val="24388723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Asylum history</a:t>
            </a:r>
          </a:p>
          <a:p>
            <a:endParaRPr lang="en-US" dirty="0"/>
          </a:p>
          <a:p>
            <a:r>
              <a:rPr lang="en-US" dirty="0"/>
              <a:t>Detention</a:t>
            </a:r>
          </a:p>
          <a:p>
            <a:r>
              <a:rPr lang="en-US" dirty="0"/>
              <a:t>$150 for adult</a:t>
            </a:r>
          </a:p>
          <a:p>
            <a:r>
              <a:rPr lang="en-US" dirty="0"/>
              <a:t>$300 for family</a:t>
            </a:r>
          </a:p>
          <a:p>
            <a:r>
              <a:rPr lang="en-US" dirty="0"/>
              <a:t>Tent cities $775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ATDs .70 cents per day</a:t>
            </a:r>
          </a:p>
          <a:p>
            <a:r>
              <a:rPr lang="en-US" dirty="0"/>
              <a:t>3 billion or 8 million per day</a:t>
            </a:r>
          </a:p>
          <a:p>
            <a:r>
              <a:rPr lang="en-US" dirty="0"/>
              <a:t>Bed mandate of 40,000 per day</a:t>
            </a:r>
          </a:p>
          <a:p>
            <a:endParaRPr lang="en-US" dirty="0"/>
          </a:p>
          <a:p>
            <a:r>
              <a:rPr lang="en-US" dirty="0"/>
              <a:t>Family Case Management program:  100 percent in court, 99 percent at ICE check ins, ended by Trump in June.  23 of 954 were “absconders”</a:t>
            </a:r>
          </a:p>
          <a:p>
            <a:endParaRPr lang="en-US" dirty="0"/>
          </a:p>
          <a:p>
            <a:r>
              <a:rPr lang="en-US" dirty="0"/>
              <a:t>Lobby: 2.5 million, drafted legislation at TX Leg, GEO Group hosted leadership conference at Trump resort, hundreds of thousands of dollars to Trump, stocks soared after his election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F74A71D-3755-AF43-A308-47613610750D}" type="slidenum">
              <a:rPr kumimoji="0" lang="en-US" sz="1200" b="0" i="0" u="none" strike="noStrike" kern="1200" cap="none" spc="0" normalizeH="0" baseline="0" noProof="0" smtClean="0">
                <a:ln>
                  <a:noFill/>
                </a:ln>
                <a:solidFill>
                  <a:prstClr val="black"/>
                </a:solidFill>
                <a:effectLst/>
                <a:uLnTx/>
                <a:uFillTx/>
                <a:latin typeface="Calibri"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2384382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Wave one: </a:t>
            </a:r>
          </a:p>
          <a:p>
            <a:r>
              <a:rPr lang="en-US" sz="1200" b="0" i="0" kern="1200" dirty="0">
                <a:solidFill>
                  <a:schemeClr val="tx1"/>
                </a:solidFill>
                <a:effectLst/>
                <a:latin typeface="+mn-lt"/>
                <a:ea typeface="+mn-ea"/>
                <a:cs typeface="+mn-cs"/>
              </a:rPr>
              <a:t>First immigrants cherished ideals of individual liberty, self-government, religious tolerance, and economic opportunity, founders of a new nation – original immigrants.   First subjugated Indians, focused on keeping out criminals deported from Britain and paupers</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All white, protestant, mostly English speaking. 90% France, Germany, Ireland, Great Britain.  Suspicious of Catholics and Germans.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Framers of the constitution struggled with defining immigration and decided to leave it alone.  Let Congress decide naturalization.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Examples of immigration restriction of this era: </a:t>
            </a:r>
          </a:p>
          <a:p>
            <a:r>
              <a:rPr lang="en-US" sz="1200" b="0" i="0" kern="1200" dirty="0">
                <a:solidFill>
                  <a:schemeClr val="tx1"/>
                </a:solidFill>
                <a:effectLst/>
                <a:latin typeface="+mn-lt"/>
                <a:ea typeface="+mn-ea"/>
                <a:cs typeface="+mn-cs"/>
              </a:rPr>
              <a:t>Some religious denial – no Catholics in some colonial charters.  Virginia is an example and laws against Quakers – example refusal to baptize children.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Prior to the civil war, southern slave states and some norther states Prohibited free blacks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1798 Naturalization Act – 14years for USC, Alien Friends Act authorized deportation of people dangerous to the peace and safety of US, aimed largely at Irish Immigrants and French refugees.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0F9CEF-38B9-492A-B860-29831A9E45EC}" type="slidenum">
              <a:rPr kumimoji="0" lang="en-US" sz="1200" b="0" i="0" u="none" strike="noStrike" kern="1200" cap="none" spc="0" normalizeH="0" baseline="0" noProof="0" smtClean="0">
                <a:ln>
                  <a:noFill/>
                </a:ln>
                <a:solidFill>
                  <a:prstClr val="black"/>
                </a:solidFill>
                <a:effectLst/>
                <a:uLnTx/>
                <a:uFillTx/>
                <a:latin typeface="Calibri"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24337330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my experience</a:t>
            </a:r>
          </a:p>
          <a:p>
            <a:endParaRPr lang="en-US" dirty="0"/>
          </a:p>
          <a:p>
            <a:r>
              <a:rPr lang="en-US" dirty="0"/>
              <a:t>Border patrol officers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F74A71D-3755-AF43-A308-47613610750D}" type="slidenum">
              <a:rPr kumimoji="0" lang="en-US" sz="1200" b="0" i="0" u="none" strike="noStrike" kern="1200" cap="none" spc="0" normalizeH="0" baseline="0" noProof="0" smtClean="0">
                <a:ln>
                  <a:noFill/>
                </a:ln>
                <a:solidFill>
                  <a:prstClr val="black"/>
                </a:solidFill>
                <a:effectLst/>
                <a:uLnTx/>
                <a:uFillTx/>
                <a:latin typeface="Calibri"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33680020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PROCESSING TIMES</a:t>
            </a:r>
          </a:p>
          <a:p>
            <a:r>
              <a:rPr lang="en-US" dirty="0"/>
              <a:t>RFE MEMO</a:t>
            </a:r>
          </a:p>
          <a:p>
            <a:r>
              <a:rPr lang="en-US" dirty="0"/>
              <a:t>NTA MEMO</a:t>
            </a:r>
          </a:p>
          <a:p>
            <a:r>
              <a:rPr lang="en-US" dirty="0"/>
              <a:t>Court Backlog 700,000</a:t>
            </a:r>
          </a:p>
          <a:p>
            <a:r>
              <a:rPr lang="en-US" dirty="0"/>
              <a:t>DACA</a:t>
            </a:r>
          </a:p>
          <a:p>
            <a:r>
              <a:rPr lang="en-US" dirty="0"/>
              <a:t>TPS</a:t>
            </a:r>
          </a:p>
          <a:p>
            <a:r>
              <a:rPr lang="en-US" dirty="0"/>
              <a:t>2 year naturalization</a:t>
            </a:r>
          </a:p>
          <a:p>
            <a:r>
              <a:rPr lang="en-US" dirty="0"/>
              <a:t>Public charge</a:t>
            </a:r>
          </a:p>
          <a:p>
            <a:r>
              <a:rPr lang="en-US" dirty="0"/>
              <a:t>MAVNI: </a:t>
            </a:r>
            <a:r>
              <a:rPr lang="en-US" sz="1200" b="0" i="0" u="none" strike="noStrike" cap="none" dirty="0">
                <a:solidFill>
                  <a:schemeClr val="dk1"/>
                </a:solidFill>
                <a:effectLst/>
                <a:latin typeface="Calibri"/>
                <a:ea typeface="Calibri"/>
                <a:cs typeface="Calibri"/>
                <a:sym typeface="Calibri"/>
              </a:rPr>
              <a:t>Military Accessions Vital to National Interest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F74A71D-3755-AF43-A308-47613610750D}" type="slidenum">
              <a:rPr kumimoji="0" lang="en-US" sz="1200" b="0" i="0" u="none" strike="noStrike" kern="1200" cap="none" spc="0" normalizeH="0" baseline="0" noProof="0" smtClean="0">
                <a:ln>
                  <a:noFill/>
                </a:ln>
                <a:solidFill>
                  <a:prstClr val="black"/>
                </a:solidFill>
                <a:effectLst/>
                <a:uLnTx/>
                <a:uFillTx/>
                <a:latin typeface="Calibri"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17039038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Migrant caravan </a:t>
            </a:r>
          </a:p>
          <a:p>
            <a:endParaRPr lang="en-US" dirty="0"/>
          </a:p>
          <a:p>
            <a:r>
              <a:rPr lang="en-US" dirty="0"/>
              <a:t>Civics lesson: congress makes laws, exec carries out the laws, judiciary applies in individual cases</a:t>
            </a:r>
          </a:p>
          <a:p>
            <a:endParaRPr lang="en-US" dirty="0"/>
          </a:p>
          <a:p>
            <a:r>
              <a:rPr lang="en-US" dirty="0"/>
              <a:t>Matter of AB – Dicta – in general, a victim of private violence does not qualify for asylum.  Applied by asylum officers</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0F9CEF-38B9-492A-B860-29831A9E45EC}" type="slidenum">
              <a:rPr kumimoji="0" lang="en-US" sz="1200" b="0" i="0" u="none" strike="noStrike" kern="1200" cap="none" spc="0" normalizeH="0" baseline="0" noProof="0" smtClean="0">
                <a:ln>
                  <a:noFill/>
                </a:ln>
                <a:solidFill>
                  <a:prstClr val="black"/>
                </a:solidFill>
                <a:effectLst/>
                <a:uLnTx/>
                <a:uFillTx/>
                <a:latin typeface="Calibri"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23560097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F4 Mexico May 22 1997, moved six months so backlogged 40 years</a:t>
            </a:r>
          </a:p>
          <a:p>
            <a:r>
              <a:rPr lang="en-US" sz="1200" b="0" i="0" kern="1200" dirty="0">
                <a:solidFill>
                  <a:schemeClr val="tx1"/>
                </a:solidFill>
                <a:effectLst/>
                <a:latin typeface="+mn-lt"/>
                <a:ea typeface="+mn-ea"/>
                <a:cs typeface="+mn-cs"/>
              </a:rPr>
              <a:t>F4 al countries Feb 2004 – 56 years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F1 one year</a:t>
            </a:r>
          </a:p>
          <a:p>
            <a:r>
              <a:rPr lang="en-US" sz="1200" b="0" i="0" kern="1200" dirty="0">
                <a:solidFill>
                  <a:schemeClr val="tx1"/>
                </a:solidFill>
                <a:effectLst/>
                <a:latin typeface="+mn-lt"/>
                <a:ea typeface="+mn-ea"/>
                <a:cs typeface="+mn-cs"/>
              </a:rPr>
              <a:t>F2b one year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0F9CEF-38B9-492A-B860-29831A9E45EC}" type="slidenum">
              <a:rPr kumimoji="0" lang="en-US" sz="1200" b="0" i="0" u="none" strike="noStrike" kern="1200" cap="none" spc="0" normalizeH="0" baseline="0" noProof="0" smtClean="0">
                <a:ln>
                  <a:noFill/>
                </a:ln>
                <a:solidFill>
                  <a:prstClr val="black"/>
                </a:solidFill>
                <a:effectLst/>
                <a:uLnTx/>
                <a:uFillTx/>
                <a:latin typeface="Calibri"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24029311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0F9CEF-38B9-492A-B860-29831A9E45EC}" type="slidenum">
              <a:rPr kumimoji="0" lang="en-US" sz="1200" b="0" i="0" u="none" strike="noStrike" kern="1200" cap="none" spc="0" normalizeH="0" baseline="0" noProof="0" smtClean="0">
                <a:ln>
                  <a:noFill/>
                </a:ln>
                <a:solidFill>
                  <a:prstClr val="black"/>
                </a:solidFill>
                <a:effectLst/>
                <a:uLnTx/>
                <a:uFillTx/>
                <a:latin typeface="Calibri"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22879969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3:notes"/>
          <p:cNvSpPr txBox="1">
            <a:spLocks noGrp="1"/>
          </p:cNvSpPr>
          <p:nvPr>
            <p:ph type="body" idx="1"/>
          </p:nvPr>
        </p:nvSpPr>
        <p:spPr>
          <a:xfrm>
            <a:off x="685800" y="4473892"/>
            <a:ext cx="548640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The basics</a:t>
            </a:r>
            <a:endParaRPr/>
          </a:p>
          <a:p>
            <a:pPr marL="0" lvl="0" indent="0" algn="l" rtl="0">
              <a:spcBef>
                <a:spcPts val="0"/>
              </a:spcBef>
              <a:spcAft>
                <a:spcPts val="0"/>
              </a:spcAft>
              <a:buNone/>
            </a:pPr>
            <a:r>
              <a:rPr lang="en-US"/>
              <a:t>Birthright – 14</a:t>
            </a:r>
            <a:r>
              <a:rPr lang="en-US" baseline="30000"/>
              <a:t>th</a:t>
            </a:r>
            <a:r>
              <a:rPr lang="en-US"/>
              <a:t> Amendment, acquired, derived, naturalization</a:t>
            </a:r>
            <a:endParaRPr/>
          </a:p>
          <a:p>
            <a:pPr marL="0" lvl="0" indent="0" algn="l" rtl="0">
              <a:spcBef>
                <a:spcPts val="0"/>
              </a:spcBef>
              <a:spcAft>
                <a:spcPts val="0"/>
              </a:spcAft>
              <a:buNone/>
            </a:pPr>
            <a:endParaRPr/>
          </a:p>
          <a:p>
            <a:pPr marL="0" lvl="0" indent="0" algn="l" rtl="0">
              <a:spcBef>
                <a:spcPts val="0"/>
              </a:spcBef>
              <a:spcAft>
                <a:spcPts val="0"/>
              </a:spcAft>
              <a:buNone/>
            </a:pPr>
            <a:r>
              <a:rPr lang="en-US"/>
              <a:t>Immigrant: diff b/w refugee and asylee</a:t>
            </a:r>
            <a:endParaRPr/>
          </a:p>
          <a:p>
            <a:pPr marL="0" lvl="0" indent="0" algn="l" rtl="0">
              <a:spcBef>
                <a:spcPts val="0"/>
              </a:spcBef>
              <a:spcAft>
                <a:spcPts val="0"/>
              </a:spcAft>
              <a:buNone/>
            </a:pPr>
            <a:endParaRPr/>
          </a:p>
          <a:p>
            <a:pPr marL="0" lvl="0" indent="0" algn="l" rtl="0">
              <a:spcBef>
                <a:spcPts val="0"/>
              </a:spcBef>
              <a:spcAft>
                <a:spcPts val="0"/>
              </a:spcAft>
              <a:buNone/>
            </a:pPr>
            <a:r>
              <a:rPr lang="en-US"/>
              <a:t>Nonimmigrant </a:t>
            </a:r>
            <a:endParaRPr/>
          </a:p>
          <a:p>
            <a:pPr marL="0" lvl="0" indent="0" algn="l" rtl="0">
              <a:spcBef>
                <a:spcPts val="0"/>
              </a:spcBef>
              <a:spcAft>
                <a:spcPts val="0"/>
              </a:spcAft>
              <a:buNone/>
            </a:pPr>
            <a:endParaRPr/>
          </a:p>
          <a:p>
            <a:pPr marL="0" lvl="0" indent="0" algn="l" rtl="0">
              <a:spcBef>
                <a:spcPts val="0"/>
              </a:spcBef>
              <a:spcAft>
                <a:spcPts val="0"/>
              </a:spcAft>
              <a:buNone/>
            </a:pPr>
            <a:r>
              <a:rPr lang="en-US"/>
              <a:t>Undoc – overstay and EWI</a:t>
            </a:r>
            <a:endParaRPr/>
          </a:p>
          <a:p>
            <a:pPr marL="0" lvl="0" indent="0" algn="l" rtl="0">
              <a:spcBef>
                <a:spcPts val="0"/>
              </a:spcBef>
              <a:spcAft>
                <a:spcPts val="0"/>
              </a:spcAft>
              <a:buNone/>
            </a:pPr>
            <a:endParaRPr/>
          </a:p>
          <a:p>
            <a:pPr marL="0" lvl="0" indent="0" algn="l" rtl="0">
              <a:spcBef>
                <a:spcPts val="0"/>
              </a:spcBef>
              <a:spcAft>
                <a:spcPts val="0"/>
              </a:spcAft>
              <a:buNone/>
            </a:pPr>
            <a:r>
              <a:rPr lang="en-US"/>
              <a:t>Agencies: </a:t>
            </a:r>
            <a:endParaRPr/>
          </a:p>
          <a:p>
            <a:pPr marL="0" lvl="0" indent="0" algn="l" rtl="0">
              <a:spcBef>
                <a:spcPts val="0"/>
              </a:spcBef>
              <a:spcAft>
                <a:spcPts val="0"/>
              </a:spcAft>
              <a:buNone/>
            </a:pPr>
            <a:r>
              <a:rPr lang="en-US"/>
              <a:t>DHS, CBP, ICE, EOIR - no right to govt appointed counsel b/c “civil”</a:t>
            </a:r>
            <a:endParaRPr/>
          </a:p>
        </p:txBody>
      </p:sp>
      <p:sp>
        <p:nvSpPr>
          <p:cNvPr id="109" name="Google Shape;109;p3:notes"/>
          <p:cNvSpPr txBox="1">
            <a:spLocks noGrp="1"/>
          </p:cNvSpPr>
          <p:nvPr>
            <p:ph type="sldNum" idx="12"/>
          </p:nvPr>
        </p:nvSpPr>
        <p:spPr>
          <a:xfrm>
            <a:off x="3884613" y="8829970"/>
            <a:ext cx="297180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4: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4:notes"/>
          <p:cNvSpPr txBox="1">
            <a:spLocks noGrp="1"/>
          </p:cNvSpPr>
          <p:nvPr>
            <p:ph type="body" idx="1"/>
          </p:nvPr>
        </p:nvSpPr>
        <p:spPr>
          <a:xfrm>
            <a:off x="685800" y="4473892"/>
            <a:ext cx="548640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200" b="0" i="0" dirty="0">
                <a:solidFill>
                  <a:schemeClr val="dk1"/>
                </a:solidFill>
                <a:latin typeface="Calibri"/>
                <a:ea typeface="Calibri"/>
                <a:cs typeface="Calibri"/>
                <a:sym typeface="Calibri"/>
              </a:rPr>
              <a:t>HHS and ORR up to 18</a:t>
            </a:r>
            <a:endParaRPr sz="1200" b="0" i="0" dirty="0">
              <a:solidFill>
                <a:schemeClr val="dk1"/>
              </a:solidFill>
              <a:latin typeface="Calibri"/>
              <a:ea typeface="Calibri"/>
              <a:cs typeface="Calibri"/>
              <a:sym typeface="Calibri"/>
            </a:endParaRPr>
          </a:p>
        </p:txBody>
      </p:sp>
      <p:sp>
        <p:nvSpPr>
          <p:cNvPr id="128" name="Google Shape;128;p4:notes"/>
          <p:cNvSpPr txBox="1">
            <a:spLocks noGrp="1"/>
          </p:cNvSpPr>
          <p:nvPr>
            <p:ph type="sldNum" idx="12"/>
          </p:nvPr>
        </p:nvSpPr>
        <p:spPr>
          <a:xfrm>
            <a:off x="3884613" y="8829970"/>
            <a:ext cx="297180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9: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9:notes"/>
          <p:cNvSpPr txBox="1">
            <a:spLocks noGrp="1"/>
          </p:cNvSpPr>
          <p:nvPr>
            <p:ph type="body" idx="1"/>
          </p:nvPr>
        </p:nvSpPr>
        <p:spPr>
          <a:xfrm>
            <a:off x="685800" y="4473892"/>
            <a:ext cx="548640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dirty="0"/>
              <a:t>How juveniles get picked up by ICE: </a:t>
            </a:r>
          </a:p>
          <a:p>
            <a:pPr marL="0" lvl="0" indent="0" algn="l" rtl="0">
              <a:spcBef>
                <a:spcPts val="0"/>
              </a:spcBef>
              <a:spcAft>
                <a:spcPts val="0"/>
              </a:spcAft>
              <a:buNone/>
            </a:pPr>
            <a:r>
              <a:rPr lang="en-US" dirty="0"/>
              <a:t>	- At any point, during counsel and release with probation officer, after adjudication, upon release, biometrics at juvenile facility</a:t>
            </a:r>
          </a:p>
          <a:p>
            <a:pPr marL="0" lvl="0" indent="0" algn="l" rtl="0">
              <a:spcBef>
                <a:spcPts val="0"/>
              </a:spcBef>
              <a:spcAft>
                <a:spcPts val="0"/>
              </a:spcAft>
              <a:buNone/>
            </a:pPr>
            <a:r>
              <a:rPr lang="en-US" dirty="0"/>
              <a:t>	- Adjudication </a:t>
            </a:r>
            <a:r>
              <a:rPr lang="en-US" dirty="0">
                <a:sym typeface="Wingdings" panose="05000000000000000000" pitchFamily="2" charset="2"/>
              </a:rPr>
              <a:t> </a:t>
            </a:r>
            <a:r>
              <a:rPr lang="en-US" dirty="0"/>
              <a:t>immigration consequences, better to dismiss</a:t>
            </a:r>
          </a:p>
          <a:p>
            <a:pPr marL="0" lvl="0" indent="0" algn="l" rtl="0">
              <a:spcBef>
                <a:spcPts val="0"/>
              </a:spcBef>
              <a:spcAft>
                <a:spcPts val="0"/>
              </a:spcAft>
              <a:buNone/>
            </a:pPr>
            <a:r>
              <a:rPr lang="en-US" dirty="0"/>
              <a:t>	- release to family vs. ORR</a:t>
            </a:r>
          </a:p>
          <a:p>
            <a:pPr marL="0" lvl="0" indent="0" algn="l" rtl="0">
              <a:spcBef>
                <a:spcPts val="0"/>
              </a:spcBef>
              <a:spcAft>
                <a:spcPts val="0"/>
              </a:spcAft>
              <a:buNone/>
            </a:pPr>
            <a:r>
              <a:rPr lang="en-US" dirty="0"/>
              <a:t>	- “it is a conviction”</a:t>
            </a:r>
          </a:p>
          <a:p>
            <a:pPr marL="0" lvl="0" indent="0" algn="l" rtl="0">
              <a:spcBef>
                <a:spcPts val="0"/>
              </a:spcBef>
              <a:spcAft>
                <a:spcPts val="0"/>
              </a:spcAft>
              <a:buNone/>
            </a:pPr>
            <a:r>
              <a:rPr lang="en-US" dirty="0"/>
              <a:t>	- Will interview even if &lt; 14</a:t>
            </a:r>
          </a:p>
          <a:p>
            <a:pPr marL="0" lvl="0" indent="0" algn="l" rtl="0">
              <a:spcBef>
                <a:spcPts val="0"/>
              </a:spcBef>
              <a:spcAft>
                <a:spcPts val="0"/>
              </a:spcAft>
              <a:buNone/>
            </a:pPr>
            <a:r>
              <a:rPr lang="en-US" dirty="0"/>
              <a:t>	</a:t>
            </a:r>
            <a:endParaRPr dirty="0"/>
          </a:p>
        </p:txBody>
      </p:sp>
      <p:sp>
        <p:nvSpPr>
          <p:cNvPr id="187" name="Google Shape;187;p9:notes"/>
          <p:cNvSpPr txBox="1">
            <a:spLocks noGrp="1"/>
          </p:cNvSpPr>
          <p:nvPr>
            <p:ph type="sldNum" idx="12"/>
          </p:nvPr>
        </p:nvSpPr>
        <p:spPr>
          <a:xfrm>
            <a:off x="3884613" y="8829970"/>
            <a:ext cx="297180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9: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9:notes"/>
          <p:cNvSpPr txBox="1">
            <a:spLocks noGrp="1"/>
          </p:cNvSpPr>
          <p:nvPr>
            <p:ph type="body" idx="1"/>
          </p:nvPr>
        </p:nvSpPr>
        <p:spPr>
          <a:xfrm>
            <a:off x="685800" y="4473892"/>
            <a:ext cx="548640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dirty="0"/>
              <a:t>How juveniles get picked up by ICE: </a:t>
            </a:r>
          </a:p>
          <a:p>
            <a:pPr marL="0" lvl="0" indent="0" algn="l" rtl="0">
              <a:spcBef>
                <a:spcPts val="0"/>
              </a:spcBef>
              <a:spcAft>
                <a:spcPts val="0"/>
              </a:spcAft>
              <a:buNone/>
            </a:pPr>
            <a:r>
              <a:rPr lang="en-US" dirty="0"/>
              <a:t>	- At any point, during counsel and release with probation officer, after adjudication, upon release, biometrics at juvenile facility</a:t>
            </a:r>
          </a:p>
          <a:p>
            <a:pPr marL="0" lvl="0" indent="0" algn="l" rtl="0">
              <a:spcBef>
                <a:spcPts val="0"/>
              </a:spcBef>
              <a:spcAft>
                <a:spcPts val="0"/>
              </a:spcAft>
              <a:buNone/>
            </a:pPr>
            <a:r>
              <a:rPr lang="en-US" dirty="0"/>
              <a:t>	- Adjudication </a:t>
            </a:r>
            <a:r>
              <a:rPr lang="en-US" dirty="0">
                <a:sym typeface="Wingdings" panose="05000000000000000000" pitchFamily="2" charset="2"/>
              </a:rPr>
              <a:t> </a:t>
            </a:r>
            <a:r>
              <a:rPr lang="en-US" dirty="0"/>
              <a:t>immigration consequences, better to dismiss</a:t>
            </a:r>
          </a:p>
          <a:p>
            <a:pPr marL="0" lvl="0" indent="0" algn="l" rtl="0">
              <a:spcBef>
                <a:spcPts val="0"/>
              </a:spcBef>
              <a:spcAft>
                <a:spcPts val="0"/>
              </a:spcAft>
              <a:buNone/>
            </a:pPr>
            <a:r>
              <a:rPr lang="en-US" dirty="0"/>
              <a:t>	- release to family vs. ORR</a:t>
            </a:r>
          </a:p>
          <a:p>
            <a:pPr marL="0" lvl="0" indent="0" algn="l" rtl="0">
              <a:spcBef>
                <a:spcPts val="0"/>
              </a:spcBef>
              <a:spcAft>
                <a:spcPts val="0"/>
              </a:spcAft>
              <a:buNone/>
            </a:pPr>
            <a:r>
              <a:rPr lang="en-US" dirty="0"/>
              <a:t>	- “it is a conviction”</a:t>
            </a:r>
          </a:p>
          <a:p>
            <a:pPr marL="0" lvl="0" indent="0" algn="l" rtl="0">
              <a:spcBef>
                <a:spcPts val="0"/>
              </a:spcBef>
              <a:spcAft>
                <a:spcPts val="0"/>
              </a:spcAft>
              <a:buNone/>
            </a:pPr>
            <a:r>
              <a:rPr lang="en-US" dirty="0"/>
              <a:t>	- Will interview even if &lt; 14</a:t>
            </a:r>
          </a:p>
          <a:p>
            <a:pPr marL="0" lvl="0" indent="0" algn="l" rtl="0">
              <a:spcBef>
                <a:spcPts val="0"/>
              </a:spcBef>
              <a:spcAft>
                <a:spcPts val="0"/>
              </a:spcAft>
              <a:buNone/>
            </a:pPr>
            <a:r>
              <a:rPr lang="en-US" dirty="0"/>
              <a:t>	</a:t>
            </a:r>
            <a:endParaRPr dirty="0"/>
          </a:p>
        </p:txBody>
      </p:sp>
      <p:sp>
        <p:nvSpPr>
          <p:cNvPr id="187" name="Google Shape;187;p9:notes"/>
          <p:cNvSpPr txBox="1">
            <a:spLocks noGrp="1"/>
          </p:cNvSpPr>
          <p:nvPr>
            <p:ph type="sldNum" idx="12"/>
          </p:nvPr>
        </p:nvSpPr>
        <p:spPr>
          <a:xfrm>
            <a:off x="3884613" y="8829970"/>
            <a:ext cx="297180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38</a:t>
            </a:fld>
            <a:endParaRPr/>
          </a:p>
        </p:txBody>
      </p:sp>
    </p:spTree>
    <p:extLst>
      <p:ext uri="{BB962C8B-B14F-4D97-AF65-F5344CB8AC3E}">
        <p14:creationId xmlns:p14="http://schemas.microsoft.com/office/powerpoint/2010/main" val="23402065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9: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9:notes"/>
          <p:cNvSpPr txBox="1">
            <a:spLocks noGrp="1"/>
          </p:cNvSpPr>
          <p:nvPr>
            <p:ph type="body" idx="1"/>
          </p:nvPr>
        </p:nvSpPr>
        <p:spPr>
          <a:xfrm>
            <a:off x="685800" y="4473892"/>
            <a:ext cx="548640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dirty="0"/>
              <a:t>Deferred is a conviction</a:t>
            </a:r>
          </a:p>
          <a:p>
            <a:pPr marL="0" lvl="0" indent="0" algn="l" rtl="0">
              <a:spcBef>
                <a:spcPts val="0"/>
              </a:spcBef>
              <a:spcAft>
                <a:spcPts val="0"/>
              </a:spcAft>
              <a:buNone/>
            </a:pPr>
            <a:r>
              <a:rPr lang="en-US" dirty="0"/>
              <a:t>Pretrial diversion is a</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NOT A CONVICTION Pretrial Intervention where there is no plea entered (MAYBE) Youthful offender adjudication  conviction: Matter of Mohamed, 27 I&amp;N Dec. 92 (BIA 2017) Texas Pretrial Diversion Alien “has admitted sufficient facts to warrant a finding of guilt” Obligations incurred constitute “form of punishment”</a:t>
            </a:r>
            <a:endParaRPr dirty="0"/>
          </a:p>
        </p:txBody>
      </p:sp>
      <p:sp>
        <p:nvSpPr>
          <p:cNvPr id="187" name="Google Shape;187;p9:notes"/>
          <p:cNvSpPr txBox="1">
            <a:spLocks noGrp="1"/>
          </p:cNvSpPr>
          <p:nvPr>
            <p:ph type="sldNum" idx="12"/>
          </p:nvPr>
        </p:nvSpPr>
        <p:spPr>
          <a:xfrm>
            <a:off x="3884613" y="8829970"/>
            <a:ext cx="297180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39</a:t>
            </a:fld>
            <a:endParaRPr/>
          </a:p>
        </p:txBody>
      </p:sp>
    </p:spTree>
    <p:extLst>
      <p:ext uri="{BB962C8B-B14F-4D97-AF65-F5344CB8AC3E}">
        <p14:creationId xmlns:p14="http://schemas.microsoft.com/office/powerpoint/2010/main" val="1311746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FFFF"/>
                </a:solidFill>
              </a:rPr>
              <a:t>Xenophobia</a:t>
            </a:r>
            <a:br>
              <a:rPr lang="en-US" dirty="0">
                <a:solidFill>
                  <a:srgbClr val="FFFFFF"/>
                </a:solidFill>
              </a:rPr>
            </a:br>
            <a:r>
              <a:rPr lang="en-US" dirty="0">
                <a:solidFill>
                  <a:srgbClr val="FFFFFF"/>
                </a:solidFill>
              </a:rPr>
              <a:t>Closed Borders</a:t>
            </a:r>
            <a:br>
              <a:rPr lang="en-US" dirty="0">
                <a:solidFill>
                  <a:srgbClr val="FFFFFF"/>
                </a:solidFill>
              </a:rPr>
            </a:br>
            <a:r>
              <a:rPr lang="en-US" dirty="0">
                <a:solidFill>
                  <a:srgbClr val="FFFFFF"/>
                </a:solidFill>
              </a:rPr>
              <a:t>Anti-immigrant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0F9CEF-38B9-492A-B860-29831A9E45EC}" type="slidenum">
              <a:rPr kumimoji="0" lang="en-US" sz="1200" b="0" i="0" u="none" strike="noStrike" kern="1200" cap="none" spc="0" normalizeH="0" baseline="0" noProof="0" smtClean="0">
                <a:ln>
                  <a:noFill/>
                </a:ln>
                <a:solidFill>
                  <a:prstClr val="black"/>
                </a:solidFill>
                <a:effectLst/>
                <a:uLnTx/>
                <a:uFillTx/>
                <a:latin typeface="Calibri"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10108530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8: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8:notes"/>
          <p:cNvSpPr txBox="1">
            <a:spLocks noGrp="1"/>
          </p:cNvSpPr>
          <p:nvPr>
            <p:ph type="body" idx="1"/>
          </p:nvPr>
        </p:nvSpPr>
        <p:spPr>
          <a:xfrm>
            <a:off x="685800" y="4473892"/>
            <a:ext cx="548640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p:txBody>
      </p:sp>
      <p:sp>
        <p:nvSpPr>
          <p:cNvPr id="174" name="Google Shape;174;p8:notes"/>
          <p:cNvSpPr txBox="1">
            <a:spLocks noGrp="1"/>
          </p:cNvSpPr>
          <p:nvPr>
            <p:ph type="sldNum" idx="12"/>
          </p:nvPr>
        </p:nvSpPr>
        <p:spPr>
          <a:xfrm>
            <a:off x="3884613" y="8829970"/>
            <a:ext cx="297180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0: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0:notes"/>
          <p:cNvSpPr txBox="1">
            <a:spLocks noGrp="1"/>
          </p:cNvSpPr>
          <p:nvPr>
            <p:ph type="body" idx="1"/>
          </p:nvPr>
        </p:nvSpPr>
        <p:spPr>
          <a:xfrm>
            <a:off x="685800" y="4473892"/>
            <a:ext cx="548640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dirty="0"/>
              <a:t>Remember about shame</a:t>
            </a:r>
          </a:p>
          <a:p>
            <a:pPr marL="0" lvl="0" indent="0" algn="l" rtl="0">
              <a:spcBef>
                <a:spcPts val="0"/>
              </a:spcBef>
              <a:spcAft>
                <a:spcPts val="0"/>
              </a:spcAft>
              <a:buNone/>
            </a:pPr>
            <a:r>
              <a:rPr lang="en-US" dirty="0"/>
              <a:t>Talk about violence in Central America and what these kids are fleeing</a:t>
            </a:r>
            <a:endParaRPr dirty="0"/>
          </a:p>
        </p:txBody>
      </p:sp>
      <p:sp>
        <p:nvSpPr>
          <p:cNvPr id="198" name="Google Shape;198;p10:notes"/>
          <p:cNvSpPr txBox="1">
            <a:spLocks noGrp="1"/>
          </p:cNvSpPr>
          <p:nvPr>
            <p:ph type="sldNum" idx="12"/>
          </p:nvPr>
        </p:nvSpPr>
        <p:spPr>
          <a:xfrm>
            <a:off x="3884613" y="8829970"/>
            <a:ext cx="297180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Julie case example re LPR inadmissibility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9456E-3F88-4DE4-B0A6-CD5166561A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8100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1: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11:notes"/>
          <p:cNvSpPr txBox="1">
            <a:spLocks noGrp="1"/>
          </p:cNvSpPr>
          <p:nvPr>
            <p:ph type="body" idx="1"/>
          </p:nvPr>
        </p:nvSpPr>
        <p:spPr>
          <a:xfrm>
            <a:off x="685800" y="4473892"/>
            <a:ext cx="548640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What can you do? </a:t>
            </a:r>
            <a:endParaRPr/>
          </a:p>
          <a:p>
            <a:pPr marL="0" lvl="0" indent="0" algn="l" rtl="0">
              <a:spcBef>
                <a:spcPts val="0"/>
              </a:spcBef>
              <a:spcAft>
                <a:spcPts val="0"/>
              </a:spcAft>
              <a:buNone/>
            </a:pPr>
            <a:endParaRPr/>
          </a:p>
          <a:p>
            <a:pPr marL="0" lvl="0" indent="0" algn="l" rtl="0">
              <a:spcBef>
                <a:spcPts val="0"/>
              </a:spcBef>
              <a:spcAft>
                <a:spcPts val="0"/>
              </a:spcAft>
              <a:buNone/>
            </a:pPr>
            <a:r>
              <a:rPr lang="en-US"/>
              <a:t>GOTV – AG of Texas can settle redistricting lawsuits</a:t>
            </a:r>
            <a:endParaRPr/>
          </a:p>
          <a:p>
            <a:pPr marL="0" lvl="0" indent="0" algn="l" rtl="0">
              <a:spcBef>
                <a:spcPts val="0"/>
              </a:spcBef>
              <a:spcAft>
                <a:spcPts val="0"/>
              </a:spcAft>
              <a:buNone/>
            </a:pPr>
            <a:r>
              <a:rPr lang="en-US"/>
              <a:t>Go to Hutto</a:t>
            </a:r>
            <a:endParaRPr/>
          </a:p>
          <a:p>
            <a:pPr marL="0" lvl="0" indent="0" algn="l" rtl="0">
              <a:spcBef>
                <a:spcPts val="0"/>
              </a:spcBef>
              <a:spcAft>
                <a:spcPts val="0"/>
              </a:spcAft>
              <a:buNone/>
            </a:pPr>
            <a:r>
              <a:rPr lang="en-US"/>
              <a:t>Go to Karnes</a:t>
            </a:r>
            <a:endParaRPr/>
          </a:p>
          <a:p>
            <a:pPr marL="0" lvl="0" indent="0" algn="l" rtl="0">
              <a:spcBef>
                <a:spcPts val="0"/>
              </a:spcBef>
              <a:spcAft>
                <a:spcPts val="0"/>
              </a:spcAft>
              <a:buNone/>
            </a:pPr>
            <a:r>
              <a:rPr lang="en-US"/>
              <a:t>Sign up to take individual cases </a:t>
            </a:r>
            <a:endParaRPr/>
          </a:p>
        </p:txBody>
      </p:sp>
      <p:sp>
        <p:nvSpPr>
          <p:cNvPr id="316" name="Google Shape;316;p11:notes"/>
          <p:cNvSpPr txBox="1">
            <a:spLocks noGrp="1"/>
          </p:cNvSpPr>
          <p:nvPr>
            <p:ph type="sldNum" idx="12"/>
          </p:nvPr>
        </p:nvSpPr>
        <p:spPr>
          <a:xfrm>
            <a:off x="3884613" y="8829970"/>
            <a:ext cx="297180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“The Evolution of the Murphy”, an Irish child begins life as a potato, then becomes a vagrant, a cop and finally a corrupt political official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0F9CEF-38B9-492A-B860-29831A9E45EC}" type="slidenum">
              <a:rPr kumimoji="0" lang="en-US" sz="1200" b="0" i="0" u="none" strike="noStrike" kern="1200" cap="none" spc="0" normalizeH="0" baseline="0" noProof="0" smtClean="0">
                <a:ln>
                  <a:noFill/>
                </a:ln>
                <a:solidFill>
                  <a:prstClr val="black"/>
                </a:solidFill>
                <a:effectLst/>
                <a:uLnTx/>
                <a:uFillTx/>
                <a:latin typeface="Calibri"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2142603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Here’s an Irish ape, swinging a bottle of rum, rocking back and forth on a barrel of gunpowder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0F9CEF-38B9-492A-B860-29831A9E45EC}" type="slidenum">
              <a:rPr kumimoji="0" lang="en-US" sz="1200" b="0" i="0" u="none" strike="noStrike" kern="1200" cap="none" spc="0" normalizeH="0" baseline="0" noProof="0" smtClean="0">
                <a:ln>
                  <a:noFill/>
                </a:ln>
                <a:solidFill>
                  <a:prstClr val="black"/>
                </a:solidFill>
                <a:effectLst/>
                <a:uLnTx/>
                <a:uFillTx/>
                <a:latin typeface="Calibri"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984582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undesirable Irish unmixable in the National Pot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0F9CEF-38B9-492A-B860-29831A9E45EC}" type="slidenum">
              <a:rPr kumimoji="0" lang="en-US" sz="1200" b="0" i="0" u="none" strike="noStrike" kern="1200" cap="none" spc="0" normalizeH="0" baseline="0" noProof="0" smtClean="0">
                <a:ln>
                  <a:noFill/>
                </a:ln>
                <a:solidFill>
                  <a:prstClr val="black"/>
                </a:solidFill>
                <a:effectLst/>
                <a:uLnTx/>
                <a:uFillTx/>
                <a:latin typeface="Calibri"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3506303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Between 1880 and 1920, a time of rapid industrialization and urbanization, America received more than 20 million immigrants. Beginning in the 1890s, the majority of arrivals were from Central, Eastern and Southern Europe.  Italians and Jews came in large numbers.</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First comprehensive federal immigration law in 1864 was an Act to Encourage Immigration.  Established the first US Immigration Bureau whose primary function was to increase immigration so that American industries would have an adequate supply of workers to meet production needs during the Civil War.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Potato famine 1840-1860 87.5% of immigrants from Ireland, Germany, Great Britain.  Half a million people died.  </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0F9CEF-38B9-492A-B860-29831A9E45EC}" type="slidenum">
              <a:rPr kumimoji="0" lang="en-US" sz="1200" b="0" i="0" u="none" strike="noStrike" kern="1200" cap="none" spc="0" normalizeH="0" baseline="0" noProof="0" smtClean="0">
                <a:ln>
                  <a:noFill/>
                </a:ln>
                <a:solidFill>
                  <a:prstClr val="black"/>
                </a:solidFill>
                <a:effectLst/>
                <a:uLnTx/>
                <a:uFillTx/>
                <a:latin typeface="Calibri"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1540051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President McKinley (top left) believed in open immigration. Here’s Uncle Sam, at his direction, looking on as Italian rats “directly from the slums of Europe” pour into the country. Sound / look familiar?</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Know nothing: Alien menace of the Irish Catholics.  Several groups form the Order of Star Spangled Banner which adopted a pledge of secrecy.  If asked, responded “I know nothing.”  Most powerful nativist organization of the era –the know nothing party.  Protestantism preserved the republic b/c it emphasized individualism, democracy, equality while Catholicism threatened the republic b/c stressed authoritarianism, opposed freedom of thought, dictated how Catholics should vote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80F9CEF-38B9-492A-B860-29831A9E45EC}" type="slidenum">
              <a:rPr kumimoji="0" lang="en-US" sz="1200" b="0" i="0" u="none" strike="noStrike" kern="1200" cap="none" spc="0" normalizeH="0" baseline="0" noProof="0" smtClean="0">
                <a:ln>
                  <a:noFill/>
                </a:ln>
                <a:solidFill>
                  <a:prstClr val="black"/>
                </a:solidFill>
                <a:effectLst/>
                <a:uLnTx/>
                <a:uFillTx/>
                <a:latin typeface="Calibri"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2295445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Georgia"/>
                <a:ea typeface="Georgia"/>
                <a:cs typeface="Georgia"/>
                <a:sym typeface="Georgia"/>
              </a:defRPr>
            </a:lvl1pPr>
            <a:lvl2pPr marL="0" marR="0" lvl="1" indent="0" algn="r">
              <a:spcBef>
                <a:spcPts val="0"/>
              </a:spcBef>
              <a:spcAft>
                <a:spcPts val="0"/>
              </a:spcAft>
              <a:buNone/>
              <a:defRPr sz="1200" b="0" i="0" u="none" strike="noStrike" cap="none">
                <a:solidFill>
                  <a:srgbClr val="888888"/>
                </a:solidFill>
                <a:latin typeface="Georgia"/>
                <a:ea typeface="Georgia"/>
                <a:cs typeface="Georgia"/>
                <a:sym typeface="Georgia"/>
              </a:defRPr>
            </a:lvl2pPr>
            <a:lvl3pPr marL="0" marR="0" lvl="2" indent="0" algn="r">
              <a:spcBef>
                <a:spcPts val="0"/>
              </a:spcBef>
              <a:spcAft>
                <a:spcPts val="0"/>
              </a:spcAft>
              <a:buNone/>
              <a:defRPr sz="1200" b="0" i="0" u="none" strike="noStrike" cap="none">
                <a:solidFill>
                  <a:srgbClr val="888888"/>
                </a:solidFill>
                <a:latin typeface="Georgia"/>
                <a:ea typeface="Georgia"/>
                <a:cs typeface="Georgia"/>
                <a:sym typeface="Georgia"/>
              </a:defRPr>
            </a:lvl3pPr>
            <a:lvl4pPr marL="0" marR="0" lvl="3" indent="0" algn="r">
              <a:spcBef>
                <a:spcPts val="0"/>
              </a:spcBef>
              <a:spcAft>
                <a:spcPts val="0"/>
              </a:spcAft>
              <a:buNone/>
              <a:defRPr sz="1200" b="0" i="0" u="none" strike="noStrike" cap="none">
                <a:solidFill>
                  <a:srgbClr val="888888"/>
                </a:solidFill>
                <a:latin typeface="Georgia"/>
                <a:ea typeface="Georgia"/>
                <a:cs typeface="Georgia"/>
                <a:sym typeface="Georgia"/>
              </a:defRPr>
            </a:lvl4pPr>
            <a:lvl5pPr marL="0" marR="0" lvl="4" indent="0" algn="r">
              <a:spcBef>
                <a:spcPts val="0"/>
              </a:spcBef>
              <a:spcAft>
                <a:spcPts val="0"/>
              </a:spcAft>
              <a:buNone/>
              <a:defRPr sz="1200" b="0" i="0" u="none" strike="noStrike" cap="none">
                <a:solidFill>
                  <a:srgbClr val="888888"/>
                </a:solidFill>
                <a:latin typeface="Georgia"/>
                <a:ea typeface="Georgia"/>
                <a:cs typeface="Georgia"/>
                <a:sym typeface="Georgia"/>
              </a:defRPr>
            </a:lvl5pPr>
            <a:lvl6pPr marL="0" marR="0" lvl="5" indent="0" algn="r">
              <a:spcBef>
                <a:spcPts val="0"/>
              </a:spcBef>
              <a:spcAft>
                <a:spcPts val="0"/>
              </a:spcAft>
              <a:buNone/>
              <a:defRPr sz="1200" b="0" i="0" u="none" strike="noStrike" cap="none">
                <a:solidFill>
                  <a:srgbClr val="888888"/>
                </a:solidFill>
                <a:latin typeface="Georgia"/>
                <a:ea typeface="Georgia"/>
                <a:cs typeface="Georgia"/>
                <a:sym typeface="Georgia"/>
              </a:defRPr>
            </a:lvl6pPr>
            <a:lvl7pPr marL="0" marR="0" lvl="6" indent="0" algn="r">
              <a:spcBef>
                <a:spcPts val="0"/>
              </a:spcBef>
              <a:spcAft>
                <a:spcPts val="0"/>
              </a:spcAft>
              <a:buNone/>
              <a:defRPr sz="1200" b="0" i="0" u="none" strike="noStrike" cap="none">
                <a:solidFill>
                  <a:srgbClr val="888888"/>
                </a:solidFill>
                <a:latin typeface="Georgia"/>
                <a:ea typeface="Georgia"/>
                <a:cs typeface="Georgia"/>
                <a:sym typeface="Georgia"/>
              </a:defRPr>
            </a:lvl7pPr>
            <a:lvl8pPr marL="0" marR="0" lvl="7" indent="0" algn="r">
              <a:spcBef>
                <a:spcPts val="0"/>
              </a:spcBef>
              <a:spcAft>
                <a:spcPts val="0"/>
              </a:spcAft>
              <a:buNone/>
              <a:defRPr sz="1200" b="0" i="0" u="none" strike="noStrike" cap="none">
                <a:solidFill>
                  <a:srgbClr val="888888"/>
                </a:solidFill>
                <a:latin typeface="Georgia"/>
                <a:ea typeface="Georgia"/>
                <a:cs typeface="Georgia"/>
                <a:sym typeface="Georgia"/>
              </a:defRPr>
            </a:lvl8pPr>
            <a:lvl9pPr marL="0" marR="0" lvl="8" indent="0" algn="r">
              <a:spcBef>
                <a:spcPts val="0"/>
              </a:spcBef>
              <a:spcAft>
                <a:spcPts val="0"/>
              </a:spcAft>
              <a:buNone/>
              <a:defRPr sz="1200" b="0" i="0" u="none" strike="noStrike" cap="none">
                <a:solidFill>
                  <a:srgbClr val="888888"/>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Georgia"/>
                <a:ea typeface="Georgia"/>
                <a:cs typeface="Georgia"/>
                <a:sym typeface="Georgia"/>
              </a:defRPr>
            </a:lvl1pPr>
            <a:lvl2pPr marL="0" marR="0" lvl="1" indent="0" algn="r">
              <a:spcBef>
                <a:spcPts val="0"/>
              </a:spcBef>
              <a:spcAft>
                <a:spcPts val="0"/>
              </a:spcAft>
              <a:buNone/>
              <a:defRPr sz="1200">
                <a:solidFill>
                  <a:srgbClr val="888888"/>
                </a:solidFill>
                <a:latin typeface="Georgia"/>
                <a:ea typeface="Georgia"/>
                <a:cs typeface="Georgia"/>
                <a:sym typeface="Georgia"/>
              </a:defRPr>
            </a:lvl2pPr>
            <a:lvl3pPr marL="0" marR="0" lvl="2" indent="0" algn="r">
              <a:spcBef>
                <a:spcPts val="0"/>
              </a:spcBef>
              <a:spcAft>
                <a:spcPts val="0"/>
              </a:spcAft>
              <a:buNone/>
              <a:defRPr sz="1200">
                <a:solidFill>
                  <a:srgbClr val="888888"/>
                </a:solidFill>
                <a:latin typeface="Georgia"/>
                <a:ea typeface="Georgia"/>
                <a:cs typeface="Georgia"/>
                <a:sym typeface="Georgia"/>
              </a:defRPr>
            </a:lvl3pPr>
            <a:lvl4pPr marL="0" marR="0" lvl="3" indent="0" algn="r">
              <a:spcBef>
                <a:spcPts val="0"/>
              </a:spcBef>
              <a:spcAft>
                <a:spcPts val="0"/>
              </a:spcAft>
              <a:buNone/>
              <a:defRPr sz="1200">
                <a:solidFill>
                  <a:srgbClr val="888888"/>
                </a:solidFill>
                <a:latin typeface="Georgia"/>
                <a:ea typeface="Georgia"/>
                <a:cs typeface="Georgia"/>
                <a:sym typeface="Georgia"/>
              </a:defRPr>
            </a:lvl4pPr>
            <a:lvl5pPr marL="0" marR="0" lvl="4" indent="0" algn="r">
              <a:spcBef>
                <a:spcPts val="0"/>
              </a:spcBef>
              <a:spcAft>
                <a:spcPts val="0"/>
              </a:spcAft>
              <a:buNone/>
              <a:defRPr sz="1200">
                <a:solidFill>
                  <a:srgbClr val="888888"/>
                </a:solidFill>
                <a:latin typeface="Georgia"/>
                <a:ea typeface="Georgia"/>
                <a:cs typeface="Georgia"/>
                <a:sym typeface="Georgia"/>
              </a:defRPr>
            </a:lvl5pPr>
            <a:lvl6pPr marL="0" marR="0" lvl="5" indent="0" algn="r">
              <a:spcBef>
                <a:spcPts val="0"/>
              </a:spcBef>
              <a:spcAft>
                <a:spcPts val="0"/>
              </a:spcAft>
              <a:buNone/>
              <a:defRPr sz="1200">
                <a:solidFill>
                  <a:srgbClr val="888888"/>
                </a:solidFill>
                <a:latin typeface="Georgia"/>
                <a:ea typeface="Georgia"/>
                <a:cs typeface="Georgia"/>
                <a:sym typeface="Georgia"/>
              </a:defRPr>
            </a:lvl6pPr>
            <a:lvl7pPr marL="0" marR="0" lvl="6" indent="0" algn="r">
              <a:spcBef>
                <a:spcPts val="0"/>
              </a:spcBef>
              <a:spcAft>
                <a:spcPts val="0"/>
              </a:spcAft>
              <a:buNone/>
              <a:defRPr sz="1200">
                <a:solidFill>
                  <a:srgbClr val="888888"/>
                </a:solidFill>
                <a:latin typeface="Georgia"/>
                <a:ea typeface="Georgia"/>
                <a:cs typeface="Georgia"/>
                <a:sym typeface="Georgia"/>
              </a:defRPr>
            </a:lvl7pPr>
            <a:lvl8pPr marL="0" marR="0" lvl="7" indent="0" algn="r">
              <a:spcBef>
                <a:spcPts val="0"/>
              </a:spcBef>
              <a:spcAft>
                <a:spcPts val="0"/>
              </a:spcAft>
              <a:buNone/>
              <a:defRPr sz="1200">
                <a:solidFill>
                  <a:srgbClr val="888888"/>
                </a:solidFill>
                <a:latin typeface="Georgia"/>
                <a:ea typeface="Georgia"/>
                <a:cs typeface="Georgia"/>
                <a:sym typeface="Georgia"/>
              </a:defRPr>
            </a:lvl8pPr>
            <a:lvl9pPr marL="0" marR="0" lvl="8" indent="0" algn="r">
              <a:spcBef>
                <a:spcPts val="0"/>
              </a:spcBef>
              <a:spcAft>
                <a:spcPts val="0"/>
              </a:spcAft>
              <a:buNone/>
              <a:defRPr sz="1200">
                <a:solidFill>
                  <a:srgbClr val="888888"/>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Georgia"/>
                <a:ea typeface="Georgia"/>
                <a:cs typeface="Georgia"/>
                <a:sym typeface="Georgia"/>
              </a:defRPr>
            </a:lvl1pPr>
            <a:lvl2pPr marL="0" marR="0" lvl="1" indent="0" algn="r">
              <a:spcBef>
                <a:spcPts val="0"/>
              </a:spcBef>
              <a:spcAft>
                <a:spcPts val="0"/>
              </a:spcAft>
              <a:buNone/>
              <a:defRPr sz="1200">
                <a:solidFill>
                  <a:srgbClr val="888888"/>
                </a:solidFill>
                <a:latin typeface="Georgia"/>
                <a:ea typeface="Georgia"/>
                <a:cs typeface="Georgia"/>
                <a:sym typeface="Georgia"/>
              </a:defRPr>
            </a:lvl2pPr>
            <a:lvl3pPr marL="0" marR="0" lvl="2" indent="0" algn="r">
              <a:spcBef>
                <a:spcPts val="0"/>
              </a:spcBef>
              <a:spcAft>
                <a:spcPts val="0"/>
              </a:spcAft>
              <a:buNone/>
              <a:defRPr sz="1200">
                <a:solidFill>
                  <a:srgbClr val="888888"/>
                </a:solidFill>
                <a:latin typeface="Georgia"/>
                <a:ea typeface="Georgia"/>
                <a:cs typeface="Georgia"/>
                <a:sym typeface="Georgia"/>
              </a:defRPr>
            </a:lvl3pPr>
            <a:lvl4pPr marL="0" marR="0" lvl="3" indent="0" algn="r">
              <a:spcBef>
                <a:spcPts val="0"/>
              </a:spcBef>
              <a:spcAft>
                <a:spcPts val="0"/>
              </a:spcAft>
              <a:buNone/>
              <a:defRPr sz="1200">
                <a:solidFill>
                  <a:srgbClr val="888888"/>
                </a:solidFill>
                <a:latin typeface="Georgia"/>
                <a:ea typeface="Georgia"/>
                <a:cs typeface="Georgia"/>
                <a:sym typeface="Georgia"/>
              </a:defRPr>
            </a:lvl4pPr>
            <a:lvl5pPr marL="0" marR="0" lvl="4" indent="0" algn="r">
              <a:spcBef>
                <a:spcPts val="0"/>
              </a:spcBef>
              <a:spcAft>
                <a:spcPts val="0"/>
              </a:spcAft>
              <a:buNone/>
              <a:defRPr sz="1200">
                <a:solidFill>
                  <a:srgbClr val="888888"/>
                </a:solidFill>
                <a:latin typeface="Georgia"/>
                <a:ea typeface="Georgia"/>
                <a:cs typeface="Georgia"/>
                <a:sym typeface="Georgia"/>
              </a:defRPr>
            </a:lvl5pPr>
            <a:lvl6pPr marL="0" marR="0" lvl="5" indent="0" algn="r">
              <a:spcBef>
                <a:spcPts val="0"/>
              </a:spcBef>
              <a:spcAft>
                <a:spcPts val="0"/>
              </a:spcAft>
              <a:buNone/>
              <a:defRPr sz="1200">
                <a:solidFill>
                  <a:srgbClr val="888888"/>
                </a:solidFill>
                <a:latin typeface="Georgia"/>
                <a:ea typeface="Georgia"/>
                <a:cs typeface="Georgia"/>
                <a:sym typeface="Georgia"/>
              </a:defRPr>
            </a:lvl6pPr>
            <a:lvl7pPr marL="0" marR="0" lvl="6" indent="0" algn="r">
              <a:spcBef>
                <a:spcPts val="0"/>
              </a:spcBef>
              <a:spcAft>
                <a:spcPts val="0"/>
              </a:spcAft>
              <a:buNone/>
              <a:defRPr sz="1200">
                <a:solidFill>
                  <a:srgbClr val="888888"/>
                </a:solidFill>
                <a:latin typeface="Georgia"/>
                <a:ea typeface="Georgia"/>
                <a:cs typeface="Georgia"/>
                <a:sym typeface="Georgia"/>
              </a:defRPr>
            </a:lvl7pPr>
            <a:lvl8pPr marL="0" marR="0" lvl="7" indent="0" algn="r">
              <a:spcBef>
                <a:spcPts val="0"/>
              </a:spcBef>
              <a:spcAft>
                <a:spcPts val="0"/>
              </a:spcAft>
              <a:buNone/>
              <a:defRPr sz="1200">
                <a:solidFill>
                  <a:srgbClr val="888888"/>
                </a:solidFill>
                <a:latin typeface="Georgia"/>
                <a:ea typeface="Georgia"/>
                <a:cs typeface="Georgia"/>
                <a:sym typeface="Georgia"/>
              </a:defRPr>
            </a:lvl8pPr>
            <a:lvl9pPr marL="0" marR="0" lvl="8" indent="0" algn="r">
              <a:spcBef>
                <a:spcPts val="0"/>
              </a:spcBef>
              <a:spcAft>
                <a:spcPts val="0"/>
              </a:spcAft>
              <a:buNone/>
              <a:defRPr sz="1200">
                <a:solidFill>
                  <a:srgbClr val="888888"/>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DDE332A-B159-4B43-9878-0EB4D9559E1F}" type="datetimeFigureOut">
              <a:rPr lang="en-US"/>
              <a:pPr>
                <a:defRPr/>
              </a:pPr>
              <a:t>3/26/2019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9F2FF65-35EE-5048-BB7E-7A9B07B47612}" type="slidenum">
              <a:rPr lang="en-US"/>
              <a:pPr>
                <a:defRPr/>
              </a:pPr>
              <a:t>‹#›</a:t>
            </a:fld>
            <a:endParaRPr lang="en-US"/>
          </a:p>
        </p:txBody>
      </p:sp>
    </p:spTree>
    <p:extLst>
      <p:ext uri="{BB962C8B-B14F-4D97-AF65-F5344CB8AC3E}">
        <p14:creationId xmlns:p14="http://schemas.microsoft.com/office/powerpoint/2010/main" val="2423777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715185F-C5D7-644C-BDFF-A11E6DD36574}" type="datetimeFigureOut">
              <a:rPr lang="en-US"/>
              <a:pPr>
                <a:defRPr/>
              </a:pPr>
              <a:t>3/26/2019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BD8CAA-8AA9-3C42-9EF7-422409550334}" type="slidenum">
              <a:rPr lang="en-US"/>
              <a:pPr>
                <a:defRPr/>
              </a:pPr>
              <a:t>‹#›</a:t>
            </a:fld>
            <a:endParaRPr lang="en-US"/>
          </a:p>
        </p:txBody>
      </p:sp>
    </p:spTree>
    <p:extLst>
      <p:ext uri="{BB962C8B-B14F-4D97-AF65-F5344CB8AC3E}">
        <p14:creationId xmlns:p14="http://schemas.microsoft.com/office/powerpoint/2010/main" val="2213779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31D6056B-20C2-654F-801A-A2533A800341}" type="datetimeFigureOut">
              <a:rPr lang="en-US"/>
              <a:pPr>
                <a:defRPr/>
              </a:pPr>
              <a:t>3/26/2019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3FA315-5C2F-9341-B0D9-B5687C06B19E}" type="slidenum">
              <a:rPr lang="en-US"/>
              <a:pPr>
                <a:defRPr/>
              </a:pPr>
              <a:t>‹#›</a:t>
            </a:fld>
            <a:endParaRPr lang="en-US"/>
          </a:p>
        </p:txBody>
      </p:sp>
    </p:spTree>
    <p:extLst>
      <p:ext uri="{BB962C8B-B14F-4D97-AF65-F5344CB8AC3E}">
        <p14:creationId xmlns:p14="http://schemas.microsoft.com/office/powerpoint/2010/main" val="1666249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B69A5FB-7A11-9445-A80E-02D0389F6C72}" type="datetimeFigureOut">
              <a:rPr lang="en-US"/>
              <a:pPr>
                <a:defRPr/>
              </a:pPr>
              <a:t>3/26/2019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2802FF3-AE41-3B49-B92C-1E0C11C15B47}" type="slidenum">
              <a:rPr lang="en-US"/>
              <a:pPr>
                <a:defRPr/>
              </a:pPr>
              <a:t>‹#›</a:t>
            </a:fld>
            <a:endParaRPr lang="en-US"/>
          </a:p>
        </p:txBody>
      </p:sp>
    </p:spTree>
    <p:extLst>
      <p:ext uri="{BB962C8B-B14F-4D97-AF65-F5344CB8AC3E}">
        <p14:creationId xmlns:p14="http://schemas.microsoft.com/office/powerpoint/2010/main" val="25871753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DF68CBB-5D1E-444B-86EF-14DD7D2FA915}" type="datetimeFigureOut">
              <a:rPr lang="en-US"/>
              <a:pPr>
                <a:defRPr/>
              </a:pPr>
              <a:t>3/26/2019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F92449-3700-334D-9373-356853C61438}" type="slidenum">
              <a:rPr lang="en-US"/>
              <a:pPr>
                <a:defRPr/>
              </a:pPr>
              <a:t>‹#›</a:t>
            </a:fld>
            <a:endParaRPr lang="en-US"/>
          </a:p>
        </p:txBody>
      </p:sp>
    </p:spTree>
    <p:extLst>
      <p:ext uri="{BB962C8B-B14F-4D97-AF65-F5344CB8AC3E}">
        <p14:creationId xmlns:p14="http://schemas.microsoft.com/office/powerpoint/2010/main" val="3405650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A597509-78C9-4142-92CA-962732E59B6C}" type="datetimeFigureOut">
              <a:rPr lang="en-US"/>
              <a:pPr>
                <a:defRPr/>
              </a:pPr>
              <a:t>3/26/2019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E63350A-C612-3E4E-B71F-749774278673}" type="slidenum">
              <a:rPr lang="en-US"/>
              <a:pPr>
                <a:defRPr/>
              </a:pPr>
              <a:t>‹#›</a:t>
            </a:fld>
            <a:endParaRPr lang="en-US"/>
          </a:p>
        </p:txBody>
      </p:sp>
    </p:spTree>
    <p:extLst>
      <p:ext uri="{BB962C8B-B14F-4D97-AF65-F5344CB8AC3E}">
        <p14:creationId xmlns:p14="http://schemas.microsoft.com/office/powerpoint/2010/main" val="2500025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01B604-2AEA-3E49-B108-D3A8CE6A0519}" type="datetimeFigureOut">
              <a:rPr lang="en-US"/>
              <a:pPr>
                <a:defRPr/>
              </a:pPr>
              <a:t>3/26/2019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721CD79-40B5-AD45-8C69-C0F87F57A905}" type="slidenum">
              <a:rPr lang="en-US"/>
              <a:pPr>
                <a:defRPr/>
              </a:pPr>
              <a:t>‹#›</a:t>
            </a:fld>
            <a:endParaRPr lang="en-US"/>
          </a:p>
        </p:txBody>
      </p:sp>
    </p:spTree>
    <p:extLst>
      <p:ext uri="{BB962C8B-B14F-4D97-AF65-F5344CB8AC3E}">
        <p14:creationId xmlns:p14="http://schemas.microsoft.com/office/powerpoint/2010/main" val="21760914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23927F1E-34E0-6540-AE2C-326C4438DEC1}" type="datetimeFigureOut">
              <a:rPr lang="en-US"/>
              <a:pPr>
                <a:defRPr/>
              </a:pPr>
              <a:t>3/26/2019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B4E0B1-0BDB-F040-93D1-BD2DF1E3EED3}" type="slidenum">
              <a:rPr lang="en-US"/>
              <a:pPr>
                <a:defRPr/>
              </a:pPr>
              <a:t>‹#›</a:t>
            </a:fld>
            <a:endParaRPr lang="en-US"/>
          </a:p>
        </p:txBody>
      </p:sp>
    </p:spTree>
    <p:extLst>
      <p:ext uri="{BB962C8B-B14F-4D97-AF65-F5344CB8AC3E}">
        <p14:creationId xmlns:p14="http://schemas.microsoft.com/office/powerpoint/2010/main" val="767772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Georgia"/>
                <a:ea typeface="Georgia"/>
                <a:cs typeface="Georgia"/>
                <a:sym typeface="Georgia"/>
              </a:defRPr>
            </a:lvl1pPr>
            <a:lvl2pPr marL="0" marR="0" lvl="1" indent="0" algn="r">
              <a:spcBef>
                <a:spcPts val="0"/>
              </a:spcBef>
              <a:spcAft>
                <a:spcPts val="0"/>
              </a:spcAft>
              <a:buNone/>
              <a:defRPr sz="1200" b="0" i="0" u="none" strike="noStrike" cap="none">
                <a:solidFill>
                  <a:srgbClr val="888888"/>
                </a:solidFill>
                <a:latin typeface="Georgia"/>
                <a:ea typeface="Georgia"/>
                <a:cs typeface="Georgia"/>
                <a:sym typeface="Georgia"/>
              </a:defRPr>
            </a:lvl2pPr>
            <a:lvl3pPr marL="0" marR="0" lvl="2" indent="0" algn="r">
              <a:spcBef>
                <a:spcPts val="0"/>
              </a:spcBef>
              <a:spcAft>
                <a:spcPts val="0"/>
              </a:spcAft>
              <a:buNone/>
              <a:defRPr sz="1200" b="0" i="0" u="none" strike="noStrike" cap="none">
                <a:solidFill>
                  <a:srgbClr val="888888"/>
                </a:solidFill>
                <a:latin typeface="Georgia"/>
                <a:ea typeface="Georgia"/>
                <a:cs typeface="Georgia"/>
                <a:sym typeface="Georgia"/>
              </a:defRPr>
            </a:lvl3pPr>
            <a:lvl4pPr marL="0" marR="0" lvl="3" indent="0" algn="r">
              <a:spcBef>
                <a:spcPts val="0"/>
              </a:spcBef>
              <a:spcAft>
                <a:spcPts val="0"/>
              </a:spcAft>
              <a:buNone/>
              <a:defRPr sz="1200" b="0" i="0" u="none" strike="noStrike" cap="none">
                <a:solidFill>
                  <a:srgbClr val="888888"/>
                </a:solidFill>
                <a:latin typeface="Georgia"/>
                <a:ea typeface="Georgia"/>
                <a:cs typeface="Georgia"/>
                <a:sym typeface="Georgia"/>
              </a:defRPr>
            </a:lvl4pPr>
            <a:lvl5pPr marL="0" marR="0" lvl="4" indent="0" algn="r">
              <a:spcBef>
                <a:spcPts val="0"/>
              </a:spcBef>
              <a:spcAft>
                <a:spcPts val="0"/>
              </a:spcAft>
              <a:buNone/>
              <a:defRPr sz="1200" b="0" i="0" u="none" strike="noStrike" cap="none">
                <a:solidFill>
                  <a:srgbClr val="888888"/>
                </a:solidFill>
                <a:latin typeface="Georgia"/>
                <a:ea typeface="Georgia"/>
                <a:cs typeface="Georgia"/>
                <a:sym typeface="Georgia"/>
              </a:defRPr>
            </a:lvl5pPr>
            <a:lvl6pPr marL="0" marR="0" lvl="5" indent="0" algn="r">
              <a:spcBef>
                <a:spcPts val="0"/>
              </a:spcBef>
              <a:spcAft>
                <a:spcPts val="0"/>
              </a:spcAft>
              <a:buNone/>
              <a:defRPr sz="1200" b="0" i="0" u="none" strike="noStrike" cap="none">
                <a:solidFill>
                  <a:srgbClr val="888888"/>
                </a:solidFill>
                <a:latin typeface="Georgia"/>
                <a:ea typeface="Georgia"/>
                <a:cs typeface="Georgia"/>
                <a:sym typeface="Georgia"/>
              </a:defRPr>
            </a:lvl6pPr>
            <a:lvl7pPr marL="0" marR="0" lvl="6" indent="0" algn="r">
              <a:spcBef>
                <a:spcPts val="0"/>
              </a:spcBef>
              <a:spcAft>
                <a:spcPts val="0"/>
              </a:spcAft>
              <a:buNone/>
              <a:defRPr sz="1200" b="0" i="0" u="none" strike="noStrike" cap="none">
                <a:solidFill>
                  <a:srgbClr val="888888"/>
                </a:solidFill>
                <a:latin typeface="Georgia"/>
                <a:ea typeface="Georgia"/>
                <a:cs typeface="Georgia"/>
                <a:sym typeface="Georgia"/>
              </a:defRPr>
            </a:lvl7pPr>
            <a:lvl8pPr marL="0" marR="0" lvl="7" indent="0" algn="r">
              <a:spcBef>
                <a:spcPts val="0"/>
              </a:spcBef>
              <a:spcAft>
                <a:spcPts val="0"/>
              </a:spcAft>
              <a:buNone/>
              <a:defRPr sz="1200" b="0" i="0" u="none" strike="noStrike" cap="none">
                <a:solidFill>
                  <a:srgbClr val="888888"/>
                </a:solidFill>
                <a:latin typeface="Georgia"/>
                <a:ea typeface="Georgia"/>
                <a:cs typeface="Georgia"/>
                <a:sym typeface="Georgia"/>
              </a:defRPr>
            </a:lvl8pPr>
            <a:lvl9pPr marL="0" marR="0" lvl="8" indent="0" algn="r">
              <a:spcBef>
                <a:spcPts val="0"/>
              </a:spcBef>
              <a:spcAft>
                <a:spcPts val="0"/>
              </a:spcAft>
              <a:buNone/>
              <a:defRPr sz="1200" b="0" i="0" u="none" strike="noStrike" cap="none">
                <a:solidFill>
                  <a:srgbClr val="888888"/>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B8D75C14-A7D7-094A-8026-D24A79F49AC2}" type="datetimeFigureOut">
              <a:rPr lang="en-US"/>
              <a:pPr>
                <a:defRPr/>
              </a:pPr>
              <a:t>3/26/2019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DB8902F-E438-6A4D-9E1A-94870CE4BE52}" type="slidenum">
              <a:rPr lang="en-US"/>
              <a:pPr>
                <a:defRPr/>
              </a:pPr>
              <a:t>‹#›</a:t>
            </a:fld>
            <a:endParaRPr lang="en-US"/>
          </a:p>
        </p:txBody>
      </p:sp>
    </p:spTree>
    <p:extLst>
      <p:ext uri="{BB962C8B-B14F-4D97-AF65-F5344CB8AC3E}">
        <p14:creationId xmlns:p14="http://schemas.microsoft.com/office/powerpoint/2010/main" val="29137605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D0470AA-30E6-894F-8C16-CCCA6EF95630}" type="datetimeFigureOut">
              <a:rPr lang="en-US"/>
              <a:pPr>
                <a:defRPr/>
              </a:pPr>
              <a:t>3/26/2019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F35A62-9F87-7F44-A888-ACB5578C3D3E}" type="slidenum">
              <a:rPr lang="en-US"/>
              <a:pPr>
                <a:defRPr/>
              </a:pPr>
              <a:t>‹#›</a:t>
            </a:fld>
            <a:endParaRPr lang="en-US"/>
          </a:p>
        </p:txBody>
      </p:sp>
    </p:spTree>
    <p:extLst>
      <p:ext uri="{BB962C8B-B14F-4D97-AF65-F5344CB8AC3E}">
        <p14:creationId xmlns:p14="http://schemas.microsoft.com/office/powerpoint/2010/main" val="21003887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27E5667-339C-0146-9524-5605CA1AD8DE}" type="datetimeFigureOut">
              <a:rPr lang="en-US"/>
              <a:pPr>
                <a:defRPr/>
              </a:pPr>
              <a:t>3/26/2019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28B68AD-9138-6841-896F-ACE7F46CFC39}" type="slidenum">
              <a:rPr lang="en-US"/>
              <a:pPr>
                <a:defRPr/>
              </a:pPr>
              <a:t>‹#›</a:t>
            </a:fld>
            <a:endParaRPr lang="en-US"/>
          </a:p>
        </p:txBody>
      </p:sp>
    </p:spTree>
    <p:extLst>
      <p:ext uri="{BB962C8B-B14F-4D97-AF65-F5344CB8AC3E}">
        <p14:creationId xmlns:p14="http://schemas.microsoft.com/office/powerpoint/2010/main" val="13676824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44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0A98AF03-7270-45C2-A683-C5E353EF01A5}" type="datetime4">
              <a:rPr lang="en-US" smtClean="0"/>
              <a:pPr/>
              <a:t>March 26, 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dirty="0"/>
          </a:p>
        </p:txBody>
      </p:sp>
      <p:cxnSp>
        <p:nvCxnSpPr>
          <p:cNvPr id="11" name="Straight Connector 10"/>
          <p:cNvCxnSpPr/>
          <p:nvPr/>
        </p:nvCxnSpPr>
        <p:spPr>
          <a:xfrm flipV="1">
            <a:off x="8386843"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584154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A93482-8E69-40F7-BCAD-5662A6CADB27}" type="datetime4">
              <a:rPr lang="en-US" smtClean="0"/>
              <a:pPr/>
              <a:t>March 26, 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extLst>
      <p:ext uri="{BB962C8B-B14F-4D97-AF65-F5344CB8AC3E}">
        <p14:creationId xmlns:p14="http://schemas.microsoft.com/office/powerpoint/2010/main" val="29410220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44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B7EAE1-CAAC-4AEF-919E-158692B1E55E}" type="datetime4">
              <a:rPr lang="en-US" smtClean="0"/>
              <a:pPr/>
              <a:t>March 26, 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
        <p:nvSpPr>
          <p:cNvPr id="10" name="Rectangle 9"/>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p:cNvCxnSpPr/>
          <p:nvPr/>
        </p:nvCxnSpPr>
        <p:spPr>
          <a:xfrm flipV="1">
            <a:off x="8386843"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25657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25A706-D8F2-4D1A-855A-CADC92600C26}" type="datetime4">
              <a:rPr lang="en-US" smtClean="0"/>
              <a:pPr/>
              <a:t>March 26, 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Tree>
    <p:extLst>
      <p:ext uri="{BB962C8B-B14F-4D97-AF65-F5344CB8AC3E}">
        <p14:creationId xmlns:p14="http://schemas.microsoft.com/office/powerpoint/2010/main" val="33535240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2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89320"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9B4F123-1704-49AC-9D15-C4B1462B8014}" type="datetime4">
              <a:rPr lang="en-US" smtClean="0"/>
              <a:pPr/>
              <a:t>March 26, 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37D5FE-740C-46F5-801A-FA5477D9711F}" type="slidenum">
              <a:rPr lang="en-US" smtClean="0"/>
              <a:pPr/>
              <a:t>‹#›</a:t>
            </a:fld>
            <a:endParaRPr lang="en-US"/>
          </a:p>
        </p:txBody>
      </p:sp>
    </p:spTree>
    <p:extLst>
      <p:ext uri="{BB962C8B-B14F-4D97-AF65-F5344CB8AC3E}">
        <p14:creationId xmlns:p14="http://schemas.microsoft.com/office/powerpoint/2010/main" val="18142281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3127EC2-47FB-48A1-8644-C8A81DDAA119}" type="datetime4">
              <a:rPr lang="en-US" smtClean="0"/>
              <a:pPr/>
              <a:t>March 26, 2019</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B37D5FE-740C-46F5-801A-FA5477D9711F}" type="slidenum">
              <a:rPr lang="en-US" smtClean="0"/>
              <a:pPr/>
              <a:t>‹#›</a:t>
            </a:fld>
            <a:endParaRPr lang="en-US"/>
          </a:p>
        </p:txBody>
      </p:sp>
    </p:spTree>
    <p:extLst>
      <p:ext uri="{BB962C8B-B14F-4D97-AF65-F5344CB8AC3E}">
        <p14:creationId xmlns:p14="http://schemas.microsoft.com/office/powerpoint/2010/main" val="23776167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3EC3ED-7435-49F9-84C8-03CCA2F8DEDB}" type="datetime4">
              <a:rPr lang="en-US" smtClean="0"/>
              <a:pPr/>
              <a:t>March 26, 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37D5FE-740C-46F5-801A-FA5477D9711F}" type="slidenum">
              <a:rPr lang="en-US" smtClean="0"/>
              <a:pPr/>
              <a:t>‹#›</a:t>
            </a:fld>
            <a:endParaRPr lang="en-US"/>
          </a:p>
        </p:txBody>
      </p:sp>
    </p:spTree>
    <p:extLst>
      <p:ext uri="{BB962C8B-B14F-4D97-AF65-F5344CB8AC3E}">
        <p14:creationId xmlns:p14="http://schemas.microsoft.com/office/powerpoint/2010/main" val="2412250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9" name="Google Shape;29;p4"/>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Georgia"/>
                <a:ea typeface="Georgia"/>
                <a:cs typeface="Georgia"/>
                <a:sym typeface="Georgia"/>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Georgia"/>
                <a:ea typeface="Georgia"/>
                <a:cs typeface="Georgia"/>
                <a:sym typeface="Georgia"/>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Georgia"/>
                <a:ea typeface="Georgia"/>
                <a:cs typeface="Georgia"/>
                <a:sym typeface="Georgia"/>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Georgia"/>
                <a:ea typeface="Georgia"/>
                <a:cs typeface="Georgia"/>
                <a:sym typeface="Georgia"/>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Georgia"/>
                <a:ea typeface="Georgia"/>
                <a:cs typeface="Georgia"/>
                <a:sym typeface="Georgia"/>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Georgia"/>
                <a:ea typeface="Georgia"/>
                <a:cs typeface="Georgia"/>
                <a:sym typeface="Georgia"/>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Georgia"/>
                <a:ea typeface="Georgia"/>
                <a:cs typeface="Georgia"/>
                <a:sym typeface="Georgia"/>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Georgia"/>
                <a:ea typeface="Georgia"/>
                <a:cs typeface="Georgia"/>
                <a:sym typeface="Georgia"/>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Georgia"/>
                <a:ea typeface="Georgia"/>
                <a:cs typeface="Georgia"/>
                <a:sym typeface="Georgia"/>
              </a:defRPr>
            </a:lvl9pPr>
          </a:lstStyle>
          <a:p>
            <a:endParaRPr/>
          </a:p>
        </p:txBody>
      </p:sp>
      <p:sp>
        <p:nvSpPr>
          <p:cNvPr id="30" name="Google Shape;30;p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 name="Google Shape;31;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Georgia"/>
                <a:ea typeface="Georgia"/>
                <a:cs typeface="Georgia"/>
                <a:sym typeface="Georgia"/>
              </a:defRPr>
            </a:lvl1pPr>
            <a:lvl2pPr marL="0" marR="0" lvl="1" indent="0" algn="r">
              <a:spcBef>
                <a:spcPts val="0"/>
              </a:spcBef>
              <a:spcAft>
                <a:spcPts val="0"/>
              </a:spcAft>
              <a:buNone/>
              <a:defRPr sz="1200" b="0" i="0" u="none" strike="noStrike" cap="none">
                <a:solidFill>
                  <a:srgbClr val="888888"/>
                </a:solidFill>
                <a:latin typeface="Georgia"/>
                <a:ea typeface="Georgia"/>
                <a:cs typeface="Georgia"/>
                <a:sym typeface="Georgia"/>
              </a:defRPr>
            </a:lvl2pPr>
            <a:lvl3pPr marL="0" marR="0" lvl="2" indent="0" algn="r">
              <a:spcBef>
                <a:spcPts val="0"/>
              </a:spcBef>
              <a:spcAft>
                <a:spcPts val="0"/>
              </a:spcAft>
              <a:buNone/>
              <a:defRPr sz="1200" b="0" i="0" u="none" strike="noStrike" cap="none">
                <a:solidFill>
                  <a:srgbClr val="888888"/>
                </a:solidFill>
                <a:latin typeface="Georgia"/>
                <a:ea typeface="Georgia"/>
                <a:cs typeface="Georgia"/>
                <a:sym typeface="Georgia"/>
              </a:defRPr>
            </a:lvl3pPr>
            <a:lvl4pPr marL="0" marR="0" lvl="3" indent="0" algn="r">
              <a:spcBef>
                <a:spcPts val="0"/>
              </a:spcBef>
              <a:spcAft>
                <a:spcPts val="0"/>
              </a:spcAft>
              <a:buNone/>
              <a:defRPr sz="1200" b="0" i="0" u="none" strike="noStrike" cap="none">
                <a:solidFill>
                  <a:srgbClr val="888888"/>
                </a:solidFill>
                <a:latin typeface="Georgia"/>
                <a:ea typeface="Georgia"/>
                <a:cs typeface="Georgia"/>
                <a:sym typeface="Georgia"/>
              </a:defRPr>
            </a:lvl4pPr>
            <a:lvl5pPr marL="0" marR="0" lvl="4" indent="0" algn="r">
              <a:spcBef>
                <a:spcPts val="0"/>
              </a:spcBef>
              <a:spcAft>
                <a:spcPts val="0"/>
              </a:spcAft>
              <a:buNone/>
              <a:defRPr sz="1200" b="0" i="0" u="none" strike="noStrike" cap="none">
                <a:solidFill>
                  <a:srgbClr val="888888"/>
                </a:solidFill>
                <a:latin typeface="Georgia"/>
                <a:ea typeface="Georgia"/>
                <a:cs typeface="Georgia"/>
                <a:sym typeface="Georgia"/>
              </a:defRPr>
            </a:lvl5pPr>
            <a:lvl6pPr marL="0" marR="0" lvl="5" indent="0" algn="r">
              <a:spcBef>
                <a:spcPts val="0"/>
              </a:spcBef>
              <a:spcAft>
                <a:spcPts val="0"/>
              </a:spcAft>
              <a:buNone/>
              <a:defRPr sz="1200" b="0" i="0" u="none" strike="noStrike" cap="none">
                <a:solidFill>
                  <a:srgbClr val="888888"/>
                </a:solidFill>
                <a:latin typeface="Georgia"/>
                <a:ea typeface="Georgia"/>
                <a:cs typeface="Georgia"/>
                <a:sym typeface="Georgia"/>
              </a:defRPr>
            </a:lvl6pPr>
            <a:lvl7pPr marL="0" marR="0" lvl="6" indent="0" algn="r">
              <a:spcBef>
                <a:spcPts val="0"/>
              </a:spcBef>
              <a:spcAft>
                <a:spcPts val="0"/>
              </a:spcAft>
              <a:buNone/>
              <a:defRPr sz="1200" b="0" i="0" u="none" strike="noStrike" cap="none">
                <a:solidFill>
                  <a:srgbClr val="888888"/>
                </a:solidFill>
                <a:latin typeface="Georgia"/>
                <a:ea typeface="Georgia"/>
                <a:cs typeface="Georgia"/>
                <a:sym typeface="Georgia"/>
              </a:defRPr>
            </a:lvl7pPr>
            <a:lvl8pPr marL="0" marR="0" lvl="7" indent="0" algn="r">
              <a:spcBef>
                <a:spcPts val="0"/>
              </a:spcBef>
              <a:spcAft>
                <a:spcPts val="0"/>
              </a:spcAft>
              <a:buNone/>
              <a:defRPr sz="1200" b="0" i="0" u="none" strike="noStrike" cap="none">
                <a:solidFill>
                  <a:srgbClr val="888888"/>
                </a:solidFill>
                <a:latin typeface="Georgia"/>
                <a:ea typeface="Georgia"/>
                <a:cs typeface="Georgia"/>
                <a:sym typeface="Georgia"/>
              </a:defRPr>
            </a:lvl8pPr>
            <a:lvl9pPr marL="0" marR="0" lvl="8" indent="0" algn="r">
              <a:spcBef>
                <a:spcPts val="0"/>
              </a:spcBef>
              <a:spcAft>
                <a:spcPts val="0"/>
              </a:spcAft>
              <a:buNone/>
              <a:defRPr sz="1200" b="0" i="0" u="none" strike="noStrike" cap="none">
                <a:solidFill>
                  <a:srgbClr val="888888"/>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36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C49BF1-FCD3-4395-8FF6-0047AF66228E}" type="datetime4">
              <a:rPr lang="en-US" smtClean="0"/>
              <a:pPr/>
              <a:t>March 26, 2019</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Tree>
    <p:extLst>
      <p:ext uri="{BB962C8B-B14F-4D97-AF65-F5344CB8AC3E}">
        <p14:creationId xmlns:p14="http://schemas.microsoft.com/office/powerpoint/2010/main" val="18252716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A861222-2C8B-4501-BE87-6797EC025925}" type="datetime4">
              <a:rPr lang="en-US" smtClean="0"/>
              <a:pPr/>
              <a:t>March 26, 2019</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44023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FB5AFD-D735-4504-A039-ADEBB6448D55}" type="datetime4">
              <a:rPr lang="en-US" smtClean="0"/>
              <a:pPr/>
              <a:t>March 26, 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extLst>
      <p:ext uri="{BB962C8B-B14F-4D97-AF65-F5344CB8AC3E}">
        <p14:creationId xmlns:p14="http://schemas.microsoft.com/office/powerpoint/2010/main" val="23234030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2"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5C8118-FB93-4E87-B380-0175F2FE2167}" type="datetime4">
              <a:rPr lang="en-US" smtClean="0"/>
              <a:pPr/>
              <a:t>March 26, 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cxnSp>
        <p:nvCxnSpPr>
          <p:cNvPr id="8" name="Straight Connector 7"/>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8465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7AD4A-37A5-495B-8422-00EBB62DB9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A38ABD-04B1-49EB-A7E7-FFCBC02DBF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17D525-01FB-4A78-B9B3-CE8E76127269}"/>
              </a:ext>
            </a:extLst>
          </p:cNvPr>
          <p:cNvSpPr>
            <a:spLocks noGrp="1"/>
          </p:cNvSpPr>
          <p:nvPr>
            <p:ph type="dt" sz="half" idx="10"/>
          </p:nvPr>
        </p:nvSpPr>
        <p:spPr/>
        <p:txBody>
          <a:bodyPr/>
          <a:lstStyle/>
          <a:p>
            <a:fld id="{9F312EB4-74C8-4652-941B-E92A78DC5FD7}" type="datetimeFigureOut">
              <a:rPr lang="en-US" smtClean="0"/>
              <a:t>3/26/2019</a:t>
            </a:fld>
            <a:endParaRPr lang="en-US"/>
          </a:p>
        </p:txBody>
      </p:sp>
      <p:sp>
        <p:nvSpPr>
          <p:cNvPr id="5" name="Footer Placeholder 4">
            <a:extLst>
              <a:ext uri="{FF2B5EF4-FFF2-40B4-BE49-F238E27FC236}">
                <a16:creationId xmlns:a16="http://schemas.microsoft.com/office/drawing/2014/main" id="{8824ECE2-1ACD-43BD-8A97-4EFAD16E56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D2904E-4D09-43B6-BD8F-93B8D5081A8C}"/>
              </a:ext>
            </a:extLst>
          </p:cNvPr>
          <p:cNvSpPr>
            <a:spLocks noGrp="1"/>
          </p:cNvSpPr>
          <p:nvPr>
            <p:ph type="sldNum" sz="quarter" idx="12"/>
          </p:nvPr>
        </p:nvSpPr>
        <p:spPr/>
        <p:txBody>
          <a:bodyPr/>
          <a:lstStyle/>
          <a:p>
            <a:fld id="{54753BE3-3D2D-4959-8A6A-EAAAB864CD8D}" type="slidenum">
              <a:rPr lang="en-US" smtClean="0"/>
              <a:t>‹#›</a:t>
            </a:fld>
            <a:endParaRPr lang="en-US"/>
          </a:p>
        </p:txBody>
      </p:sp>
    </p:spTree>
    <p:extLst>
      <p:ext uri="{BB962C8B-B14F-4D97-AF65-F5344CB8AC3E}">
        <p14:creationId xmlns:p14="http://schemas.microsoft.com/office/powerpoint/2010/main" val="26266510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1FDAE-0A2C-44C6-B283-FB40A2AED8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7FE740-9AA4-44D1-8AD3-ECB714C9AF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4511D3-BB1A-428E-8F25-2B69FC8970C7}"/>
              </a:ext>
            </a:extLst>
          </p:cNvPr>
          <p:cNvSpPr>
            <a:spLocks noGrp="1"/>
          </p:cNvSpPr>
          <p:nvPr>
            <p:ph type="dt" sz="half" idx="10"/>
          </p:nvPr>
        </p:nvSpPr>
        <p:spPr/>
        <p:txBody>
          <a:bodyPr/>
          <a:lstStyle/>
          <a:p>
            <a:fld id="{9F312EB4-74C8-4652-941B-E92A78DC5FD7}" type="datetimeFigureOut">
              <a:rPr lang="en-US" smtClean="0"/>
              <a:t>3/26/2019</a:t>
            </a:fld>
            <a:endParaRPr lang="en-US"/>
          </a:p>
        </p:txBody>
      </p:sp>
      <p:sp>
        <p:nvSpPr>
          <p:cNvPr id="5" name="Footer Placeholder 4">
            <a:extLst>
              <a:ext uri="{FF2B5EF4-FFF2-40B4-BE49-F238E27FC236}">
                <a16:creationId xmlns:a16="http://schemas.microsoft.com/office/drawing/2014/main" id="{C54642C4-1B80-428F-B70E-E704B25B0D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EBFF91-9D7B-46E5-A28D-424B8EA66D9A}"/>
              </a:ext>
            </a:extLst>
          </p:cNvPr>
          <p:cNvSpPr>
            <a:spLocks noGrp="1"/>
          </p:cNvSpPr>
          <p:nvPr>
            <p:ph type="sldNum" sz="quarter" idx="12"/>
          </p:nvPr>
        </p:nvSpPr>
        <p:spPr/>
        <p:txBody>
          <a:bodyPr/>
          <a:lstStyle/>
          <a:p>
            <a:fld id="{54753BE3-3D2D-4959-8A6A-EAAAB864CD8D}" type="slidenum">
              <a:rPr lang="en-US" smtClean="0"/>
              <a:t>‹#›</a:t>
            </a:fld>
            <a:endParaRPr lang="en-US"/>
          </a:p>
        </p:txBody>
      </p:sp>
    </p:spTree>
    <p:extLst>
      <p:ext uri="{BB962C8B-B14F-4D97-AF65-F5344CB8AC3E}">
        <p14:creationId xmlns:p14="http://schemas.microsoft.com/office/powerpoint/2010/main" val="1850270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56DC4-27A9-4000-8898-296578ABF9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6A4C6E-03EE-4659-BA21-357322E32C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DBE55F-F17E-436C-917C-4F0C5610BFD6}"/>
              </a:ext>
            </a:extLst>
          </p:cNvPr>
          <p:cNvSpPr>
            <a:spLocks noGrp="1"/>
          </p:cNvSpPr>
          <p:nvPr>
            <p:ph type="dt" sz="half" idx="10"/>
          </p:nvPr>
        </p:nvSpPr>
        <p:spPr/>
        <p:txBody>
          <a:bodyPr/>
          <a:lstStyle/>
          <a:p>
            <a:fld id="{9F312EB4-74C8-4652-941B-E92A78DC5FD7}" type="datetimeFigureOut">
              <a:rPr lang="en-US" smtClean="0"/>
              <a:t>3/26/2019</a:t>
            </a:fld>
            <a:endParaRPr lang="en-US"/>
          </a:p>
        </p:txBody>
      </p:sp>
      <p:sp>
        <p:nvSpPr>
          <p:cNvPr id="5" name="Footer Placeholder 4">
            <a:extLst>
              <a:ext uri="{FF2B5EF4-FFF2-40B4-BE49-F238E27FC236}">
                <a16:creationId xmlns:a16="http://schemas.microsoft.com/office/drawing/2014/main" id="{ECC21457-8984-4106-BEA1-07301045F9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564828-BA42-49CB-B05F-4343007DABDC}"/>
              </a:ext>
            </a:extLst>
          </p:cNvPr>
          <p:cNvSpPr>
            <a:spLocks noGrp="1"/>
          </p:cNvSpPr>
          <p:nvPr>
            <p:ph type="sldNum" sz="quarter" idx="12"/>
          </p:nvPr>
        </p:nvSpPr>
        <p:spPr/>
        <p:txBody>
          <a:bodyPr/>
          <a:lstStyle/>
          <a:p>
            <a:fld id="{54753BE3-3D2D-4959-8A6A-EAAAB864CD8D}" type="slidenum">
              <a:rPr lang="en-US" smtClean="0"/>
              <a:t>‹#›</a:t>
            </a:fld>
            <a:endParaRPr lang="en-US"/>
          </a:p>
        </p:txBody>
      </p:sp>
    </p:spTree>
    <p:extLst>
      <p:ext uri="{BB962C8B-B14F-4D97-AF65-F5344CB8AC3E}">
        <p14:creationId xmlns:p14="http://schemas.microsoft.com/office/powerpoint/2010/main" val="9387020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C06FD-DFA1-4436-8383-F2905E88F3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1B538E-ADBD-47F4-A0E7-C6F69FD7B7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23F619-5B49-4716-8DE8-B995B3C5C0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9A6AB4-AE0F-41F2-8080-6CD55C837CAF}"/>
              </a:ext>
            </a:extLst>
          </p:cNvPr>
          <p:cNvSpPr>
            <a:spLocks noGrp="1"/>
          </p:cNvSpPr>
          <p:nvPr>
            <p:ph type="dt" sz="half" idx="10"/>
          </p:nvPr>
        </p:nvSpPr>
        <p:spPr/>
        <p:txBody>
          <a:bodyPr/>
          <a:lstStyle/>
          <a:p>
            <a:fld id="{9F312EB4-74C8-4652-941B-E92A78DC5FD7}" type="datetimeFigureOut">
              <a:rPr lang="en-US" smtClean="0"/>
              <a:t>3/26/2019</a:t>
            </a:fld>
            <a:endParaRPr lang="en-US"/>
          </a:p>
        </p:txBody>
      </p:sp>
      <p:sp>
        <p:nvSpPr>
          <p:cNvPr id="6" name="Footer Placeholder 5">
            <a:extLst>
              <a:ext uri="{FF2B5EF4-FFF2-40B4-BE49-F238E27FC236}">
                <a16:creationId xmlns:a16="http://schemas.microsoft.com/office/drawing/2014/main" id="{70D5D87E-0A9D-4327-82C9-F22F254E87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D55C77-5193-40D0-80F9-5798EB06F40B}"/>
              </a:ext>
            </a:extLst>
          </p:cNvPr>
          <p:cNvSpPr>
            <a:spLocks noGrp="1"/>
          </p:cNvSpPr>
          <p:nvPr>
            <p:ph type="sldNum" sz="quarter" idx="12"/>
          </p:nvPr>
        </p:nvSpPr>
        <p:spPr/>
        <p:txBody>
          <a:bodyPr/>
          <a:lstStyle/>
          <a:p>
            <a:fld id="{54753BE3-3D2D-4959-8A6A-EAAAB864CD8D}" type="slidenum">
              <a:rPr lang="en-US" smtClean="0"/>
              <a:t>‹#›</a:t>
            </a:fld>
            <a:endParaRPr lang="en-US"/>
          </a:p>
        </p:txBody>
      </p:sp>
    </p:spTree>
    <p:extLst>
      <p:ext uri="{BB962C8B-B14F-4D97-AF65-F5344CB8AC3E}">
        <p14:creationId xmlns:p14="http://schemas.microsoft.com/office/powerpoint/2010/main" val="21095152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2A986-DC12-4FF0-9F90-74D24BB5B1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AFA4BA-0D0E-4D09-B426-99B8722EBC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F070A0-0FB1-4662-8C9C-0B263DEDCF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B38F44-403C-4DF6-AECE-B71BA3AFA5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957910-D5B9-42B5-9799-081A57909F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0ADEB5-028F-41CD-9FB0-7328218E0CC1}"/>
              </a:ext>
            </a:extLst>
          </p:cNvPr>
          <p:cNvSpPr>
            <a:spLocks noGrp="1"/>
          </p:cNvSpPr>
          <p:nvPr>
            <p:ph type="dt" sz="half" idx="10"/>
          </p:nvPr>
        </p:nvSpPr>
        <p:spPr/>
        <p:txBody>
          <a:bodyPr/>
          <a:lstStyle/>
          <a:p>
            <a:fld id="{9F312EB4-74C8-4652-941B-E92A78DC5FD7}" type="datetimeFigureOut">
              <a:rPr lang="en-US" smtClean="0"/>
              <a:t>3/26/2019</a:t>
            </a:fld>
            <a:endParaRPr lang="en-US"/>
          </a:p>
        </p:txBody>
      </p:sp>
      <p:sp>
        <p:nvSpPr>
          <p:cNvPr id="8" name="Footer Placeholder 7">
            <a:extLst>
              <a:ext uri="{FF2B5EF4-FFF2-40B4-BE49-F238E27FC236}">
                <a16:creationId xmlns:a16="http://schemas.microsoft.com/office/drawing/2014/main" id="{6CA8C838-F02F-4F8A-A8E2-B83EE9E29C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2C32A0-20F6-4AD9-A903-FE2475AC925A}"/>
              </a:ext>
            </a:extLst>
          </p:cNvPr>
          <p:cNvSpPr>
            <a:spLocks noGrp="1"/>
          </p:cNvSpPr>
          <p:nvPr>
            <p:ph type="sldNum" sz="quarter" idx="12"/>
          </p:nvPr>
        </p:nvSpPr>
        <p:spPr/>
        <p:txBody>
          <a:bodyPr/>
          <a:lstStyle/>
          <a:p>
            <a:fld id="{54753BE3-3D2D-4959-8A6A-EAAAB864CD8D}" type="slidenum">
              <a:rPr lang="en-US" smtClean="0"/>
              <a:t>‹#›</a:t>
            </a:fld>
            <a:endParaRPr lang="en-US"/>
          </a:p>
        </p:txBody>
      </p:sp>
    </p:spTree>
    <p:extLst>
      <p:ext uri="{BB962C8B-B14F-4D97-AF65-F5344CB8AC3E}">
        <p14:creationId xmlns:p14="http://schemas.microsoft.com/office/powerpoint/2010/main" val="38009518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84A5C-98CA-408E-A835-F55D35A33E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1F3565-BA83-4828-86B0-8C02910E160C}"/>
              </a:ext>
            </a:extLst>
          </p:cNvPr>
          <p:cNvSpPr>
            <a:spLocks noGrp="1"/>
          </p:cNvSpPr>
          <p:nvPr>
            <p:ph type="dt" sz="half" idx="10"/>
          </p:nvPr>
        </p:nvSpPr>
        <p:spPr/>
        <p:txBody>
          <a:bodyPr/>
          <a:lstStyle/>
          <a:p>
            <a:fld id="{9F312EB4-74C8-4652-941B-E92A78DC5FD7}" type="datetimeFigureOut">
              <a:rPr lang="en-US" smtClean="0"/>
              <a:t>3/26/2019</a:t>
            </a:fld>
            <a:endParaRPr lang="en-US"/>
          </a:p>
        </p:txBody>
      </p:sp>
      <p:sp>
        <p:nvSpPr>
          <p:cNvPr id="4" name="Footer Placeholder 3">
            <a:extLst>
              <a:ext uri="{FF2B5EF4-FFF2-40B4-BE49-F238E27FC236}">
                <a16:creationId xmlns:a16="http://schemas.microsoft.com/office/drawing/2014/main" id="{2847006D-FC8B-47C1-96CC-D7F3A0E31B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B9D787-C625-4D0F-ADB2-1B7C09004C26}"/>
              </a:ext>
            </a:extLst>
          </p:cNvPr>
          <p:cNvSpPr>
            <a:spLocks noGrp="1"/>
          </p:cNvSpPr>
          <p:nvPr>
            <p:ph type="sldNum" sz="quarter" idx="12"/>
          </p:nvPr>
        </p:nvSpPr>
        <p:spPr/>
        <p:txBody>
          <a:bodyPr/>
          <a:lstStyle/>
          <a:p>
            <a:fld id="{54753BE3-3D2D-4959-8A6A-EAAAB864CD8D}" type="slidenum">
              <a:rPr lang="en-US" smtClean="0"/>
              <a:t>‹#›</a:t>
            </a:fld>
            <a:endParaRPr lang="en-US"/>
          </a:p>
        </p:txBody>
      </p:sp>
    </p:spTree>
    <p:extLst>
      <p:ext uri="{BB962C8B-B14F-4D97-AF65-F5344CB8AC3E}">
        <p14:creationId xmlns:p14="http://schemas.microsoft.com/office/powerpoint/2010/main" val="4169914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6" name="Google Shape;36;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Georgia"/>
                <a:ea typeface="Georgia"/>
                <a:cs typeface="Georgia"/>
                <a:sym typeface="Georgia"/>
              </a:defRPr>
            </a:lvl1pPr>
            <a:lvl2pPr marL="0" marR="0" lvl="1" indent="0" algn="r">
              <a:spcBef>
                <a:spcPts val="0"/>
              </a:spcBef>
              <a:spcAft>
                <a:spcPts val="0"/>
              </a:spcAft>
              <a:buNone/>
              <a:defRPr sz="1200">
                <a:solidFill>
                  <a:srgbClr val="888888"/>
                </a:solidFill>
                <a:latin typeface="Georgia"/>
                <a:ea typeface="Georgia"/>
                <a:cs typeface="Georgia"/>
                <a:sym typeface="Georgia"/>
              </a:defRPr>
            </a:lvl2pPr>
            <a:lvl3pPr marL="0" marR="0" lvl="2" indent="0" algn="r">
              <a:spcBef>
                <a:spcPts val="0"/>
              </a:spcBef>
              <a:spcAft>
                <a:spcPts val="0"/>
              </a:spcAft>
              <a:buNone/>
              <a:defRPr sz="1200">
                <a:solidFill>
                  <a:srgbClr val="888888"/>
                </a:solidFill>
                <a:latin typeface="Georgia"/>
                <a:ea typeface="Georgia"/>
                <a:cs typeface="Georgia"/>
                <a:sym typeface="Georgia"/>
              </a:defRPr>
            </a:lvl3pPr>
            <a:lvl4pPr marL="0" marR="0" lvl="3" indent="0" algn="r">
              <a:spcBef>
                <a:spcPts val="0"/>
              </a:spcBef>
              <a:spcAft>
                <a:spcPts val="0"/>
              </a:spcAft>
              <a:buNone/>
              <a:defRPr sz="1200">
                <a:solidFill>
                  <a:srgbClr val="888888"/>
                </a:solidFill>
                <a:latin typeface="Georgia"/>
                <a:ea typeface="Georgia"/>
                <a:cs typeface="Georgia"/>
                <a:sym typeface="Georgia"/>
              </a:defRPr>
            </a:lvl4pPr>
            <a:lvl5pPr marL="0" marR="0" lvl="4" indent="0" algn="r">
              <a:spcBef>
                <a:spcPts val="0"/>
              </a:spcBef>
              <a:spcAft>
                <a:spcPts val="0"/>
              </a:spcAft>
              <a:buNone/>
              <a:defRPr sz="1200">
                <a:solidFill>
                  <a:srgbClr val="888888"/>
                </a:solidFill>
                <a:latin typeface="Georgia"/>
                <a:ea typeface="Georgia"/>
                <a:cs typeface="Georgia"/>
                <a:sym typeface="Georgia"/>
              </a:defRPr>
            </a:lvl5pPr>
            <a:lvl6pPr marL="0" marR="0" lvl="5" indent="0" algn="r">
              <a:spcBef>
                <a:spcPts val="0"/>
              </a:spcBef>
              <a:spcAft>
                <a:spcPts val="0"/>
              </a:spcAft>
              <a:buNone/>
              <a:defRPr sz="1200">
                <a:solidFill>
                  <a:srgbClr val="888888"/>
                </a:solidFill>
                <a:latin typeface="Georgia"/>
                <a:ea typeface="Georgia"/>
                <a:cs typeface="Georgia"/>
                <a:sym typeface="Georgia"/>
              </a:defRPr>
            </a:lvl6pPr>
            <a:lvl7pPr marL="0" marR="0" lvl="6" indent="0" algn="r">
              <a:spcBef>
                <a:spcPts val="0"/>
              </a:spcBef>
              <a:spcAft>
                <a:spcPts val="0"/>
              </a:spcAft>
              <a:buNone/>
              <a:defRPr sz="1200">
                <a:solidFill>
                  <a:srgbClr val="888888"/>
                </a:solidFill>
                <a:latin typeface="Georgia"/>
                <a:ea typeface="Georgia"/>
                <a:cs typeface="Georgia"/>
                <a:sym typeface="Georgia"/>
              </a:defRPr>
            </a:lvl7pPr>
            <a:lvl8pPr marL="0" marR="0" lvl="7" indent="0" algn="r">
              <a:spcBef>
                <a:spcPts val="0"/>
              </a:spcBef>
              <a:spcAft>
                <a:spcPts val="0"/>
              </a:spcAft>
              <a:buNone/>
              <a:defRPr sz="1200">
                <a:solidFill>
                  <a:srgbClr val="888888"/>
                </a:solidFill>
                <a:latin typeface="Georgia"/>
                <a:ea typeface="Georgia"/>
                <a:cs typeface="Georgia"/>
                <a:sym typeface="Georgia"/>
              </a:defRPr>
            </a:lvl8pPr>
            <a:lvl9pPr marL="0" marR="0" lvl="8" indent="0" algn="r">
              <a:spcBef>
                <a:spcPts val="0"/>
              </a:spcBef>
              <a:spcAft>
                <a:spcPts val="0"/>
              </a:spcAft>
              <a:buNone/>
              <a:defRPr sz="1200">
                <a:solidFill>
                  <a:srgbClr val="888888"/>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71026C-F1E3-444C-A3A4-7E1E8CD97F9E}"/>
              </a:ext>
            </a:extLst>
          </p:cNvPr>
          <p:cNvSpPr>
            <a:spLocks noGrp="1"/>
          </p:cNvSpPr>
          <p:nvPr>
            <p:ph type="dt" sz="half" idx="10"/>
          </p:nvPr>
        </p:nvSpPr>
        <p:spPr/>
        <p:txBody>
          <a:bodyPr/>
          <a:lstStyle/>
          <a:p>
            <a:fld id="{9F312EB4-74C8-4652-941B-E92A78DC5FD7}" type="datetimeFigureOut">
              <a:rPr lang="en-US" smtClean="0"/>
              <a:t>3/26/2019</a:t>
            </a:fld>
            <a:endParaRPr lang="en-US"/>
          </a:p>
        </p:txBody>
      </p:sp>
      <p:sp>
        <p:nvSpPr>
          <p:cNvPr id="3" name="Footer Placeholder 2">
            <a:extLst>
              <a:ext uri="{FF2B5EF4-FFF2-40B4-BE49-F238E27FC236}">
                <a16:creationId xmlns:a16="http://schemas.microsoft.com/office/drawing/2014/main" id="{281803F8-8CE1-41E4-9EBA-62E54C50F9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E4EE42-BA96-40FB-8425-2816501D679C}"/>
              </a:ext>
            </a:extLst>
          </p:cNvPr>
          <p:cNvSpPr>
            <a:spLocks noGrp="1"/>
          </p:cNvSpPr>
          <p:nvPr>
            <p:ph type="sldNum" sz="quarter" idx="12"/>
          </p:nvPr>
        </p:nvSpPr>
        <p:spPr/>
        <p:txBody>
          <a:bodyPr/>
          <a:lstStyle/>
          <a:p>
            <a:fld id="{54753BE3-3D2D-4959-8A6A-EAAAB864CD8D}" type="slidenum">
              <a:rPr lang="en-US" smtClean="0"/>
              <a:t>‹#›</a:t>
            </a:fld>
            <a:endParaRPr lang="en-US"/>
          </a:p>
        </p:txBody>
      </p:sp>
    </p:spTree>
    <p:extLst>
      <p:ext uri="{BB962C8B-B14F-4D97-AF65-F5344CB8AC3E}">
        <p14:creationId xmlns:p14="http://schemas.microsoft.com/office/powerpoint/2010/main" val="1109139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F7F98-5382-4285-9B76-0DE6AFBF49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FD23DD-BB5A-425C-9CB0-21D396C11C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B7BCFE-8BB1-4CB7-8EBA-D9338E2036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BD3299-A3FC-4F14-9ADA-E463FD12CE30}"/>
              </a:ext>
            </a:extLst>
          </p:cNvPr>
          <p:cNvSpPr>
            <a:spLocks noGrp="1"/>
          </p:cNvSpPr>
          <p:nvPr>
            <p:ph type="dt" sz="half" idx="10"/>
          </p:nvPr>
        </p:nvSpPr>
        <p:spPr/>
        <p:txBody>
          <a:bodyPr/>
          <a:lstStyle/>
          <a:p>
            <a:fld id="{9F312EB4-74C8-4652-941B-E92A78DC5FD7}" type="datetimeFigureOut">
              <a:rPr lang="en-US" smtClean="0"/>
              <a:t>3/26/2019</a:t>
            </a:fld>
            <a:endParaRPr lang="en-US"/>
          </a:p>
        </p:txBody>
      </p:sp>
      <p:sp>
        <p:nvSpPr>
          <p:cNvPr id="6" name="Footer Placeholder 5">
            <a:extLst>
              <a:ext uri="{FF2B5EF4-FFF2-40B4-BE49-F238E27FC236}">
                <a16:creationId xmlns:a16="http://schemas.microsoft.com/office/drawing/2014/main" id="{AB70C6F0-83C4-406B-BB3B-15C1288AE4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EC9571-27ED-4F47-AD6C-25CA005F7744}"/>
              </a:ext>
            </a:extLst>
          </p:cNvPr>
          <p:cNvSpPr>
            <a:spLocks noGrp="1"/>
          </p:cNvSpPr>
          <p:nvPr>
            <p:ph type="sldNum" sz="quarter" idx="12"/>
          </p:nvPr>
        </p:nvSpPr>
        <p:spPr/>
        <p:txBody>
          <a:bodyPr/>
          <a:lstStyle/>
          <a:p>
            <a:fld id="{54753BE3-3D2D-4959-8A6A-EAAAB864CD8D}" type="slidenum">
              <a:rPr lang="en-US" smtClean="0"/>
              <a:t>‹#›</a:t>
            </a:fld>
            <a:endParaRPr lang="en-US"/>
          </a:p>
        </p:txBody>
      </p:sp>
    </p:spTree>
    <p:extLst>
      <p:ext uri="{BB962C8B-B14F-4D97-AF65-F5344CB8AC3E}">
        <p14:creationId xmlns:p14="http://schemas.microsoft.com/office/powerpoint/2010/main" val="15540887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35BF5-A59A-4D45-B23E-7047974596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E11A57-D10B-4017-950C-4AF409D6D6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75A1B2-C278-4A77-B81D-A9580FB006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4F9BBB-A077-4AA9-BD6A-68D2C0CE6D94}"/>
              </a:ext>
            </a:extLst>
          </p:cNvPr>
          <p:cNvSpPr>
            <a:spLocks noGrp="1"/>
          </p:cNvSpPr>
          <p:nvPr>
            <p:ph type="dt" sz="half" idx="10"/>
          </p:nvPr>
        </p:nvSpPr>
        <p:spPr/>
        <p:txBody>
          <a:bodyPr/>
          <a:lstStyle/>
          <a:p>
            <a:fld id="{9F312EB4-74C8-4652-941B-E92A78DC5FD7}" type="datetimeFigureOut">
              <a:rPr lang="en-US" smtClean="0"/>
              <a:t>3/26/2019</a:t>
            </a:fld>
            <a:endParaRPr lang="en-US"/>
          </a:p>
        </p:txBody>
      </p:sp>
      <p:sp>
        <p:nvSpPr>
          <p:cNvPr id="6" name="Footer Placeholder 5">
            <a:extLst>
              <a:ext uri="{FF2B5EF4-FFF2-40B4-BE49-F238E27FC236}">
                <a16:creationId xmlns:a16="http://schemas.microsoft.com/office/drawing/2014/main" id="{56BB8745-566F-49FF-91A5-6BA78861D6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85EF12-4E2C-42F3-843E-69D2EA42E8A6}"/>
              </a:ext>
            </a:extLst>
          </p:cNvPr>
          <p:cNvSpPr>
            <a:spLocks noGrp="1"/>
          </p:cNvSpPr>
          <p:nvPr>
            <p:ph type="sldNum" sz="quarter" idx="12"/>
          </p:nvPr>
        </p:nvSpPr>
        <p:spPr/>
        <p:txBody>
          <a:bodyPr/>
          <a:lstStyle/>
          <a:p>
            <a:fld id="{54753BE3-3D2D-4959-8A6A-EAAAB864CD8D}" type="slidenum">
              <a:rPr lang="en-US" smtClean="0"/>
              <a:t>‹#›</a:t>
            </a:fld>
            <a:endParaRPr lang="en-US"/>
          </a:p>
        </p:txBody>
      </p:sp>
    </p:spTree>
    <p:extLst>
      <p:ext uri="{BB962C8B-B14F-4D97-AF65-F5344CB8AC3E}">
        <p14:creationId xmlns:p14="http://schemas.microsoft.com/office/powerpoint/2010/main" val="30295834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088A1-EB0A-44AD-9DC6-BB102D0C88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B6DF71-38B8-478E-AEF8-897D48691E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7F9084-0513-48A0-9AE5-E9734AA7FD73}"/>
              </a:ext>
            </a:extLst>
          </p:cNvPr>
          <p:cNvSpPr>
            <a:spLocks noGrp="1"/>
          </p:cNvSpPr>
          <p:nvPr>
            <p:ph type="dt" sz="half" idx="10"/>
          </p:nvPr>
        </p:nvSpPr>
        <p:spPr/>
        <p:txBody>
          <a:bodyPr/>
          <a:lstStyle/>
          <a:p>
            <a:fld id="{9F312EB4-74C8-4652-941B-E92A78DC5FD7}" type="datetimeFigureOut">
              <a:rPr lang="en-US" smtClean="0"/>
              <a:t>3/26/2019</a:t>
            </a:fld>
            <a:endParaRPr lang="en-US"/>
          </a:p>
        </p:txBody>
      </p:sp>
      <p:sp>
        <p:nvSpPr>
          <p:cNvPr id="5" name="Footer Placeholder 4">
            <a:extLst>
              <a:ext uri="{FF2B5EF4-FFF2-40B4-BE49-F238E27FC236}">
                <a16:creationId xmlns:a16="http://schemas.microsoft.com/office/drawing/2014/main" id="{23B2D11F-0B84-43F6-A764-80B78C522A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C855B7-03DF-4660-AC87-FCAFBD276650}"/>
              </a:ext>
            </a:extLst>
          </p:cNvPr>
          <p:cNvSpPr>
            <a:spLocks noGrp="1"/>
          </p:cNvSpPr>
          <p:nvPr>
            <p:ph type="sldNum" sz="quarter" idx="12"/>
          </p:nvPr>
        </p:nvSpPr>
        <p:spPr/>
        <p:txBody>
          <a:bodyPr/>
          <a:lstStyle/>
          <a:p>
            <a:fld id="{54753BE3-3D2D-4959-8A6A-EAAAB864CD8D}" type="slidenum">
              <a:rPr lang="en-US" smtClean="0"/>
              <a:t>‹#›</a:t>
            </a:fld>
            <a:endParaRPr lang="en-US"/>
          </a:p>
        </p:txBody>
      </p:sp>
    </p:spTree>
    <p:extLst>
      <p:ext uri="{BB962C8B-B14F-4D97-AF65-F5344CB8AC3E}">
        <p14:creationId xmlns:p14="http://schemas.microsoft.com/office/powerpoint/2010/main" val="42303829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680359-C334-44C9-8953-984A9FD650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5D19DA-24EC-47DD-B517-FDB547D90C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EFF962-D476-4FE9-A322-A8C7D9314413}"/>
              </a:ext>
            </a:extLst>
          </p:cNvPr>
          <p:cNvSpPr>
            <a:spLocks noGrp="1"/>
          </p:cNvSpPr>
          <p:nvPr>
            <p:ph type="dt" sz="half" idx="10"/>
          </p:nvPr>
        </p:nvSpPr>
        <p:spPr/>
        <p:txBody>
          <a:bodyPr/>
          <a:lstStyle/>
          <a:p>
            <a:fld id="{9F312EB4-74C8-4652-941B-E92A78DC5FD7}" type="datetimeFigureOut">
              <a:rPr lang="en-US" smtClean="0"/>
              <a:t>3/26/2019</a:t>
            </a:fld>
            <a:endParaRPr lang="en-US"/>
          </a:p>
        </p:txBody>
      </p:sp>
      <p:sp>
        <p:nvSpPr>
          <p:cNvPr id="5" name="Footer Placeholder 4">
            <a:extLst>
              <a:ext uri="{FF2B5EF4-FFF2-40B4-BE49-F238E27FC236}">
                <a16:creationId xmlns:a16="http://schemas.microsoft.com/office/drawing/2014/main" id="{DBB549F6-695F-43AD-A600-8CCF968937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FA5688-AC0C-4884-9FA7-958C48E68D04}"/>
              </a:ext>
            </a:extLst>
          </p:cNvPr>
          <p:cNvSpPr>
            <a:spLocks noGrp="1"/>
          </p:cNvSpPr>
          <p:nvPr>
            <p:ph type="sldNum" sz="quarter" idx="12"/>
          </p:nvPr>
        </p:nvSpPr>
        <p:spPr/>
        <p:txBody>
          <a:bodyPr/>
          <a:lstStyle/>
          <a:p>
            <a:fld id="{54753BE3-3D2D-4959-8A6A-EAAAB864CD8D}" type="slidenum">
              <a:rPr lang="en-US" smtClean="0"/>
              <a:t>‹#›</a:t>
            </a:fld>
            <a:endParaRPr lang="en-US"/>
          </a:p>
        </p:txBody>
      </p:sp>
    </p:spTree>
    <p:extLst>
      <p:ext uri="{BB962C8B-B14F-4D97-AF65-F5344CB8AC3E}">
        <p14:creationId xmlns:p14="http://schemas.microsoft.com/office/powerpoint/2010/main" val="4147233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Georgia"/>
                <a:ea typeface="Georgia"/>
                <a:cs typeface="Georgia"/>
                <a:sym typeface="Georgia"/>
              </a:defRPr>
            </a:lvl1pPr>
            <a:lvl2pPr marL="0" marR="0" lvl="1" indent="0" algn="r">
              <a:spcBef>
                <a:spcPts val="0"/>
              </a:spcBef>
              <a:spcAft>
                <a:spcPts val="0"/>
              </a:spcAft>
              <a:buNone/>
              <a:defRPr sz="1200">
                <a:solidFill>
                  <a:srgbClr val="888888"/>
                </a:solidFill>
                <a:latin typeface="Georgia"/>
                <a:ea typeface="Georgia"/>
                <a:cs typeface="Georgia"/>
                <a:sym typeface="Georgia"/>
              </a:defRPr>
            </a:lvl2pPr>
            <a:lvl3pPr marL="0" marR="0" lvl="2" indent="0" algn="r">
              <a:spcBef>
                <a:spcPts val="0"/>
              </a:spcBef>
              <a:spcAft>
                <a:spcPts val="0"/>
              </a:spcAft>
              <a:buNone/>
              <a:defRPr sz="1200">
                <a:solidFill>
                  <a:srgbClr val="888888"/>
                </a:solidFill>
                <a:latin typeface="Georgia"/>
                <a:ea typeface="Georgia"/>
                <a:cs typeface="Georgia"/>
                <a:sym typeface="Georgia"/>
              </a:defRPr>
            </a:lvl3pPr>
            <a:lvl4pPr marL="0" marR="0" lvl="3" indent="0" algn="r">
              <a:spcBef>
                <a:spcPts val="0"/>
              </a:spcBef>
              <a:spcAft>
                <a:spcPts val="0"/>
              </a:spcAft>
              <a:buNone/>
              <a:defRPr sz="1200">
                <a:solidFill>
                  <a:srgbClr val="888888"/>
                </a:solidFill>
                <a:latin typeface="Georgia"/>
                <a:ea typeface="Georgia"/>
                <a:cs typeface="Georgia"/>
                <a:sym typeface="Georgia"/>
              </a:defRPr>
            </a:lvl4pPr>
            <a:lvl5pPr marL="0" marR="0" lvl="4" indent="0" algn="r">
              <a:spcBef>
                <a:spcPts val="0"/>
              </a:spcBef>
              <a:spcAft>
                <a:spcPts val="0"/>
              </a:spcAft>
              <a:buNone/>
              <a:defRPr sz="1200">
                <a:solidFill>
                  <a:srgbClr val="888888"/>
                </a:solidFill>
                <a:latin typeface="Georgia"/>
                <a:ea typeface="Georgia"/>
                <a:cs typeface="Georgia"/>
                <a:sym typeface="Georgia"/>
              </a:defRPr>
            </a:lvl5pPr>
            <a:lvl6pPr marL="0" marR="0" lvl="5" indent="0" algn="r">
              <a:spcBef>
                <a:spcPts val="0"/>
              </a:spcBef>
              <a:spcAft>
                <a:spcPts val="0"/>
              </a:spcAft>
              <a:buNone/>
              <a:defRPr sz="1200">
                <a:solidFill>
                  <a:srgbClr val="888888"/>
                </a:solidFill>
                <a:latin typeface="Georgia"/>
                <a:ea typeface="Georgia"/>
                <a:cs typeface="Georgia"/>
                <a:sym typeface="Georgia"/>
              </a:defRPr>
            </a:lvl6pPr>
            <a:lvl7pPr marL="0" marR="0" lvl="6" indent="0" algn="r">
              <a:spcBef>
                <a:spcPts val="0"/>
              </a:spcBef>
              <a:spcAft>
                <a:spcPts val="0"/>
              </a:spcAft>
              <a:buNone/>
              <a:defRPr sz="1200">
                <a:solidFill>
                  <a:srgbClr val="888888"/>
                </a:solidFill>
                <a:latin typeface="Georgia"/>
                <a:ea typeface="Georgia"/>
                <a:cs typeface="Georgia"/>
                <a:sym typeface="Georgia"/>
              </a:defRPr>
            </a:lvl7pPr>
            <a:lvl8pPr marL="0" marR="0" lvl="7" indent="0" algn="r">
              <a:spcBef>
                <a:spcPts val="0"/>
              </a:spcBef>
              <a:spcAft>
                <a:spcPts val="0"/>
              </a:spcAft>
              <a:buNone/>
              <a:defRPr sz="1200">
                <a:solidFill>
                  <a:srgbClr val="888888"/>
                </a:solidFill>
                <a:latin typeface="Georgia"/>
                <a:ea typeface="Georgia"/>
                <a:cs typeface="Georgia"/>
                <a:sym typeface="Georgia"/>
              </a:defRPr>
            </a:lvl8pPr>
            <a:lvl9pPr marL="0" marR="0" lvl="8" indent="0" algn="r">
              <a:spcBef>
                <a:spcPts val="0"/>
              </a:spcBef>
              <a:spcAft>
                <a:spcPts val="0"/>
              </a:spcAft>
              <a:buNone/>
              <a:defRPr sz="1200">
                <a:solidFill>
                  <a:srgbClr val="888888"/>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9" name="Google Shape;49;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Georgia"/>
                <a:ea typeface="Georgia"/>
                <a:cs typeface="Georgia"/>
                <a:sym typeface="Georgia"/>
              </a:defRPr>
            </a:lvl1pPr>
            <a:lvl2pPr marL="0" marR="0" lvl="1" indent="0" algn="r">
              <a:spcBef>
                <a:spcPts val="0"/>
              </a:spcBef>
              <a:spcAft>
                <a:spcPts val="0"/>
              </a:spcAft>
              <a:buNone/>
              <a:defRPr sz="1200">
                <a:solidFill>
                  <a:srgbClr val="888888"/>
                </a:solidFill>
                <a:latin typeface="Georgia"/>
                <a:ea typeface="Georgia"/>
                <a:cs typeface="Georgia"/>
                <a:sym typeface="Georgia"/>
              </a:defRPr>
            </a:lvl2pPr>
            <a:lvl3pPr marL="0" marR="0" lvl="2" indent="0" algn="r">
              <a:spcBef>
                <a:spcPts val="0"/>
              </a:spcBef>
              <a:spcAft>
                <a:spcPts val="0"/>
              </a:spcAft>
              <a:buNone/>
              <a:defRPr sz="1200">
                <a:solidFill>
                  <a:srgbClr val="888888"/>
                </a:solidFill>
                <a:latin typeface="Georgia"/>
                <a:ea typeface="Georgia"/>
                <a:cs typeface="Georgia"/>
                <a:sym typeface="Georgia"/>
              </a:defRPr>
            </a:lvl3pPr>
            <a:lvl4pPr marL="0" marR="0" lvl="3" indent="0" algn="r">
              <a:spcBef>
                <a:spcPts val="0"/>
              </a:spcBef>
              <a:spcAft>
                <a:spcPts val="0"/>
              </a:spcAft>
              <a:buNone/>
              <a:defRPr sz="1200">
                <a:solidFill>
                  <a:srgbClr val="888888"/>
                </a:solidFill>
                <a:latin typeface="Georgia"/>
                <a:ea typeface="Georgia"/>
                <a:cs typeface="Georgia"/>
                <a:sym typeface="Georgia"/>
              </a:defRPr>
            </a:lvl4pPr>
            <a:lvl5pPr marL="0" marR="0" lvl="4" indent="0" algn="r">
              <a:spcBef>
                <a:spcPts val="0"/>
              </a:spcBef>
              <a:spcAft>
                <a:spcPts val="0"/>
              </a:spcAft>
              <a:buNone/>
              <a:defRPr sz="1200">
                <a:solidFill>
                  <a:srgbClr val="888888"/>
                </a:solidFill>
                <a:latin typeface="Georgia"/>
                <a:ea typeface="Georgia"/>
                <a:cs typeface="Georgia"/>
                <a:sym typeface="Georgia"/>
              </a:defRPr>
            </a:lvl5pPr>
            <a:lvl6pPr marL="0" marR="0" lvl="5" indent="0" algn="r">
              <a:spcBef>
                <a:spcPts val="0"/>
              </a:spcBef>
              <a:spcAft>
                <a:spcPts val="0"/>
              </a:spcAft>
              <a:buNone/>
              <a:defRPr sz="1200">
                <a:solidFill>
                  <a:srgbClr val="888888"/>
                </a:solidFill>
                <a:latin typeface="Georgia"/>
                <a:ea typeface="Georgia"/>
                <a:cs typeface="Georgia"/>
                <a:sym typeface="Georgia"/>
              </a:defRPr>
            </a:lvl6pPr>
            <a:lvl7pPr marL="0" marR="0" lvl="6" indent="0" algn="r">
              <a:spcBef>
                <a:spcPts val="0"/>
              </a:spcBef>
              <a:spcAft>
                <a:spcPts val="0"/>
              </a:spcAft>
              <a:buNone/>
              <a:defRPr sz="1200">
                <a:solidFill>
                  <a:srgbClr val="888888"/>
                </a:solidFill>
                <a:latin typeface="Georgia"/>
                <a:ea typeface="Georgia"/>
                <a:cs typeface="Georgia"/>
                <a:sym typeface="Georgia"/>
              </a:defRPr>
            </a:lvl7pPr>
            <a:lvl8pPr marL="0" marR="0" lvl="7" indent="0" algn="r">
              <a:spcBef>
                <a:spcPts val="0"/>
              </a:spcBef>
              <a:spcAft>
                <a:spcPts val="0"/>
              </a:spcAft>
              <a:buNone/>
              <a:defRPr sz="1200">
                <a:solidFill>
                  <a:srgbClr val="888888"/>
                </a:solidFill>
                <a:latin typeface="Georgia"/>
                <a:ea typeface="Georgia"/>
                <a:cs typeface="Georgia"/>
                <a:sym typeface="Georgia"/>
              </a:defRPr>
            </a:lvl8pPr>
            <a:lvl9pPr marL="0" marR="0" lvl="8" indent="0" algn="r">
              <a:spcBef>
                <a:spcPts val="0"/>
              </a:spcBef>
              <a:spcAft>
                <a:spcPts val="0"/>
              </a:spcAft>
              <a:buNone/>
              <a:defRPr sz="1200">
                <a:solidFill>
                  <a:srgbClr val="888888"/>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8" name="Google Shape;58;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Georgia"/>
                <a:ea typeface="Georgia"/>
                <a:cs typeface="Georgia"/>
                <a:sym typeface="Georgia"/>
              </a:defRPr>
            </a:lvl1pPr>
            <a:lvl2pPr marL="0" marR="0" lvl="1" indent="0" algn="r">
              <a:spcBef>
                <a:spcPts val="0"/>
              </a:spcBef>
              <a:spcAft>
                <a:spcPts val="0"/>
              </a:spcAft>
              <a:buNone/>
              <a:defRPr sz="1200">
                <a:solidFill>
                  <a:srgbClr val="888888"/>
                </a:solidFill>
                <a:latin typeface="Georgia"/>
                <a:ea typeface="Georgia"/>
                <a:cs typeface="Georgia"/>
                <a:sym typeface="Georgia"/>
              </a:defRPr>
            </a:lvl2pPr>
            <a:lvl3pPr marL="0" marR="0" lvl="2" indent="0" algn="r">
              <a:spcBef>
                <a:spcPts val="0"/>
              </a:spcBef>
              <a:spcAft>
                <a:spcPts val="0"/>
              </a:spcAft>
              <a:buNone/>
              <a:defRPr sz="1200">
                <a:solidFill>
                  <a:srgbClr val="888888"/>
                </a:solidFill>
                <a:latin typeface="Georgia"/>
                <a:ea typeface="Georgia"/>
                <a:cs typeface="Georgia"/>
                <a:sym typeface="Georgia"/>
              </a:defRPr>
            </a:lvl3pPr>
            <a:lvl4pPr marL="0" marR="0" lvl="3" indent="0" algn="r">
              <a:spcBef>
                <a:spcPts val="0"/>
              </a:spcBef>
              <a:spcAft>
                <a:spcPts val="0"/>
              </a:spcAft>
              <a:buNone/>
              <a:defRPr sz="1200">
                <a:solidFill>
                  <a:srgbClr val="888888"/>
                </a:solidFill>
                <a:latin typeface="Georgia"/>
                <a:ea typeface="Georgia"/>
                <a:cs typeface="Georgia"/>
                <a:sym typeface="Georgia"/>
              </a:defRPr>
            </a:lvl4pPr>
            <a:lvl5pPr marL="0" marR="0" lvl="4" indent="0" algn="r">
              <a:spcBef>
                <a:spcPts val="0"/>
              </a:spcBef>
              <a:spcAft>
                <a:spcPts val="0"/>
              </a:spcAft>
              <a:buNone/>
              <a:defRPr sz="1200">
                <a:solidFill>
                  <a:srgbClr val="888888"/>
                </a:solidFill>
                <a:latin typeface="Georgia"/>
                <a:ea typeface="Georgia"/>
                <a:cs typeface="Georgia"/>
                <a:sym typeface="Georgia"/>
              </a:defRPr>
            </a:lvl5pPr>
            <a:lvl6pPr marL="0" marR="0" lvl="5" indent="0" algn="r">
              <a:spcBef>
                <a:spcPts val="0"/>
              </a:spcBef>
              <a:spcAft>
                <a:spcPts val="0"/>
              </a:spcAft>
              <a:buNone/>
              <a:defRPr sz="1200">
                <a:solidFill>
                  <a:srgbClr val="888888"/>
                </a:solidFill>
                <a:latin typeface="Georgia"/>
                <a:ea typeface="Georgia"/>
                <a:cs typeface="Georgia"/>
                <a:sym typeface="Georgia"/>
              </a:defRPr>
            </a:lvl6pPr>
            <a:lvl7pPr marL="0" marR="0" lvl="6" indent="0" algn="r">
              <a:spcBef>
                <a:spcPts val="0"/>
              </a:spcBef>
              <a:spcAft>
                <a:spcPts val="0"/>
              </a:spcAft>
              <a:buNone/>
              <a:defRPr sz="1200">
                <a:solidFill>
                  <a:srgbClr val="888888"/>
                </a:solidFill>
                <a:latin typeface="Georgia"/>
                <a:ea typeface="Georgia"/>
                <a:cs typeface="Georgia"/>
                <a:sym typeface="Georgia"/>
              </a:defRPr>
            </a:lvl7pPr>
            <a:lvl8pPr marL="0" marR="0" lvl="7" indent="0" algn="r">
              <a:spcBef>
                <a:spcPts val="0"/>
              </a:spcBef>
              <a:spcAft>
                <a:spcPts val="0"/>
              </a:spcAft>
              <a:buNone/>
              <a:defRPr sz="1200">
                <a:solidFill>
                  <a:srgbClr val="888888"/>
                </a:solidFill>
                <a:latin typeface="Georgia"/>
                <a:ea typeface="Georgia"/>
                <a:cs typeface="Georgia"/>
                <a:sym typeface="Georgia"/>
              </a:defRPr>
            </a:lvl8pPr>
            <a:lvl9pPr marL="0" marR="0" lvl="8" indent="0" algn="r">
              <a:spcBef>
                <a:spcPts val="0"/>
              </a:spcBef>
              <a:spcAft>
                <a:spcPts val="0"/>
              </a:spcAft>
              <a:buNone/>
              <a:defRPr sz="1200">
                <a:solidFill>
                  <a:srgbClr val="888888"/>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Georgia"/>
                <a:ea typeface="Georgia"/>
                <a:cs typeface="Georgia"/>
                <a:sym typeface="Georgia"/>
              </a:defRPr>
            </a:lvl1pPr>
            <a:lvl2pPr marL="0" marR="0" lvl="1" indent="0" algn="r">
              <a:spcBef>
                <a:spcPts val="0"/>
              </a:spcBef>
              <a:spcAft>
                <a:spcPts val="0"/>
              </a:spcAft>
              <a:buNone/>
              <a:defRPr sz="1200">
                <a:solidFill>
                  <a:srgbClr val="888888"/>
                </a:solidFill>
                <a:latin typeface="Georgia"/>
                <a:ea typeface="Georgia"/>
                <a:cs typeface="Georgia"/>
                <a:sym typeface="Georgia"/>
              </a:defRPr>
            </a:lvl2pPr>
            <a:lvl3pPr marL="0" marR="0" lvl="2" indent="0" algn="r">
              <a:spcBef>
                <a:spcPts val="0"/>
              </a:spcBef>
              <a:spcAft>
                <a:spcPts val="0"/>
              </a:spcAft>
              <a:buNone/>
              <a:defRPr sz="1200">
                <a:solidFill>
                  <a:srgbClr val="888888"/>
                </a:solidFill>
                <a:latin typeface="Georgia"/>
                <a:ea typeface="Georgia"/>
                <a:cs typeface="Georgia"/>
                <a:sym typeface="Georgia"/>
              </a:defRPr>
            </a:lvl3pPr>
            <a:lvl4pPr marL="0" marR="0" lvl="3" indent="0" algn="r">
              <a:spcBef>
                <a:spcPts val="0"/>
              </a:spcBef>
              <a:spcAft>
                <a:spcPts val="0"/>
              </a:spcAft>
              <a:buNone/>
              <a:defRPr sz="1200">
                <a:solidFill>
                  <a:srgbClr val="888888"/>
                </a:solidFill>
                <a:latin typeface="Georgia"/>
                <a:ea typeface="Georgia"/>
                <a:cs typeface="Georgia"/>
                <a:sym typeface="Georgia"/>
              </a:defRPr>
            </a:lvl4pPr>
            <a:lvl5pPr marL="0" marR="0" lvl="4" indent="0" algn="r">
              <a:spcBef>
                <a:spcPts val="0"/>
              </a:spcBef>
              <a:spcAft>
                <a:spcPts val="0"/>
              </a:spcAft>
              <a:buNone/>
              <a:defRPr sz="1200">
                <a:solidFill>
                  <a:srgbClr val="888888"/>
                </a:solidFill>
                <a:latin typeface="Georgia"/>
                <a:ea typeface="Georgia"/>
                <a:cs typeface="Georgia"/>
                <a:sym typeface="Georgia"/>
              </a:defRPr>
            </a:lvl5pPr>
            <a:lvl6pPr marL="0" marR="0" lvl="5" indent="0" algn="r">
              <a:spcBef>
                <a:spcPts val="0"/>
              </a:spcBef>
              <a:spcAft>
                <a:spcPts val="0"/>
              </a:spcAft>
              <a:buNone/>
              <a:defRPr sz="1200">
                <a:solidFill>
                  <a:srgbClr val="888888"/>
                </a:solidFill>
                <a:latin typeface="Georgia"/>
                <a:ea typeface="Georgia"/>
                <a:cs typeface="Georgia"/>
                <a:sym typeface="Georgia"/>
              </a:defRPr>
            </a:lvl6pPr>
            <a:lvl7pPr marL="0" marR="0" lvl="6" indent="0" algn="r">
              <a:spcBef>
                <a:spcPts val="0"/>
              </a:spcBef>
              <a:spcAft>
                <a:spcPts val="0"/>
              </a:spcAft>
              <a:buNone/>
              <a:defRPr sz="1200">
                <a:solidFill>
                  <a:srgbClr val="888888"/>
                </a:solidFill>
                <a:latin typeface="Georgia"/>
                <a:ea typeface="Georgia"/>
                <a:cs typeface="Georgia"/>
                <a:sym typeface="Georgia"/>
              </a:defRPr>
            </a:lvl7pPr>
            <a:lvl8pPr marL="0" marR="0" lvl="7" indent="0" algn="r">
              <a:spcBef>
                <a:spcPts val="0"/>
              </a:spcBef>
              <a:spcAft>
                <a:spcPts val="0"/>
              </a:spcAft>
              <a:buNone/>
              <a:defRPr sz="1200">
                <a:solidFill>
                  <a:srgbClr val="888888"/>
                </a:solidFill>
                <a:latin typeface="Georgia"/>
                <a:ea typeface="Georgia"/>
                <a:cs typeface="Georgia"/>
                <a:sym typeface="Georgia"/>
              </a:defRPr>
            </a:lvl8pPr>
            <a:lvl9pPr marL="0" marR="0" lvl="8" indent="0" algn="r">
              <a:spcBef>
                <a:spcPts val="0"/>
              </a:spcBef>
              <a:spcAft>
                <a:spcPts val="0"/>
              </a:spcAft>
              <a:buNone/>
              <a:defRPr sz="1200">
                <a:solidFill>
                  <a:srgbClr val="888888"/>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7" name="Google Shape;67;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8" name="Google Shape;68;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Georgia"/>
                <a:ea typeface="Georgia"/>
                <a:cs typeface="Georgia"/>
                <a:sym typeface="Georgia"/>
              </a:defRPr>
            </a:lvl1pPr>
            <a:lvl2pPr marL="0" marR="0" lvl="1" indent="0" algn="r">
              <a:spcBef>
                <a:spcPts val="0"/>
              </a:spcBef>
              <a:spcAft>
                <a:spcPts val="0"/>
              </a:spcAft>
              <a:buNone/>
              <a:defRPr sz="1200">
                <a:solidFill>
                  <a:srgbClr val="888888"/>
                </a:solidFill>
                <a:latin typeface="Georgia"/>
                <a:ea typeface="Georgia"/>
                <a:cs typeface="Georgia"/>
                <a:sym typeface="Georgia"/>
              </a:defRPr>
            </a:lvl2pPr>
            <a:lvl3pPr marL="0" marR="0" lvl="2" indent="0" algn="r">
              <a:spcBef>
                <a:spcPts val="0"/>
              </a:spcBef>
              <a:spcAft>
                <a:spcPts val="0"/>
              </a:spcAft>
              <a:buNone/>
              <a:defRPr sz="1200">
                <a:solidFill>
                  <a:srgbClr val="888888"/>
                </a:solidFill>
                <a:latin typeface="Georgia"/>
                <a:ea typeface="Georgia"/>
                <a:cs typeface="Georgia"/>
                <a:sym typeface="Georgia"/>
              </a:defRPr>
            </a:lvl3pPr>
            <a:lvl4pPr marL="0" marR="0" lvl="3" indent="0" algn="r">
              <a:spcBef>
                <a:spcPts val="0"/>
              </a:spcBef>
              <a:spcAft>
                <a:spcPts val="0"/>
              </a:spcAft>
              <a:buNone/>
              <a:defRPr sz="1200">
                <a:solidFill>
                  <a:srgbClr val="888888"/>
                </a:solidFill>
                <a:latin typeface="Georgia"/>
                <a:ea typeface="Georgia"/>
                <a:cs typeface="Georgia"/>
                <a:sym typeface="Georgia"/>
              </a:defRPr>
            </a:lvl4pPr>
            <a:lvl5pPr marL="0" marR="0" lvl="4" indent="0" algn="r">
              <a:spcBef>
                <a:spcPts val="0"/>
              </a:spcBef>
              <a:spcAft>
                <a:spcPts val="0"/>
              </a:spcAft>
              <a:buNone/>
              <a:defRPr sz="1200">
                <a:solidFill>
                  <a:srgbClr val="888888"/>
                </a:solidFill>
                <a:latin typeface="Georgia"/>
                <a:ea typeface="Georgia"/>
                <a:cs typeface="Georgia"/>
                <a:sym typeface="Georgia"/>
              </a:defRPr>
            </a:lvl5pPr>
            <a:lvl6pPr marL="0" marR="0" lvl="5" indent="0" algn="r">
              <a:spcBef>
                <a:spcPts val="0"/>
              </a:spcBef>
              <a:spcAft>
                <a:spcPts val="0"/>
              </a:spcAft>
              <a:buNone/>
              <a:defRPr sz="1200">
                <a:solidFill>
                  <a:srgbClr val="888888"/>
                </a:solidFill>
                <a:latin typeface="Georgia"/>
                <a:ea typeface="Georgia"/>
                <a:cs typeface="Georgia"/>
                <a:sym typeface="Georgia"/>
              </a:defRPr>
            </a:lvl6pPr>
            <a:lvl7pPr marL="0" marR="0" lvl="6" indent="0" algn="r">
              <a:spcBef>
                <a:spcPts val="0"/>
              </a:spcBef>
              <a:spcAft>
                <a:spcPts val="0"/>
              </a:spcAft>
              <a:buNone/>
              <a:defRPr sz="1200">
                <a:solidFill>
                  <a:srgbClr val="888888"/>
                </a:solidFill>
                <a:latin typeface="Georgia"/>
                <a:ea typeface="Georgia"/>
                <a:cs typeface="Georgia"/>
                <a:sym typeface="Georgia"/>
              </a:defRPr>
            </a:lvl7pPr>
            <a:lvl8pPr marL="0" marR="0" lvl="7" indent="0" algn="r">
              <a:spcBef>
                <a:spcPts val="0"/>
              </a:spcBef>
              <a:spcAft>
                <a:spcPts val="0"/>
              </a:spcAft>
              <a:buNone/>
              <a:defRPr sz="1200">
                <a:solidFill>
                  <a:srgbClr val="888888"/>
                </a:solidFill>
                <a:latin typeface="Georgia"/>
                <a:ea typeface="Georgia"/>
                <a:cs typeface="Georgia"/>
                <a:sym typeface="Georgia"/>
              </a:defRPr>
            </a:lvl8pPr>
            <a:lvl9pPr marL="0" marR="0" lvl="8" indent="0" algn="r">
              <a:spcBef>
                <a:spcPts val="0"/>
              </a:spcBef>
              <a:spcAft>
                <a:spcPts val="0"/>
              </a:spcAft>
              <a:buNone/>
              <a:defRPr sz="1200">
                <a:solidFill>
                  <a:srgbClr val="888888"/>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SzPts val="1400"/>
              <a:buNone/>
              <a:defRPr sz="4400" b="0" i="0" u="none" strike="noStrike" cap="none">
                <a:solidFill>
                  <a:schemeClr val="dk1"/>
                </a:solidFill>
                <a:latin typeface="Georgia"/>
                <a:ea typeface="Georgia"/>
                <a:cs typeface="Georgia"/>
                <a:sym typeface="Georgia"/>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Georgia"/>
                <a:ea typeface="Georgia"/>
                <a:cs typeface="Georgia"/>
                <a:sym typeface="Georgi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Georgia"/>
                <a:ea typeface="Georgia"/>
                <a:cs typeface="Georgia"/>
                <a:sym typeface="Georgi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Georgia"/>
                <a:ea typeface="Georgia"/>
                <a:cs typeface="Georgia"/>
                <a:sym typeface="Georgi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Georgia"/>
                <a:ea typeface="Georgia"/>
                <a:cs typeface="Georgia"/>
                <a:sym typeface="Georgi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Georgia"/>
                <a:ea typeface="Georgia"/>
                <a:cs typeface="Georgia"/>
                <a:sym typeface="Georgia"/>
              </a:defRPr>
            </a:lvl1pPr>
            <a:lvl2pPr marL="0" marR="0" lvl="1" indent="0" algn="r" rtl="0">
              <a:spcBef>
                <a:spcPts val="0"/>
              </a:spcBef>
              <a:spcAft>
                <a:spcPts val="0"/>
              </a:spcAft>
              <a:buNone/>
              <a:defRPr sz="1200" b="0" i="0" u="none" strike="noStrike" cap="none">
                <a:solidFill>
                  <a:srgbClr val="888888"/>
                </a:solidFill>
                <a:latin typeface="Georgia"/>
                <a:ea typeface="Georgia"/>
                <a:cs typeface="Georgia"/>
                <a:sym typeface="Georgia"/>
              </a:defRPr>
            </a:lvl2pPr>
            <a:lvl3pPr marL="0" marR="0" lvl="2" indent="0" algn="r" rtl="0">
              <a:spcBef>
                <a:spcPts val="0"/>
              </a:spcBef>
              <a:spcAft>
                <a:spcPts val="0"/>
              </a:spcAft>
              <a:buNone/>
              <a:defRPr sz="1200" b="0" i="0" u="none" strike="noStrike" cap="none">
                <a:solidFill>
                  <a:srgbClr val="888888"/>
                </a:solidFill>
                <a:latin typeface="Georgia"/>
                <a:ea typeface="Georgia"/>
                <a:cs typeface="Georgia"/>
                <a:sym typeface="Georgia"/>
              </a:defRPr>
            </a:lvl3pPr>
            <a:lvl4pPr marL="0" marR="0" lvl="3" indent="0" algn="r" rtl="0">
              <a:spcBef>
                <a:spcPts val="0"/>
              </a:spcBef>
              <a:spcAft>
                <a:spcPts val="0"/>
              </a:spcAft>
              <a:buNone/>
              <a:defRPr sz="1200" b="0" i="0" u="none" strike="noStrike" cap="none">
                <a:solidFill>
                  <a:srgbClr val="888888"/>
                </a:solidFill>
                <a:latin typeface="Georgia"/>
                <a:ea typeface="Georgia"/>
                <a:cs typeface="Georgia"/>
                <a:sym typeface="Georgia"/>
              </a:defRPr>
            </a:lvl4pPr>
            <a:lvl5pPr marL="0" marR="0" lvl="4" indent="0" algn="r" rtl="0">
              <a:spcBef>
                <a:spcPts val="0"/>
              </a:spcBef>
              <a:spcAft>
                <a:spcPts val="0"/>
              </a:spcAft>
              <a:buNone/>
              <a:defRPr sz="1200" b="0" i="0" u="none" strike="noStrike" cap="none">
                <a:solidFill>
                  <a:srgbClr val="888888"/>
                </a:solidFill>
                <a:latin typeface="Georgia"/>
                <a:ea typeface="Georgia"/>
                <a:cs typeface="Georgia"/>
                <a:sym typeface="Georgia"/>
              </a:defRPr>
            </a:lvl5pPr>
            <a:lvl6pPr marL="0" marR="0" lvl="5" indent="0" algn="r" rtl="0">
              <a:spcBef>
                <a:spcPts val="0"/>
              </a:spcBef>
              <a:spcAft>
                <a:spcPts val="0"/>
              </a:spcAft>
              <a:buNone/>
              <a:defRPr sz="1200" b="0" i="0" u="none" strike="noStrike" cap="none">
                <a:solidFill>
                  <a:srgbClr val="888888"/>
                </a:solidFill>
                <a:latin typeface="Georgia"/>
                <a:ea typeface="Georgia"/>
                <a:cs typeface="Georgia"/>
                <a:sym typeface="Georgia"/>
              </a:defRPr>
            </a:lvl6pPr>
            <a:lvl7pPr marL="0" marR="0" lvl="6" indent="0" algn="r" rtl="0">
              <a:spcBef>
                <a:spcPts val="0"/>
              </a:spcBef>
              <a:spcAft>
                <a:spcPts val="0"/>
              </a:spcAft>
              <a:buNone/>
              <a:defRPr sz="1200" b="0" i="0" u="none" strike="noStrike" cap="none">
                <a:solidFill>
                  <a:srgbClr val="888888"/>
                </a:solidFill>
                <a:latin typeface="Georgia"/>
                <a:ea typeface="Georgia"/>
                <a:cs typeface="Georgia"/>
                <a:sym typeface="Georgia"/>
              </a:defRPr>
            </a:lvl7pPr>
            <a:lvl8pPr marL="0" marR="0" lvl="7" indent="0" algn="r" rtl="0">
              <a:spcBef>
                <a:spcPts val="0"/>
              </a:spcBef>
              <a:spcAft>
                <a:spcPts val="0"/>
              </a:spcAft>
              <a:buNone/>
              <a:defRPr sz="1200" b="0" i="0" u="none" strike="noStrike" cap="none">
                <a:solidFill>
                  <a:srgbClr val="888888"/>
                </a:solidFill>
                <a:latin typeface="Georgia"/>
                <a:ea typeface="Georgia"/>
                <a:cs typeface="Georgia"/>
                <a:sym typeface="Georgia"/>
              </a:defRPr>
            </a:lvl8pPr>
            <a:lvl9pPr marL="0" marR="0" lvl="8" indent="0" algn="r" rtl="0">
              <a:spcBef>
                <a:spcPts val="0"/>
              </a:spcBef>
              <a:spcAft>
                <a:spcPts val="0"/>
              </a:spcAft>
              <a:buNone/>
              <a:defRPr sz="1200" b="0" i="0" u="none" strike="noStrike" cap="none">
                <a:solidFill>
                  <a:srgbClr val="888888"/>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333DCF68-3065-7C49-B60F-BC7734646BEB}" type="datetimeFigureOut">
              <a:rPr lang="en-US"/>
              <a:pPr>
                <a:defRPr/>
              </a:pPr>
              <a:t>3/26/2019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smtClean="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74540C00-5F01-244B-9DBE-C170DF15F62B}" type="slidenum">
              <a:rPr lang="en-US"/>
              <a:pPr>
                <a:defRPr/>
              </a:pPr>
              <a:t>‹#›</a:t>
            </a:fld>
            <a:endParaRPr lang="en-US"/>
          </a:p>
        </p:txBody>
      </p:sp>
    </p:spTree>
    <p:extLst>
      <p:ext uri="{BB962C8B-B14F-4D97-AF65-F5344CB8AC3E}">
        <p14:creationId xmlns:p14="http://schemas.microsoft.com/office/powerpoint/2010/main" val="40781743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charset="0"/>
        </a:defRPr>
      </a:lvl2pPr>
      <a:lvl3pPr algn="l" rtl="0" eaLnBrk="1" fontAlgn="base" hangingPunct="1">
        <a:lnSpc>
          <a:spcPct val="90000"/>
        </a:lnSpc>
        <a:spcBef>
          <a:spcPct val="0"/>
        </a:spcBef>
        <a:spcAft>
          <a:spcPct val="0"/>
        </a:spcAft>
        <a:defRPr sz="4400">
          <a:solidFill>
            <a:schemeClr val="tx1"/>
          </a:solidFill>
          <a:latin typeface="Calibri Light" charset="0"/>
        </a:defRPr>
      </a:lvl3pPr>
      <a:lvl4pPr algn="l" rtl="0" eaLnBrk="1" fontAlgn="base" hangingPunct="1">
        <a:lnSpc>
          <a:spcPct val="90000"/>
        </a:lnSpc>
        <a:spcBef>
          <a:spcPct val="0"/>
        </a:spcBef>
        <a:spcAft>
          <a:spcPct val="0"/>
        </a:spcAft>
        <a:defRPr sz="4400">
          <a:solidFill>
            <a:schemeClr val="tx1"/>
          </a:solidFill>
          <a:latin typeface="Calibri Light" charset="0"/>
        </a:defRPr>
      </a:lvl4pPr>
      <a:lvl5pPr algn="l" rtl="0" eaLnBrk="1" fontAlgn="base" hangingPunct="1">
        <a:lnSpc>
          <a:spcPct val="90000"/>
        </a:lnSpc>
        <a:spcBef>
          <a:spcPct val="0"/>
        </a:spcBef>
        <a:spcAft>
          <a:spcPct val="0"/>
        </a:spcAft>
        <a:defRPr sz="4400">
          <a:solidFill>
            <a:schemeClr val="tx1"/>
          </a:solidFill>
          <a:latin typeface="Calibri Light" charset="0"/>
        </a:defRPr>
      </a:lvl5pPr>
      <a:lvl6pPr marL="457200" algn="l" rtl="0" eaLnBrk="1" fontAlgn="base" hangingPunct="1">
        <a:lnSpc>
          <a:spcPct val="90000"/>
        </a:lnSpc>
        <a:spcBef>
          <a:spcPct val="0"/>
        </a:spcBef>
        <a:spcAft>
          <a:spcPct val="0"/>
        </a:spcAft>
        <a:defRPr sz="4400">
          <a:solidFill>
            <a:schemeClr val="tx1"/>
          </a:solidFill>
          <a:latin typeface="Calibri Light" charset="0"/>
        </a:defRPr>
      </a:lvl6pPr>
      <a:lvl7pPr marL="914400" algn="l" rtl="0" eaLnBrk="1" fontAlgn="base" hangingPunct="1">
        <a:lnSpc>
          <a:spcPct val="90000"/>
        </a:lnSpc>
        <a:spcBef>
          <a:spcPct val="0"/>
        </a:spcBef>
        <a:spcAft>
          <a:spcPct val="0"/>
        </a:spcAft>
        <a:defRPr sz="4400">
          <a:solidFill>
            <a:schemeClr val="tx1"/>
          </a:solidFill>
          <a:latin typeface="Calibri Light" charset="0"/>
        </a:defRPr>
      </a:lvl7pPr>
      <a:lvl8pPr marL="1371600" algn="l" rtl="0" eaLnBrk="1" fontAlgn="base" hangingPunct="1">
        <a:lnSpc>
          <a:spcPct val="90000"/>
        </a:lnSpc>
        <a:spcBef>
          <a:spcPct val="0"/>
        </a:spcBef>
        <a:spcAft>
          <a:spcPct val="0"/>
        </a:spcAft>
        <a:defRPr sz="4400">
          <a:solidFill>
            <a:schemeClr val="tx1"/>
          </a:solidFill>
          <a:latin typeface="Calibri Light" charset="0"/>
        </a:defRPr>
      </a:lvl8pPr>
      <a:lvl9pPr marL="1828800" algn="l" rtl="0" eaLnBrk="1" fontAlgn="base" hangingPunct="1">
        <a:lnSpc>
          <a:spcPct val="90000"/>
        </a:lnSpc>
        <a:spcBef>
          <a:spcPct val="0"/>
        </a:spcBef>
        <a:spcAft>
          <a:spcPct val="0"/>
        </a:spcAft>
        <a:defRPr sz="4400">
          <a:solidFill>
            <a:schemeClr val="tx1"/>
          </a:solidFill>
          <a:latin typeface="Calibri Light" charset="0"/>
        </a:defRPr>
      </a:lvl9pPr>
    </p:titleStyle>
    <p:body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9"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30"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16C01193-8287-4834-A286-6B880643E934}" type="datetime4">
              <a:rPr lang="en-US" smtClean="0"/>
              <a:pPr/>
              <a:t>March 26, 2019</a:t>
            </a:fld>
            <a:endParaRPr lang="en-US"/>
          </a:p>
        </p:txBody>
      </p:sp>
      <p:sp>
        <p:nvSpPr>
          <p:cNvPr id="5" name="Footer Placeholder 4"/>
          <p:cNvSpPr>
            <a:spLocks noGrp="1"/>
          </p:cNvSpPr>
          <p:nvPr>
            <p:ph type="ftr" sz="quarter" idx="3"/>
          </p:nvPr>
        </p:nvSpPr>
        <p:spPr>
          <a:xfrm>
            <a:off x="4842933"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B37D5FE-740C-46F5-801A-FA5477D9711F}" type="slidenum">
              <a:rPr lang="en-US" smtClean="0"/>
              <a:pPr/>
              <a:t>‹#›</a:t>
            </a:fld>
            <a:endParaRPr lang="en-US"/>
          </a:p>
        </p:txBody>
      </p:sp>
      <p:cxnSp>
        <p:nvCxnSpPr>
          <p:cNvPr id="8" name="Straight Connector 7"/>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9962272"/>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9EC942-7BD1-4A90-BF76-A85F04DD99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E24836-8B0A-4AA7-B60C-ECA5DC5F53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9848F2-47FA-4D66-B35C-F4BD6DBB03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312EB4-74C8-4652-941B-E92A78DC5FD7}" type="datetimeFigureOut">
              <a:rPr lang="en-US" smtClean="0"/>
              <a:t>3/26/2019</a:t>
            </a:fld>
            <a:endParaRPr lang="en-US"/>
          </a:p>
        </p:txBody>
      </p:sp>
      <p:sp>
        <p:nvSpPr>
          <p:cNvPr id="5" name="Footer Placeholder 4">
            <a:extLst>
              <a:ext uri="{FF2B5EF4-FFF2-40B4-BE49-F238E27FC236}">
                <a16:creationId xmlns:a16="http://schemas.microsoft.com/office/drawing/2014/main" id="{03BEB651-96E3-4839-B21F-81A943E41E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CE55EDC-CE01-47C8-9877-B1E6FD39E2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753BE3-3D2D-4959-8A6A-EAAAB864CD8D}" type="slidenum">
              <a:rPr lang="en-US" smtClean="0"/>
              <a:t>‹#›</a:t>
            </a:fld>
            <a:endParaRPr lang="en-US"/>
          </a:p>
        </p:txBody>
      </p:sp>
    </p:spTree>
    <p:extLst>
      <p:ext uri="{BB962C8B-B14F-4D97-AF65-F5344CB8AC3E}">
        <p14:creationId xmlns:p14="http://schemas.microsoft.com/office/powerpoint/2010/main" val="967849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20.xml"/><Relationship Id="rId5" Type="http://schemas.openxmlformats.org/officeDocument/2006/relationships/image" Target="../media/image6.jpg"/><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24.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24.xml"/><Relationship Id="rId5" Type="http://schemas.openxmlformats.org/officeDocument/2006/relationships/image" Target="../media/image38.png"/><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0.xml"/><Relationship Id="rId5" Type="http://schemas.openxmlformats.org/officeDocument/2006/relationships/image" Target="../media/image6.jp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6.jpg"/></Relationships>
</file>

<file path=ppt/slides/_rels/slide3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6.jpg"/></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3.jp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3.jp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49.png"/><Relationship Id="rId1" Type="http://schemas.openxmlformats.org/officeDocument/2006/relationships/slideLayout" Target="../slideLayouts/slideLayout37.xml"/><Relationship Id="rId6" Type="http://schemas.openxmlformats.org/officeDocument/2006/relationships/image" Target="../media/image4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37.xml"/><Relationship Id="rId5" Type="http://schemas.openxmlformats.org/officeDocument/2006/relationships/image" Target="../media/image52.svg"/><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hyperlink" Target="mailto:jwimmer@gmail.com" TargetMode="External"/><Relationship Id="rId2" Type="http://schemas.openxmlformats.org/officeDocument/2006/relationships/hyperlink" Target="https://mypadilla.com/contact" TargetMode="External"/><Relationship Id="rId1" Type="http://schemas.openxmlformats.org/officeDocument/2006/relationships/slideLayout" Target="../slideLayouts/slideLayout37.xml"/><Relationship Id="rId5" Type="http://schemas.openxmlformats.org/officeDocument/2006/relationships/image" Target="../media/image50.png"/><Relationship Id="rId4" Type="http://schemas.openxmlformats.org/officeDocument/2006/relationships/hyperlink" Target="mailto:mypadillatx@gmail.com"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mailto:kate@lincolngoldfinch.com"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54.jpg"/><Relationship Id="rId4" Type="http://schemas.openxmlformats.org/officeDocument/2006/relationships/image" Target="../media/image53.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
        <p:cNvGrpSpPr/>
        <p:nvPr/>
      </p:nvGrpSpPr>
      <p:grpSpPr>
        <a:xfrm>
          <a:off x="0" y="0"/>
          <a:ext cx="0" cy="0"/>
          <a:chOff x="0" y="0"/>
          <a:chExt cx="0" cy="0"/>
        </a:xfrm>
      </p:grpSpPr>
      <p:sp>
        <p:nvSpPr>
          <p:cNvPr id="89" name="Google Shape;89;p13"/>
          <p:cNvSpPr/>
          <p:nvPr/>
        </p:nvSpPr>
        <p:spPr>
          <a:xfrm>
            <a:off x="1" y="3726"/>
            <a:ext cx="5614875" cy="6858000"/>
          </a:xfrm>
          <a:prstGeom prst="rect">
            <a:avLst/>
          </a:prstGeom>
          <a:gradFill>
            <a:gsLst>
              <a:gs pos="0">
                <a:srgbClr val="92268F">
                  <a:alpha val="81960"/>
                </a:srgbClr>
              </a:gs>
              <a:gs pos="25000">
                <a:srgbClr val="92278F">
                  <a:alpha val="60000"/>
                </a:srgbClr>
              </a:gs>
              <a:gs pos="94000">
                <a:srgbClr val="B5A3B8"/>
              </a:gs>
              <a:gs pos="100000">
                <a:srgbClr val="B5A3B8"/>
              </a:gs>
            </a:gsLst>
            <a:lin ang="4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90" name="Google Shape;90;p13"/>
          <p:cNvPicPr preferRelativeResize="0"/>
          <p:nvPr/>
        </p:nvPicPr>
        <p:blipFill rotWithShape="1">
          <a:blip r:embed="rId3">
            <a:alphaModFix/>
          </a:blip>
          <a:srcRect/>
          <a:stretch/>
        </p:blipFill>
        <p:spPr>
          <a:xfrm>
            <a:off x="-1895" y="3726"/>
            <a:ext cx="12192000" cy="6858000"/>
          </a:xfrm>
          <a:prstGeom prst="rect">
            <a:avLst/>
          </a:prstGeom>
          <a:noFill/>
          <a:ln>
            <a:noFill/>
          </a:ln>
        </p:spPr>
      </p:pic>
      <p:sp>
        <p:nvSpPr>
          <p:cNvPr id="91" name="Google Shape;91;p13"/>
          <p:cNvSpPr>
            <a:spLocks noGrp="1"/>
          </p:cNvSpPr>
          <p:nvPr>
            <p:ph type="ctrTitle"/>
          </p:nvPr>
        </p:nvSpPr>
        <p:spPr>
          <a:xfrm>
            <a:off x="5096435" y="802955"/>
            <a:ext cx="5975646" cy="1454051"/>
          </a:xfrm>
          <a:prstGeom prst="ellipse">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2790" dirty="0">
                <a:solidFill>
                  <a:srgbClr val="000000"/>
                </a:solidFill>
                <a:latin typeface="Georgia"/>
                <a:ea typeface="Georgia"/>
                <a:cs typeface="Georgia"/>
                <a:sym typeface="Georgia"/>
              </a:rPr>
              <a:t>Immigration Update 2019</a:t>
            </a:r>
            <a:endParaRPr dirty="0"/>
          </a:p>
        </p:txBody>
      </p:sp>
      <p:sp>
        <p:nvSpPr>
          <p:cNvPr id="92" name="Google Shape;92;p13"/>
          <p:cNvSpPr/>
          <p:nvPr/>
        </p:nvSpPr>
        <p:spPr>
          <a:xfrm>
            <a:off x="0" y="738619"/>
            <a:ext cx="5000438" cy="5400962"/>
          </a:xfrm>
          <a:custGeom>
            <a:avLst/>
            <a:gdLst/>
            <a:ahLst/>
            <a:cxnLst/>
            <a:rect l="l" t="t" r="r" b="b"/>
            <a:pathLst>
              <a:path w="5000438" h="5400962" extrusionOk="0">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w="12700" cap="flat" cmpd="sng">
            <a:solidFill>
              <a:srgbClr val="E496E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93" name="Google Shape;93;p13"/>
          <p:cNvPicPr preferRelativeResize="0"/>
          <p:nvPr/>
        </p:nvPicPr>
        <p:blipFill rotWithShape="1">
          <a:blip r:embed="rId4">
            <a:alphaModFix/>
          </a:blip>
          <a:srcRect/>
          <a:stretch/>
        </p:blipFill>
        <p:spPr>
          <a:xfrm>
            <a:off x="202017" y="2038091"/>
            <a:ext cx="4198969" cy="2781817"/>
          </a:xfrm>
          <a:prstGeom prst="rect">
            <a:avLst/>
          </a:prstGeom>
          <a:noFill/>
          <a:ln>
            <a:noFill/>
          </a:ln>
        </p:spPr>
      </p:pic>
      <p:sp>
        <p:nvSpPr>
          <p:cNvPr id="94" name="Google Shape;94;p13"/>
          <p:cNvSpPr txBox="1"/>
          <p:nvPr/>
        </p:nvSpPr>
        <p:spPr>
          <a:xfrm>
            <a:off x="7525105" y="3935574"/>
            <a:ext cx="4665000" cy="2918700"/>
          </a:xfrm>
          <a:prstGeom prst="rect">
            <a:avLst/>
          </a:prstGeom>
          <a:noFill/>
          <a:ln>
            <a:noFill/>
          </a:ln>
        </p:spPr>
        <p:txBody>
          <a:bodyPr spcFirstLastPara="1" wrap="square" lIns="91425" tIns="45700" rIns="91425" bIns="45700" anchor="ctr" anchorCtr="0">
            <a:noAutofit/>
          </a:bodyPr>
          <a:lstStyle/>
          <a:p>
            <a:pPr marL="0" marR="0" lvl="0" indent="127000" algn="l" rtl="0">
              <a:lnSpc>
                <a:spcPct val="90000"/>
              </a:lnSpc>
              <a:spcBef>
                <a:spcPts val="600"/>
              </a:spcBef>
              <a:spcAft>
                <a:spcPts val="0"/>
              </a:spcAft>
              <a:buClr>
                <a:schemeClr val="dk1"/>
              </a:buClr>
              <a:buSzPts val="2000"/>
              <a:buFont typeface="Arial"/>
              <a:buNone/>
            </a:pPr>
            <a:r>
              <a:rPr lang="en-US" sz="2000" dirty="0">
                <a:latin typeface="Georgia"/>
                <a:ea typeface="Georgia"/>
                <a:cs typeface="Georgia"/>
                <a:sym typeface="Georgia"/>
              </a:rPr>
              <a:t>Kate Lincoln-Goldfinch</a:t>
            </a:r>
          </a:p>
          <a:p>
            <a:pPr marL="0" marR="0" lvl="0" indent="127000" algn="l" rtl="0">
              <a:lnSpc>
                <a:spcPct val="90000"/>
              </a:lnSpc>
              <a:spcBef>
                <a:spcPts val="600"/>
              </a:spcBef>
              <a:spcAft>
                <a:spcPts val="0"/>
              </a:spcAft>
              <a:buClr>
                <a:schemeClr val="dk1"/>
              </a:buClr>
              <a:buSzPts val="2000"/>
              <a:buFont typeface="Arial"/>
              <a:buNone/>
            </a:pPr>
            <a:r>
              <a:rPr lang="en-US" sz="2000" b="0" i="1" u="none" strike="noStrike" cap="none" dirty="0">
                <a:solidFill>
                  <a:srgbClr val="000000"/>
                </a:solidFill>
                <a:latin typeface="Georgia"/>
                <a:ea typeface="Georgia"/>
                <a:cs typeface="Georgia"/>
                <a:sym typeface="Georgia"/>
              </a:rPr>
              <a:t>Lincoln Goldfinch Law</a:t>
            </a:r>
          </a:p>
          <a:p>
            <a:pPr marL="0" marR="0" lvl="0" indent="127000" algn="l" rtl="0">
              <a:lnSpc>
                <a:spcPct val="90000"/>
              </a:lnSpc>
              <a:spcBef>
                <a:spcPts val="600"/>
              </a:spcBef>
              <a:spcAft>
                <a:spcPts val="0"/>
              </a:spcAft>
              <a:buClr>
                <a:schemeClr val="dk1"/>
              </a:buClr>
              <a:buSzPts val="2000"/>
              <a:buFont typeface="Arial"/>
              <a:buNone/>
            </a:pPr>
            <a:r>
              <a:rPr lang="en-US" sz="2000" i="1" dirty="0">
                <a:latin typeface="Georgia"/>
                <a:ea typeface="Georgia"/>
                <a:cs typeface="Georgia"/>
                <a:sym typeface="Georgia"/>
              </a:rPr>
              <a:t>Austin &amp; Waco</a:t>
            </a:r>
          </a:p>
          <a:p>
            <a:pPr marL="0" marR="0" lvl="0" indent="127000" algn="l" rtl="0">
              <a:lnSpc>
                <a:spcPct val="90000"/>
              </a:lnSpc>
              <a:spcBef>
                <a:spcPts val="600"/>
              </a:spcBef>
              <a:spcAft>
                <a:spcPts val="0"/>
              </a:spcAft>
              <a:buClr>
                <a:schemeClr val="dk1"/>
              </a:buClr>
              <a:buSzPts val="2000"/>
              <a:buFont typeface="Arial"/>
              <a:buNone/>
            </a:pPr>
            <a:r>
              <a:rPr lang="en-US" sz="2000" i="1" dirty="0">
                <a:latin typeface="Georgia"/>
                <a:ea typeface="Georgia"/>
                <a:cs typeface="Georgia"/>
                <a:sym typeface="Georgia"/>
              </a:rPr>
              <a:t>Call or text: 512.599.8500</a:t>
            </a:r>
          </a:p>
          <a:p>
            <a:pPr marL="0" marR="0" lvl="0" indent="127000" algn="l" rtl="0">
              <a:lnSpc>
                <a:spcPct val="90000"/>
              </a:lnSpc>
              <a:spcBef>
                <a:spcPts val="600"/>
              </a:spcBef>
              <a:spcAft>
                <a:spcPts val="0"/>
              </a:spcAft>
              <a:buClr>
                <a:schemeClr val="dk1"/>
              </a:buClr>
              <a:buSzPts val="2000"/>
              <a:buFont typeface="Arial"/>
              <a:buNone/>
            </a:pPr>
            <a:r>
              <a:rPr lang="en-US" sz="2000" b="0" i="1" u="none" strike="noStrike" cap="none" dirty="0">
                <a:solidFill>
                  <a:srgbClr val="000000"/>
                </a:solidFill>
                <a:latin typeface="Georgia"/>
                <a:ea typeface="Georgia"/>
                <a:cs typeface="Georgia"/>
                <a:sym typeface="Georgia"/>
              </a:rPr>
              <a:t>www.lincolngoldfinch.com</a:t>
            </a:r>
            <a:endParaRPr sz="2000" b="0" i="1" u="none" strike="noStrike" cap="none" dirty="0">
              <a:solidFill>
                <a:srgbClr val="000000"/>
              </a:solidFill>
              <a:latin typeface="Georgia"/>
              <a:ea typeface="Georgia"/>
              <a:cs typeface="Georgia"/>
              <a:sym typeface="Georgia"/>
            </a:endParaRPr>
          </a:p>
          <a:p>
            <a:pPr marL="0" marR="0" lvl="0" indent="127000" algn="l" rtl="0">
              <a:lnSpc>
                <a:spcPct val="90000"/>
              </a:lnSpc>
              <a:spcBef>
                <a:spcPts val="600"/>
              </a:spcBef>
              <a:spcAft>
                <a:spcPts val="0"/>
              </a:spcAft>
              <a:buClr>
                <a:schemeClr val="dk1"/>
              </a:buClr>
              <a:buSzPts val="2000"/>
              <a:buFont typeface="Arial"/>
              <a:buNone/>
            </a:pPr>
            <a:endParaRPr sz="2000" b="0" i="0" u="none" strike="noStrike" cap="none" dirty="0">
              <a:solidFill>
                <a:srgbClr val="000000"/>
              </a:solidFill>
              <a:latin typeface="Georgia"/>
              <a:ea typeface="Georgia"/>
              <a:cs typeface="Georgia"/>
              <a:sym typeface="Georgi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lothing, indoor&#10;&#10;Description generated with high confidence">
            <a:extLst>
              <a:ext uri="{FF2B5EF4-FFF2-40B4-BE49-F238E27FC236}">
                <a16:creationId xmlns:a16="http://schemas.microsoft.com/office/drawing/2014/main" id="{F175CC7B-BB82-468D-B83C-4FD76E529D6F}"/>
              </a:ext>
            </a:extLst>
          </p:cNvPr>
          <p:cNvPicPr>
            <a:picLocks noChangeAspect="1"/>
          </p:cNvPicPr>
          <p:nvPr/>
        </p:nvPicPr>
        <p:blipFill>
          <a:blip r:embed="rId3"/>
          <a:stretch>
            <a:fillRect/>
          </a:stretch>
        </p:blipFill>
        <p:spPr>
          <a:xfrm>
            <a:off x="1219200" y="261937"/>
            <a:ext cx="9753600" cy="6334125"/>
          </a:xfrm>
          <a:prstGeom prst="rect">
            <a:avLst/>
          </a:prstGeom>
        </p:spPr>
      </p:pic>
    </p:spTree>
    <p:extLst>
      <p:ext uri="{BB962C8B-B14F-4D97-AF65-F5344CB8AC3E}">
        <p14:creationId xmlns:p14="http://schemas.microsoft.com/office/powerpoint/2010/main" val="3741335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ABEA9C-3A4E-4718-8098-12741A2CD3BF}"/>
              </a:ext>
            </a:extLst>
          </p:cNvPr>
          <p:cNvSpPr>
            <a:spLocks noGrp="1"/>
          </p:cNvSpPr>
          <p:nvPr>
            <p:ph type="title"/>
          </p:nvPr>
        </p:nvSpPr>
        <p:spPr>
          <a:xfrm>
            <a:off x="651307" y="640081"/>
            <a:ext cx="3377183" cy="3681976"/>
          </a:xfrm>
          <a:noFill/>
        </p:spPr>
        <p:txBody>
          <a:bodyPr vert="horz" lIns="91440" tIns="45720" rIns="91440" bIns="45720" rtlCol="0" anchor="b">
            <a:normAutofit/>
          </a:bodyPr>
          <a:lstStyle/>
          <a:p>
            <a:r>
              <a:rPr lang="en-US" sz="4400"/>
              <a:t>1882 Chinese Exclusion Act</a:t>
            </a:r>
          </a:p>
        </p:txBody>
      </p:sp>
      <p:sp>
        <p:nvSpPr>
          <p:cNvPr id="7" name="Text Placeholder 6">
            <a:extLst>
              <a:ext uri="{FF2B5EF4-FFF2-40B4-BE49-F238E27FC236}">
                <a16:creationId xmlns:a16="http://schemas.microsoft.com/office/drawing/2014/main" id="{CC2489A7-34C9-4FC1-B6FA-A36244E74DAD}"/>
              </a:ext>
            </a:extLst>
          </p:cNvPr>
          <p:cNvSpPr>
            <a:spLocks noGrp="1"/>
          </p:cNvSpPr>
          <p:nvPr>
            <p:ph type="body" sz="half" idx="2"/>
          </p:nvPr>
        </p:nvSpPr>
        <p:spPr>
          <a:xfrm>
            <a:off x="651307" y="4460487"/>
            <a:ext cx="3377184" cy="1757433"/>
          </a:xfrm>
          <a:noFill/>
        </p:spPr>
        <p:txBody>
          <a:bodyPr vert="horz" lIns="91440" tIns="45720" rIns="91440" bIns="45720" rtlCol="0">
            <a:normAutofit/>
          </a:bodyPr>
          <a:lstStyle/>
          <a:p>
            <a:r>
              <a:rPr lang="en-US" sz="2200"/>
              <a:t>Banned all Chinese laborers</a:t>
            </a:r>
          </a:p>
        </p:txBody>
      </p:sp>
      <p:pic>
        <p:nvPicPr>
          <p:cNvPr id="6" name="Picture 5" descr="A picture containing text, book, dog, photo&#10;&#10;Description generated with very high confidence">
            <a:extLst>
              <a:ext uri="{FF2B5EF4-FFF2-40B4-BE49-F238E27FC236}">
                <a16:creationId xmlns:a16="http://schemas.microsoft.com/office/drawing/2014/main" id="{6BA95EC2-D0D9-4FDC-A378-B38D9BED8BEF}"/>
              </a:ext>
            </a:extLst>
          </p:cNvPr>
          <p:cNvPicPr>
            <a:picLocks noChangeAspect="1"/>
          </p:cNvPicPr>
          <p:nvPr/>
        </p:nvPicPr>
        <p:blipFill rotWithShape="1">
          <a:blip r:embed="rId3"/>
          <a:srcRect t="293" r="-1" b="-1"/>
          <a:stretch/>
        </p:blipFill>
        <p:spPr>
          <a:xfrm>
            <a:off x="4654297" y="10"/>
            <a:ext cx="7537704" cy="6857990"/>
          </a:xfrm>
          <a:prstGeom prst="rect">
            <a:avLst/>
          </a:prstGeom>
        </p:spPr>
      </p:pic>
    </p:spTree>
    <p:extLst>
      <p:ext uri="{BB962C8B-B14F-4D97-AF65-F5344CB8AC3E}">
        <p14:creationId xmlns:p14="http://schemas.microsoft.com/office/powerpoint/2010/main" val="545620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generated with very high confidence">
            <a:extLst>
              <a:ext uri="{FF2B5EF4-FFF2-40B4-BE49-F238E27FC236}">
                <a16:creationId xmlns:a16="http://schemas.microsoft.com/office/drawing/2014/main" id="{BB60B8FD-3C5D-4E33-9E6F-FC2AC8677979}"/>
              </a:ext>
            </a:extLst>
          </p:cNvPr>
          <p:cNvPicPr>
            <a:picLocks noChangeAspect="1"/>
          </p:cNvPicPr>
          <p:nvPr/>
        </p:nvPicPr>
        <p:blipFill>
          <a:blip r:embed="rId3"/>
          <a:stretch>
            <a:fillRect/>
          </a:stretch>
        </p:blipFill>
        <p:spPr>
          <a:xfrm>
            <a:off x="1835445" y="376273"/>
            <a:ext cx="8521110" cy="5680740"/>
          </a:xfrm>
          <a:prstGeom prst="rect">
            <a:avLst/>
          </a:prstGeom>
        </p:spPr>
      </p:pic>
    </p:spTree>
    <p:extLst>
      <p:ext uri="{BB962C8B-B14F-4D97-AF65-F5344CB8AC3E}">
        <p14:creationId xmlns:p14="http://schemas.microsoft.com/office/powerpoint/2010/main" val="2460314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49E388D-386D-4A11-B04B-D904ED921E75}"/>
              </a:ext>
            </a:extLst>
          </p:cNvPr>
          <p:cNvSpPr>
            <a:spLocks noGrp="1"/>
          </p:cNvSpPr>
          <p:nvPr>
            <p:ph type="title"/>
          </p:nvPr>
        </p:nvSpPr>
        <p:spPr>
          <a:xfrm>
            <a:off x="6585882" y="4267832"/>
            <a:ext cx="4805996" cy="1401448"/>
          </a:xfrm>
        </p:spPr>
        <p:txBody>
          <a:bodyPr vert="horz" lIns="91440" tIns="45720" rIns="91440" bIns="45720" rtlCol="0" anchor="t">
            <a:normAutofit/>
          </a:bodyPr>
          <a:lstStyle/>
          <a:p>
            <a:r>
              <a:rPr lang="en-US" sz="4400" dirty="0">
                <a:solidFill>
                  <a:srgbClr val="000000"/>
                </a:solidFill>
              </a:rPr>
              <a:t>Wong Kim Ark</a:t>
            </a:r>
          </a:p>
        </p:txBody>
      </p:sp>
      <p:sp>
        <p:nvSpPr>
          <p:cNvPr id="4" name="Text Placeholder 3">
            <a:extLst>
              <a:ext uri="{FF2B5EF4-FFF2-40B4-BE49-F238E27FC236}">
                <a16:creationId xmlns:a16="http://schemas.microsoft.com/office/drawing/2014/main" id="{FDA4C741-FF73-4BDC-B0B9-ACE608DE99EB}"/>
              </a:ext>
            </a:extLst>
          </p:cNvPr>
          <p:cNvSpPr>
            <a:spLocks noGrp="1"/>
          </p:cNvSpPr>
          <p:nvPr>
            <p:ph type="body" sz="half" idx="2"/>
          </p:nvPr>
        </p:nvSpPr>
        <p:spPr>
          <a:xfrm>
            <a:off x="6586186" y="3428999"/>
            <a:ext cx="4805691" cy="838831"/>
          </a:xfrm>
        </p:spPr>
        <p:txBody>
          <a:bodyPr vert="horz" lIns="91440" tIns="45720" rIns="91440" bIns="45720" rtlCol="0" anchor="b">
            <a:normAutofit/>
          </a:bodyPr>
          <a:lstStyle/>
          <a:p>
            <a:r>
              <a:rPr lang="en-US" sz="1800" dirty="0">
                <a:solidFill>
                  <a:srgbClr val="000000"/>
                </a:solidFill>
              </a:rPr>
              <a:t>The first test case of the 14</a:t>
            </a:r>
            <a:r>
              <a:rPr lang="en-US" sz="1800" baseline="30000" dirty="0">
                <a:solidFill>
                  <a:srgbClr val="000000"/>
                </a:solidFill>
              </a:rPr>
              <a:t>th</a:t>
            </a:r>
            <a:r>
              <a:rPr lang="en-US" sz="1800" dirty="0">
                <a:solidFill>
                  <a:srgbClr val="000000"/>
                </a:solidFill>
              </a:rPr>
              <a:t> Amendment birthright citizenship – Wong Kim Ark</a:t>
            </a:r>
          </a:p>
        </p:txBody>
      </p:sp>
      <p:sp>
        <p:nvSpPr>
          <p:cNvPr id="16"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black and white photo of a boy&#10;&#10;Description generated with high confidence">
            <a:extLst>
              <a:ext uri="{FF2B5EF4-FFF2-40B4-BE49-F238E27FC236}">
                <a16:creationId xmlns:a16="http://schemas.microsoft.com/office/drawing/2014/main" id="{3AF9DC54-9626-46FB-9CC8-5B0AB97556F4}"/>
              </a:ext>
            </a:extLst>
          </p:cNvPr>
          <p:cNvPicPr>
            <a:picLocks noChangeAspect="1"/>
          </p:cNvPicPr>
          <p:nvPr/>
        </p:nvPicPr>
        <p:blipFill rotWithShape="1">
          <a:blip r:embed="rId4">
            <a:alphaModFix/>
            <a:extLst/>
          </a:blip>
          <a:srcRect l="3102" r="612" b="3"/>
          <a:stretch/>
        </p:blipFill>
        <p:spPr>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Tree>
    <p:extLst>
      <p:ext uri="{BB962C8B-B14F-4D97-AF65-F5344CB8AC3E}">
        <p14:creationId xmlns:p14="http://schemas.microsoft.com/office/powerpoint/2010/main" val="895379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a costume&#10;&#10;Description generated with high confidence">
            <a:extLst>
              <a:ext uri="{FF2B5EF4-FFF2-40B4-BE49-F238E27FC236}">
                <a16:creationId xmlns:a16="http://schemas.microsoft.com/office/drawing/2014/main" id="{8B9C1E8D-66B9-4D50-8FE5-C3531E7F6987}"/>
              </a:ext>
            </a:extLst>
          </p:cNvPr>
          <p:cNvPicPr>
            <a:picLocks noChangeAspect="1"/>
          </p:cNvPicPr>
          <p:nvPr/>
        </p:nvPicPr>
        <p:blipFill>
          <a:blip r:embed="rId3"/>
          <a:stretch>
            <a:fillRect/>
          </a:stretch>
        </p:blipFill>
        <p:spPr>
          <a:xfrm>
            <a:off x="2422071" y="0"/>
            <a:ext cx="7347857" cy="6858000"/>
          </a:xfrm>
          <a:prstGeom prst="rect">
            <a:avLst/>
          </a:prstGeom>
        </p:spPr>
      </p:pic>
    </p:spTree>
    <p:extLst>
      <p:ext uri="{BB962C8B-B14F-4D97-AF65-F5344CB8AC3E}">
        <p14:creationId xmlns:p14="http://schemas.microsoft.com/office/powerpoint/2010/main" val="1272981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roup of people posing for a photo&#10;&#10;Description generated with very high confidence">
            <a:extLst>
              <a:ext uri="{FF2B5EF4-FFF2-40B4-BE49-F238E27FC236}">
                <a16:creationId xmlns:a16="http://schemas.microsoft.com/office/drawing/2014/main" id="{4147AF2D-436C-4AFD-81A5-EA6AAE3D4F11}"/>
              </a:ext>
            </a:extLst>
          </p:cNvPr>
          <p:cNvPicPr>
            <a:picLocks noChangeAspect="1"/>
          </p:cNvPicPr>
          <p:nvPr/>
        </p:nvPicPr>
        <p:blipFill rotWithShape="1">
          <a:blip r:embed="rId3"/>
          <a:srcRect t="11520" b="16595"/>
          <a:stretch/>
        </p:blipFill>
        <p:spPr>
          <a:xfrm>
            <a:off x="-1" y="10"/>
            <a:ext cx="12192000" cy="6857990"/>
          </a:xfrm>
          <a:prstGeom prst="rect">
            <a:avLst/>
          </a:prstGeom>
        </p:spPr>
      </p:pic>
      <p:sp>
        <p:nvSpPr>
          <p:cNvPr id="16"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marL="0" marR="0" lvl="0" indent="0" algn="ctr" defTabSz="914400" rtl="0" eaLnBrk="0" fontAlgn="base" latinLnBrk="0" hangingPunct="0">
              <a:lnSpc>
                <a:spcPct val="100000"/>
              </a:lnSpc>
              <a:spcBef>
                <a:spcPct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charset="0"/>
              <a:ea typeface="+mn-ea"/>
              <a:cs typeface="+mn-cs"/>
            </a:endParaRPr>
          </a:p>
        </p:txBody>
      </p:sp>
      <p:sp>
        <p:nvSpPr>
          <p:cNvPr id="2" name="Title 1">
            <a:extLst>
              <a:ext uri="{FF2B5EF4-FFF2-40B4-BE49-F238E27FC236}">
                <a16:creationId xmlns:a16="http://schemas.microsoft.com/office/drawing/2014/main" id="{DCBF4152-0560-442D-9B7B-1AA6C0C5F6C3}"/>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a:t>Phase Three </a:t>
            </a:r>
            <a:br>
              <a:rPr lang="en-US" sz="3600"/>
            </a:br>
            <a:r>
              <a:rPr lang="en-US" sz="3600"/>
              <a:t>1920-1965</a:t>
            </a:r>
          </a:p>
        </p:txBody>
      </p:sp>
      <p:cxnSp>
        <p:nvCxnSpPr>
          <p:cNvPr id="17" name="Straight Connector 13">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F47C68D4-E15F-47E8-A191-D219027B571A}"/>
              </a:ext>
            </a:extLst>
          </p:cNvPr>
          <p:cNvSpPr>
            <a:spLocks noGrp="1"/>
          </p:cNvSpPr>
          <p:nvPr>
            <p:ph type="body" sz="half" idx="2"/>
          </p:nvPr>
        </p:nvSpPr>
        <p:spPr>
          <a:xfrm>
            <a:off x="525516" y="3417573"/>
            <a:ext cx="4593021" cy="2619839"/>
          </a:xfrm>
        </p:spPr>
        <p:txBody>
          <a:bodyPr vert="horz" lIns="91440" tIns="45720" rIns="91440" bIns="45720" rtlCol="0" anchor="ctr">
            <a:normAutofit/>
          </a:bodyPr>
          <a:lstStyle/>
          <a:p>
            <a:pPr marL="285750" indent="-228600">
              <a:buFont typeface="Arial" panose="020B0604020202020204" pitchFamily="34" charset="0"/>
              <a:buChar char="•"/>
            </a:pPr>
            <a:r>
              <a:rPr lang="en-US" sz="1800"/>
              <a:t>1900-1910 brings largest influx of immigrants to the US to date</a:t>
            </a:r>
          </a:p>
          <a:p>
            <a:pPr marL="285750" indent="-228600">
              <a:buFont typeface="Arial" panose="020B0604020202020204" pitchFamily="34" charset="0"/>
              <a:buChar char="•"/>
            </a:pPr>
            <a:r>
              <a:rPr lang="en-US" sz="1800"/>
              <a:t>Restrictions of 1920 drastically reduce diversity through 1965</a:t>
            </a:r>
          </a:p>
        </p:txBody>
      </p:sp>
    </p:spTree>
    <p:extLst>
      <p:ext uri="{BB962C8B-B14F-4D97-AF65-F5344CB8AC3E}">
        <p14:creationId xmlns:p14="http://schemas.microsoft.com/office/powerpoint/2010/main" val="865125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book&#10;&#10;Description generated with very high confidence">
            <a:extLst>
              <a:ext uri="{FF2B5EF4-FFF2-40B4-BE49-F238E27FC236}">
                <a16:creationId xmlns:a16="http://schemas.microsoft.com/office/drawing/2014/main" id="{D71B6818-0EAE-4661-BDCF-BC2F0645A216}"/>
              </a:ext>
            </a:extLst>
          </p:cNvPr>
          <p:cNvPicPr>
            <a:picLocks noChangeAspect="1"/>
          </p:cNvPicPr>
          <p:nvPr/>
        </p:nvPicPr>
        <p:blipFill>
          <a:blip r:embed="rId3"/>
          <a:stretch>
            <a:fillRect/>
          </a:stretch>
        </p:blipFill>
        <p:spPr>
          <a:xfrm>
            <a:off x="3865378" y="340447"/>
            <a:ext cx="4461243" cy="6177106"/>
          </a:xfrm>
          <a:prstGeom prst="rect">
            <a:avLst/>
          </a:prstGeom>
        </p:spPr>
      </p:pic>
    </p:spTree>
    <p:extLst>
      <p:ext uri="{BB962C8B-B14F-4D97-AF65-F5344CB8AC3E}">
        <p14:creationId xmlns:p14="http://schemas.microsoft.com/office/powerpoint/2010/main" val="1446768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64A9418-01BD-495A-B647-A037D03D9BFA}"/>
              </a:ext>
            </a:extLst>
          </p:cNvPr>
          <p:cNvSpPr>
            <a:spLocks noGrp="1"/>
          </p:cNvSpPr>
          <p:nvPr>
            <p:ph type="title"/>
          </p:nvPr>
        </p:nvSpPr>
        <p:spPr>
          <a:xfrm>
            <a:off x="801099" y="1396289"/>
            <a:ext cx="5006336" cy="1325563"/>
          </a:xfrm>
        </p:spPr>
        <p:txBody>
          <a:bodyPr vert="horz" lIns="91440" tIns="45720" rIns="91440" bIns="45720" rtlCol="0" anchor="ctr">
            <a:normAutofit/>
          </a:bodyPr>
          <a:lstStyle/>
          <a:p>
            <a:r>
              <a:rPr lang="en-US" sz="4400"/>
              <a:t>1924 National Origins Quota Act</a:t>
            </a:r>
          </a:p>
        </p:txBody>
      </p:sp>
      <p:sp>
        <p:nvSpPr>
          <p:cNvPr id="10" name="Text Placeholder 9">
            <a:extLst>
              <a:ext uri="{FF2B5EF4-FFF2-40B4-BE49-F238E27FC236}">
                <a16:creationId xmlns:a16="http://schemas.microsoft.com/office/drawing/2014/main" id="{C9B48E59-9CD0-4109-8D49-44554C4EB191}"/>
              </a:ext>
            </a:extLst>
          </p:cNvPr>
          <p:cNvSpPr>
            <a:spLocks noGrp="1"/>
          </p:cNvSpPr>
          <p:nvPr>
            <p:ph type="body" sz="half" idx="2"/>
          </p:nvPr>
        </p:nvSpPr>
        <p:spPr>
          <a:xfrm>
            <a:off x="805543" y="2871982"/>
            <a:ext cx="5006336" cy="3181684"/>
          </a:xfrm>
        </p:spPr>
        <p:txBody>
          <a:bodyPr vert="horz" lIns="91440" tIns="45720" rIns="91440" bIns="45720" rtlCol="0" anchor="t">
            <a:normAutofit/>
          </a:bodyPr>
          <a:lstStyle/>
          <a:p>
            <a:pPr marL="285750" indent="-228600">
              <a:buFont typeface="Arial" panose="020B0604020202020204" pitchFamily="34" charset="0"/>
              <a:buChar char="•"/>
            </a:pPr>
            <a:r>
              <a:rPr lang="en-US" sz="1800"/>
              <a:t>Quotas allocated to countries in the same proportion that the American people traced their origins</a:t>
            </a:r>
          </a:p>
          <a:p>
            <a:pPr marL="285750" indent="-228600">
              <a:buFont typeface="Arial" panose="020B0604020202020204" pitchFamily="34" charset="0"/>
              <a:buChar char="•"/>
            </a:pPr>
            <a:r>
              <a:rPr lang="en-US" sz="1800"/>
              <a:t>Excluded Africans, African-Americans, mixed race, Chinese, Japanese, Indian, and other Asian on the ground that they were racially ineligible for naturalized citizenship</a:t>
            </a:r>
          </a:p>
          <a:p>
            <a:pPr marL="285750" indent="-228600">
              <a:buFont typeface="Arial" panose="020B0604020202020204" pitchFamily="34" charset="0"/>
              <a:buChar char="•"/>
            </a:pPr>
            <a:r>
              <a:rPr lang="en-US" sz="1800"/>
              <a:t>Generated illegal immigration</a:t>
            </a:r>
          </a:p>
          <a:p>
            <a:pPr marL="285750" indent="-228600">
              <a:buFont typeface="Arial" panose="020B0604020202020204" pitchFamily="34" charset="0"/>
              <a:buChar char="•"/>
            </a:pPr>
            <a:r>
              <a:rPr lang="en-US" sz="1800"/>
              <a:t>The whitening of American</a:t>
            </a:r>
          </a:p>
        </p:txBody>
      </p:sp>
      <p:sp>
        <p:nvSpPr>
          <p:cNvPr id="17" name="Freeform: Shape 14">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ext, book&#10;&#10;Description generated with very high confidence">
            <a:extLst>
              <a:ext uri="{FF2B5EF4-FFF2-40B4-BE49-F238E27FC236}">
                <a16:creationId xmlns:a16="http://schemas.microsoft.com/office/drawing/2014/main" id="{0C33C836-C626-4F1D-BA9F-FAF97ECAB323}"/>
              </a:ext>
            </a:extLst>
          </p:cNvPr>
          <p:cNvPicPr>
            <a:picLocks noChangeAspect="1"/>
          </p:cNvPicPr>
          <p:nvPr/>
        </p:nvPicPr>
        <p:blipFill rotWithShape="1">
          <a:blip r:embed="rId3"/>
          <a:srcRect l="1633" r="3403"/>
          <a:stretch/>
        </p:blipFill>
        <p:spPr>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Tree>
    <p:extLst>
      <p:ext uri="{BB962C8B-B14F-4D97-AF65-F5344CB8AC3E}">
        <p14:creationId xmlns:p14="http://schemas.microsoft.com/office/powerpoint/2010/main" val="803052170"/>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book&#10;&#10;Description generated with very high confidence">
            <a:extLst>
              <a:ext uri="{FF2B5EF4-FFF2-40B4-BE49-F238E27FC236}">
                <a16:creationId xmlns:a16="http://schemas.microsoft.com/office/drawing/2014/main" id="{DF68BD7E-4CA4-4F89-8CFD-0666FCF5C3C6}"/>
              </a:ext>
            </a:extLst>
          </p:cNvPr>
          <p:cNvPicPr>
            <a:picLocks noChangeAspect="1"/>
          </p:cNvPicPr>
          <p:nvPr/>
        </p:nvPicPr>
        <p:blipFill>
          <a:blip r:embed="rId3"/>
          <a:stretch>
            <a:fillRect/>
          </a:stretch>
        </p:blipFill>
        <p:spPr>
          <a:xfrm>
            <a:off x="3543300" y="233362"/>
            <a:ext cx="5105400" cy="6391275"/>
          </a:xfrm>
          <a:prstGeom prst="rect">
            <a:avLst/>
          </a:prstGeom>
        </p:spPr>
      </p:pic>
    </p:spTree>
    <p:extLst>
      <p:ext uri="{BB962C8B-B14F-4D97-AF65-F5344CB8AC3E}">
        <p14:creationId xmlns:p14="http://schemas.microsoft.com/office/powerpoint/2010/main" val="1843999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vintage photo of a group of people posing for the camera&#10;&#10;Description generated with very high confidence">
            <a:extLst>
              <a:ext uri="{FF2B5EF4-FFF2-40B4-BE49-F238E27FC236}">
                <a16:creationId xmlns:a16="http://schemas.microsoft.com/office/drawing/2014/main" id="{17A08F0E-75D9-43BD-B2DA-FD57DE531CC0}"/>
              </a:ext>
            </a:extLst>
          </p:cNvPr>
          <p:cNvPicPr>
            <a:picLocks noChangeAspect="1"/>
          </p:cNvPicPr>
          <p:nvPr/>
        </p:nvPicPr>
        <p:blipFill>
          <a:blip r:embed="rId3"/>
          <a:stretch>
            <a:fillRect/>
          </a:stretch>
        </p:blipFill>
        <p:spPr>
          <a:xfrm>
            <a:off x="1381125" y="204787"/>
            <a:ext cx="9429750" cy="6448425"/>
          </a:xfrm>
          <a:prstGeom prst="rect">
            <a:avLst/>
          </a:prstGeom>
        </p:spPr>
      </p:pic>
    </p:spTree>
    <p:extLst>
      <p:ext uri="{BB962C8B-B14F-4D97-AF65-F5344CB8AC3E}">
        <p14:creationId xmlns:p14="http://schemas.microsoft.com/office/powerpoint/2010/main" val="4172271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sp>
        <p:nvSpPr>
          <p:cNvPr id="101" name="Google Shape;101;p14"/>
          <p:cNvSpPr/>
          <p:nvPr/>
        </p:nvSpPr>
        <p:spPr>
          <a:xfrm>
            <a:off x="1" y="0"/>
            <a:ext cx="5614875" cy="6858000"/>
          </a:xfrm>
          <a:prstGeom prst="rect">
            <a:avLst/>
          </a:prstGeom>
          <a:gradFill>
            <a:gsLst>
              <a:gs pos="0">
                <a:srgbClr val="92268F">
                  <a:alpha val="81960"/>
                </a:srgbClr>
              </a:gs>
              <a:gs pos="25000">
                <a:srgbClr val="92278F">
                  <a:alpha val="60000"/>
                </a:srgbClr>
              </a:gs>
              <a:gs pos="94000">
                <a:srgbClr val="B5A3B8"/>
              </a:gs>
              <a:gs pos="100000">
                <a:srgbClr val="B5A3B8"/>
              </a:gs>
            </a:gsLst>
            <a:lin ang="4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2" name="Google Shape;102;p14"/>
          <p:cNvPicPr preferRelativeResize="0"/>
          <p:nvPr/>
        </p:nvPicPr>
        <p:blipFill rotWithShape="1">
          <a:blip r:embed="rId3">
            <a:alphaModFix/>
          </a:blip>
          <a:srcRect/>
          <a:stretch/>
        </p:blipFill>
        <p:spPr>
          <a:xfrm>
            <a:off x="0" y="-26894"/>
            <a:ext cx="12192000" cy="6858000"/>
          </a:xfrm>
          <a:prstGeom prst="rect">
            <a:avLst/>
          </a:prstGeom>
          <a:noFill/>
          <a:ln>
            <a:noFill/>
          </a:ln>
        </p:spPr>
      </p:pic>
      <p:sp>
        <p:nvSpPr>
          <p:cNvPr id="103" name="Google Shape;103;p14"/>
          <p:cNvSpPr/>
          <p:nvPr/>
        </p:nvSpPr>
        <p:spPr>
          <a:xfrm>
            <a:off x="0" y="738619"/>
            <a:ext cx="5000438" cy="5400962"/>
          </a:xfrm>
          <a:custGeom>
            <a:avLst/>
            <a:gdLst/>
            <a:ahLst/>
            <a:cxnLst/>
            <a:rect l="l" t="t" r="r" b="b"/>
            <a:pathLst>
              <a:path w="5000438" h="5400962" extrusionOk="0">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4" name="Google Shape;104;p14" descr="A picture containing photo&#10;&#10;Description generated with very high confidence"/>
          <p:cNvPicPr preferRelativeResize="0"/>
          <p:nvPr/>
        </p:nvPicPr>
        <p:blipFill rotWithShape="1">
          <a:blip r:embed="rId4">
            <a:alphaModFix/>
          </a:blip>
          <a:srcRect l="33693" r="28088" b="-1"/>
          <a:stretch/>
        </p:blipFill>
        <p:spPr>
          <a:xfrm>
            <a:off x="20" y="907231"/>
            <a:ext cx="4838021" cy="5063738"/>
          </a:xfrm>
          <a:custGeom>
            <a:avLst/>
            <a:gdLst/>
            <a:ahLst/>
            <a:cxnLst/>
            <a:rect l="l" t="t" r="r" b="b"/>
            <a:pathLst>
              <a:path w="4838041" h="5063738" extrusionOk="0">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ln>
            <a:noFill/>
          </a:ln>
        </p:spPr>
      </p:pic>
      <p:sp>
        <p:nvSpPr>
          <p:cNvPr id="105" name="Google Shape;105;p14"/>
          <p:cNvSpPr txBox="1"/>
          <p:nvPr/>
        </p:nvSpPr>
        <p:spPr>
          <a:xfrm>
            <a:off x="6096000" y="1472007"/>
            <a:ext cx="4977578" cy="363928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4000" b="0" i="0" u="none" strike="noStrike" cap="none" dirty="0">
                <a:solidFill>
                  <a:srgbClr val="000000"/>
                </a:solidFill>
                <a:latin typeface="Georgia"/>
                <a:ea typeface="Georgia"/>
                <a:cs typeface="Georgia"/>
                <a:sym typeface="Georgia"/>
              </a:rPr>
              <a:t>Outline: </a:t>
            </a:r>
            <a:endParaRPr sz="4000" dirty="0"/>
          </a:p>
          <a:p>
            <a:pPr marL="285750" marR="0" lvl="0" indent="-228600" algn="l" rtl="0">
              <a:lnSpc>
                <a:spcPct val="90000"/>
              </a:lnSpc>
              <a:spcBef>
                <a:spcPts val="600"/>
              </a:spcBef>
              <a:spcAft>
                <a:spcPts val="0"/>
              </a:spcAft>
              <a:buClr>
                <a:srgbClr val="000000"/>
              </a:buClr>
              <a:buSzPts val="2000"/>
              <a:buFont typeface="Arial"/>
              <a:buChar char="•"/>
            </a:pPr>
            <a:r>
              <a:rPr lang="en-US" sz="2000" b="0" i="0" u="none" strike="noStrike" cap="none" dirty="0">
                <a:solidFill>
                  <a:srgbClr val="000000"/>
                </a:solidFill>
                <a:latin typeface="Georgia"/>
                <a:ea typeface="Georgia"/>
                <a:cs typeface="Georgia"/>
                <a:sym typeface="Georgia"/>
              </a:rPr>
              <a:t>US Immigration History in 4 parts</a:t>
            </a:r>
            <a:endParaRPr dirty="0"/>
          </a:p>
          <a:p>
            <a:pPr marL="285750" marR="0" lvl="0" indent="-228600" algn="l" rtl="0">
              <a:lnSpc>
                <a:spcPct val="90000"/>
              </a:lnSpc>
              <a:spcBef>
                <a:spcPts val="600"/>
              </a:spcBef>
              <a:spcAft>
                <a:spcPts val="0"/>
              </a:spcAft>
              <a:buClr>
                <a:srgbClr val="000000"/>
              </a:buClr>
              <a:buSzPts val="2000"/>
              <a:buFont typeface="Arial"/>
              <a:buChar char="•"/>
            </a:pPr>
            <a:r>
              <a:rPr lang="en-US" sz="2000" b="0" i="0" u="none" strike="noStrike" cap="none" dirty="0">
                <a:solidFill>
                  <a:srgbClr val="000000"/>
                </a:solidFill>
                <a:latin typeface="Georgia"/>
                <a:ea typeface="Georgia"/>
                <a:cs typeface="Georgia"/>
                <a:sym typeface="Georgia"/>
              </a:rPr>
              <a:t>Asylum and immigration detention</a:t>
            </a:r>
          </a:p>
          <a:p>
            <a:pPr marL="285750" marR="0" lvl="0" indent="-228600" algn="l" rtl="0">
              <a:lnSpc>
                <a:spcPct val="90000"/>
              </a:lnSpc>
              <a:spcBef>
                <a:spcPts val="600"/>
              </a:spcBef>
              <a:spcAft>
                <a:spcPts val="0"/>
              </a:spcAft>
              <a:buClr>
                <a:srgbClr val="000000"/>
              </a:buClr>
              <a:buSzPts val="2000"/>
              <a:buFont typeface="Arial"/>
              <a:buChar char="•"/>
            </a:pPr>
            <a:r>
              <a:rPr lang="en-US" sz="2000" b="0" i="0" u="none" strike="noStrike" cap="none" dirty="0">
                <a:solidFill>
                  <a:srgbClr val="000000"/>
                </a:solidFill>
                <a:latin typeface="Georgia"/>
                <a:ea typeface="Georgia"/>
                <a:cs typeface="Georgia"/>
                <a:sym typeface="Georgia"/>
              </a:rPr>
              <a:t>Trump’s invisible wall</a:t>
            </a:r>
          </a:p>
          <a:p>
            <a:pPr marL="285750" marR="0" lvl="0" indent="-228600" algn="l" rtl="0">
              <a:lnSpc>
                <a:spcPct val="90000"/>
              </a:lnSpc>
              <a:spcBef>
                <a:spcPts val="600"/>
              </a:spcBef>
              <a:spcAft>
                <a:spcPts val="0"/>
              </a:spcAft>
              <a:buClr>
                <a:srgbClr val="000000"/>
              </a:buClr>
              <a:buSzPts val="2000"/>
              <a:buFont typeface="Arial"/>
              <a:buChar char="•"/>
            </a:pPr>
            <a:r>
              <a:rPr lang="en-US" sz="2000" dirty="0">
                <a:latin typeface="Georgia"/>
                <a:sym typeface="Georgia"/>
              </a:rPr>
              <a:t>Abolish ICE movement</a:t>
            </a:r>
          </a:p>
          <a:p>
            <a:pPr marL="285750" indent="-228600">
              <a:lnSpc>
                <a:spcPct val="90000"/>
              </a:lnSpc>
              <a:spcBef>
                <a:spcPts val="600"/>
              </a:spcBef>
              <a:buSzPts val="2000"/>
              <a:buFont typeface="Arial"/>
              <a:buChar char="•"/>
            </a:pPr>
            <a:r>
              <a:rPr lang="en-US" sz="2000" dirty="0">
                <a:latin typeface="Georgia"/>
                <a:ea typeface="Georgia"/>
                <a:cs typeface="Georgia"/>
                <a:sym typeface="Georgia"/>
              </a:rPr>
              <a:t>Common misconceptions – get in line, do it the right way, anchor babies</a:t>
            </a:r>
          </a:p>
          <a:p>
            <a:pPr marL="285750" marR="0" lvl="0" indent="-228600" algn="l" rtl="0">
              <a:lnSpc>
                <a:spcPct val="90000"/>
              </a:lnSpc>
              <a:spcBef>
                <a:spcPts val="600"/>
              </a:spcBef>
              <a:spcAft>
                <a:spcPts val="0"/>
              </a:spcAft>
              <a:buClr>
                <a:srgbClr val="000000"/>
              </a:buClr>
              <a:buSzPts val="2000"/>
              <a:buFont typeface="Arial"/>
              <a:buChar char="•"/>
            </a:pPr>
            <a:r>
              <a:rPr lang="en-US" sz="2000" dirty="0">
                <a:latin typeface="Georgia"/>
                <a:sym typeface="Georgia"/>
              </a:rPr>
              <a:t>Immigration 101</a:t>
            </a:r>
            <a:endParaRPr dirty="0"/>
          </a:p>
          <a:p>
            <a:pPr marL="285750" marR="0" lvl="0" indent="-228600" algn="l" rtl="0">
              <a:lnSpc>
                <a:spcPct val="90000"/>
              </a:lnSpc>
              <a:spcBef>
                <a:spcPts val="600"/>
              </a:spcBef>
              <a:spcAft>
                <a:spcPts val="0"/>
              </a:spcAft>
              <a:buClr>
                <a:srgbClr val="000000"/>
              </a:buClr>
              <a:buSzPts val="2000"/>
              <a:buFont typeface="Arial"/>
              <a:buChar char="•"/>
            </a:pPr>
            <a:r>
              <a:rPr lang="en-US" sz="2000" b="0" i="0" u="none" strike="noStrike" cap="none" dirty="0">
                <a:solidFill>
                  <a:srgbClr val="000000"/>
                </a:solidFill>
                <a:latin typeface="Georgia"/>
                <a:ea typeface="Georgia"/>
                <a:cs typeface="Georgia"/>
                <a:sym typeface="Georgia"/>
              </a:rPr>
              <a:t>Practice pointers for family and criminal law attorneys</a:t>
            </a:r>
            <a:endParaRPr dirty="0"/>
          </a:p>
          <a:p>
            <a:pPr marL="285750" marR="0" lvl="0" indent="-228600" algn="l" rtl="0">
              <a:lnSpc>
                <a:spcPct val="90000"/>
              </a:lnSpc>
              <a:spcBef>
                <a:spcPts val="600"/>
              </a:spcBef>
              <a:spcAft>
                <a:spcPts val="0"/>
              </a:spcAft>
              <a:buClr>
                <a:srgbClr val="000000"/>
              </a:buClr>
              <a:buSzPts val="2000"/>
              <a:buFont typeface="Arial"/>
              <a:buChar char="•"/>
            </a:pPr>
            <a:r>
              <a:rPr lang="en-US" sz="2000" b="0" i="0" u="none" strike="noStrike" cap="none" dirty="0">
                <a:solidFill>
                  <a:srgbClr val="000000"/>
                </a:solidFill>
                <a:latin typeface="Georgia"/>
                <a:ea typeface="Georgia"/>
                <a:cs typeface="Georgia"/>
                <a:sym typeface="Georgia"/>
              </a:rPr>
              <a:t>Questions</a:t>
            </a:r>
            <a:endParaRPr dirty="0"/>
          </a:p>
          <a:p>
            <a:pPr marL="0" marR="0" lvl="0" indent="127000" algn="l" rtl="0">
              <a:lnSpc>
                <a:spcPct val="90000"/>
              </a:lnSpc>
              <a:spcBef>
                <a:spcPts val="600"/>
              </a:spcBef>
              <a:spcAft>
                <a:spcPts val="0"/>
              </a:spcAft>
              <a:buClr>
                <a:schemeClr val="dk1"/>
              </a:buClr>
              <a:buSzPts val="2000"/>
              <a:buFont typeface="Arial"/>
              <a:buNone/>
            </a:pPr>
            <a:endParaRPr sz="2000" b="0" i="0" u="none" strike="noStrike" cap="none" dirty="0">
              <a:solidFill>
                <a:srgbClr val="000000"/>
              </a:solidFill>
              <a:latin typeface="Georgia"/>
              <a:ea typeface="Georgia"/>
              <a:cs typeface="Georgia"/>
              <a:sym typeface="Georgi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book&#10;&#10;Description generated with very high confidence">
            <a:extLst>
              <a:ext uri="{FF2B5EF4-FFF2-40B4-BE49-F238E27FC236}">
                <a16:creationId xmlns:a16="http://schemas.microsoft.com/office/drawing/2014/main" id="{F3EDEB82-83F5-4EA1-81D8-6E0FC61879C0}"/>
              </a:ext>
            </a:extLst>
          </p:cNvPr>
          <p:cNvPicPr>
            <a:picLocks noChangeAspect="1"/>
          </p:cNvPicPr>
          <p:nvPr/>
        </p:nvPicPr>
        <p:blipFill>
          <a:blip r:embed="rId3"/>
          <a:stretch>
            <a:fillRect/>
          </a:stretch>
        </p:blipFill>
        <p:spPr>
          <a:xfrm>
            <a:off x="2528254" y="0"/>
            <a:ext cx="7135491" cy="6858000"/>
          </a:xfrm>
          <a:prstGeom prst="rect">
            <a:avLst/>
          </a:prstGeom>
        </p:spPr>
      </p:pic>
    </p:spTree>
    <p:extLst>
      <p:ext uri="{BB962C8B-B14F-4D97-AF65-F5344CB8AC3E}">
        <p14:creationId xmlns:p14="http://schemas.microsoft.com/office/powerpoint/2010/main" val="3623764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book&#10;&#10;Description generated with very high confidence">
            <a:extLst>
              <a:ext uri="{FF2B5EF4-FFF2-40B4-BE49-F238E27FC236}">
                <a16:creationId xmlns:a16="http://schemas.microsoft.com/office/drawing/2014/main" id="{0F78C059-6A2A-411C-9D32-7CD17E8D5DBD}"/>
              </a:ext>
            </a:extLst>
          </p:cNvPr>
          <p:cNvPicPr>
            <a:picLocks noChangeAspect="1"/>
          </p:cNvPicPr>
          <p:nvPr/>
        </p:nvPicPr>
        <p:blipFill>
          <a:blip r:embed="rId3"/>
          <a:stretch>
            <a:fillRect/>
          </a:stretch>
        </p:blipFill>
        <p:spPr>
          <a:xfrm>
            <a:off x="2119312" y="142875"/>
            <a:ext cx="7953375" cy="6572250"/>
          </a:xfrm>
          <a:prstGeom prst="rect">
            <a:avLst/>
          </a:prstGeom>
        </p:spPr>
      </p:pic>
    </p:spTree>
    <p:extLst>
      <p:ext uri="{BB962C8B-B14F-4D97-AF65-F5344CB8AC3E}">
        <p14:creationId xmlns:p14="http://schemas.microsoft.com/office/powerpoint/2010/main" val="1544075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11">
            <a:extLst>
              <a:ext uri="{FF2B5EF4-FFF2-40B4-BE49-F238E27FC236}">
                <a16:creationId xmlns:a16="http://schemas.microsoft.com/office/drawing/2014/main" id="{A0BF428C-DA8B-4D99-9930-18F7F91D87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76801" y="1690688"/>
            <a:ext cx="7316944" cy="5167312"/>
          </a:xfrm>
          <a:custGeom>
            <a:avLst/>
            <a:gdLst>
              <a:gd name="connsiteX0" fmla="*/ 0 w 7316944"/>
              <a:gd name="connsiteY0" fmla="*/ 0 h 5167312"/>
              <a:gd name="connsiteX1" fmla="*/ 7316944 w 7316944"/>
              <a:gd name="connsiteY1" fmla="*/ 0 h 5167312"/>
              <a:gd name="connsiteX2" fmla="*/ 7316944 w 7316944"/>
              <a:gd name="connsiteY2" fmla="*/ 5167312 h 5167312"/>
              <a:gd name="connsiteX3" fmla="*/ 472697 w 7316944"/>
              <a:gd name="connsiteY3" fmla="*/ 5167312 h 5167312"/>
              <a:gd name="connsiteX4" fmla="*/ 2866576 w 7316944"/>
              <a:gd name="connsiteY4" fmla="*/ 952 h 5167312"/>
              <a:gd name="connsiteX5" fmla="*/ 0 w 7316944"/>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6944" h="5167312">
                <a:moveTo>
                  <a:pt x="0" y="0"/>
                </a:moveTo>
                <a:lnTo>
                  <a:pt x="7316944" y="0"/>
                </a:lnTo>
                <a:lnTo>
                  <a:pt x="7316944" y="5167312"/>
                </a:lnTo>
                <a:lnTo>
                  <a:pt x="472697" y="5167312"/>
                </a:lnTo>
                <a:lnTo>
                  <a:pt x="2866576" y="952"/>
                </a:lnTo>
                <a:lnTo>
                  <a:pt x="0" y="952"/>
                </a:lnTo>
                <a:close/>
              </a:path>
            </a:pathLst>
          </a:custGeom>
          <a:solidFill>
            <a:srgbClr val="A6A6A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37">
            <a:extLst>
              <a:ext uri="{FF2B5EF4-FFF2-40B4-BE49-F238E27FC236}">
                <a16:creationId xmlns:a16="http://schemas.microsoft.com/office/drawing/2014/main" id="{A03E2379-8871-408A-95CE-7AAE8FA53A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746" y="1691164"/>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B9D4149-1675-4038-A0DD-0A9B55CC7C84}"/>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4400"/>
              <a:t>Phase Four</a:t>
            </a:r>
            <a:br>
              <a:rPr lang="en-US" sz="4400"/>
            </a:br>
            <a:r>
              <a:rPr lang="en-US" sz="4400"/>
              <a:t>Post 1965</a:t>
            </a:r>
          </a:p>
        </p:txBody>
      </p:sp>
      <p:sp>
        <p:nvSpPr>
          <p:cNvPr id="4" name="Text Placeholder 3">
            <a:extLst>
              <a:ext uri="{FF2B5EF4-FFF2-40B4-BE49-F238E27FC236}">
                <a16:creationId xmlns:a16="http://schemas.microsoft.com/office/drawing/2014/main" id="{B93A1757-CEC3-430B-AAEA-87B4BBBD47C9}"/>
              </a:ext>
            </a:extLst>
          </p:cNvPr>
          <p:cNvSpPr>
            <a:spLocks noGrp="1"/>
          </p:cNvSpPr>
          <p:nvPr>
            <p:ph type="body" sz="half" idx="2"/>
          </p:nvPr>
        </p:nvSpPr>
        <p:spPr>
          <a:xfrm>
            <a:off x="838200" y="2015406"/>
            <a:ext cx="5097779" cy="4065986"/>
          </a:xfrm>
        </p:spPr>
        <p:txBody>
          <a:bodyPr vert="horz" lIns="91440" tIns="45720" rIns="91440" bIns="45720" rtlCol="0" anchor="t">
            <a:normAutofit/>
          </a:bodyPr>
          <a:lstStyle/>
          <a:p>
            <a:pPr marL="285750" indent="-228600">
              <a:buFont typeface="Arial" panose="020B0604020202020204" pitchFamily="34" charset="0"/>
              <a:buChar char="•"/>
            </a:pPr>
            <a:r>
              <a:rPr lang="en-US" sz="2000">
                <a:solidFill>
                  <a:srgbClr val="FFFFFF"/>
                </a:solidFill>
              </a:rPr>
              <a:t>Immigration Act of 1965</a:t>
            </a:r>
          </a:p>
          <a:p>
            <a:pPr marL="742950" lvl="1" indent="-228600">
              <a:buFont typeface="Arial" panose="020B0604020202020204" pitchFamily="34" charset="0"/>
              <a:buChar char="•"/>
            </a:pPr>
            <a:r>
              <a:rPr lang="en-US" sz="2000">
                <a:solidFill>
                  <a:srgbClr val="FFFFFF"/>
                </a:solidFill>
              </a:rPr>
              <a:t>Eliminated racial and national origins quotas</a:t>
            </a:r>
          </a:p>
          <a:p>
            <a:pPr marL="742950" lvl="1" indent="-228600">
              <a:buFont typeface="Arial" panose="020B0604020202020204" pitchFamily="34" charset="0"/>
              <a:buChar char="•"/>
            </a:pPr>
            <a:r>
              <a:rPr lang="en-US" sz="2000">
                <a:solidFill>
                  <a:srgbClr val="FFFFFF"/>
                </a:solidFill>
              </a:rPr>
              <a:t>Established Western and Eastern Hemisphere Quotas</a:t>
            </a:r>
          </a:p>
          <a:p>
            <a:pPr indent="-228600">
              <a:buFont typeface="Arial" panose="020B0604020202020204" pitchFamily="34" charset="0"/>
              <a:buChar char="•"/>
            </a:pPr>
            <a:endParaRPr lang="en-US" sz="2000">
              <a:solidFill>
                <a:srgbClr val="FFFFFF"/>
              </a:solidFill>
            </a:endParaRPr>
          </a:p>
          <a:p>
            <a:pPr marL="285750" indent="-228600">
              <a:buFont typeface="Arial" panose="020B0604020202020204" pitchFamily="34" charset="0"/>
              <a:buChar char="•"/>
            </a:pPr>
            <a:r>
              <a:rPr lang="en-US" sz="2000">
                <a:solidFill>
                  <a:srgbClr val="FFFFFF"/>
                </a:solidFill>
              </a:rPr>
              <a:t>Immigration diversifies</a:t>
            </a:r>
          </a:p>
        </p:txBody>
      </p:sp>
      <p:pic>
        <p:nvPicPr>
          <p:cNvPr id="13" name="Picture 12" descr="A picture containing text&#10;&#10;Description generated with very high confidence">
            <a:extLst>
              <a:ext uri="{FF2B5EF4-FFF2-40B4-BE49-F238E27FC236}">
                <a16:creationId xmlns:a16="http://schemas.microsoft.com/office/drawing/2014/main" id="{47F61653-998C-4F18-83CC-6DB8673D8815}"/>
              </a:ext>
            </a:extLst>
          </p:cNvPr>
          <p:cNvPicPr>
            <a:picLocks noChangeAspect="1"/>
          </p:cNvPicPr>
          <p:nvPr/>
        </p:nvPicPr>
        <p:blipFill>
          <a:blip r:embed="rId3"/>
          <a:stretch>
            <a:fillRect/>
          </a:stretch>
        </p:blipFill>
        <p:spPr>
          <a:xfrm>
            <a:off x="7858897" y="1874686"/>
            <a:ext cx="4166313" cy="2020661"/>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p:spPr>
      </p:pic>
      <p:pic>
        <p:nvPicPr>
          <p:cNvPr id="9" name="Picture 8" descr="A group of people posing for a photo&#10;&#10;Description generated with very high confidence">
            <a:extLst>
              <a:ext uri="{FF2B5EF4-FFF2-40B4-BE49-F238E27FC236}">
                <a16:creationId xmlns:a16="http://schemas.microsoft.com/office/drawing/2014/main" id="{3CC13A1D-592C-48CB-8A33-F039FFF297D7}"/>
              </a:ext>
            </a:extLst>
          </p:cNvPr>
          <p:cNvPicPr>
            <a:picLocks noChangeAspect="1"/>
          </p:cNvPicPr>
          <p:nvPr/>
        </p:nvPicPr>
        <p:blipFill>
          <a:blip r:embed="rId4"/>
          <a:stretch>
            <a:fillRect/>
          </a:stretch>
        </p:blipFill>
        <p:spPr>
          <a:xfrm>
            <a:off x="6908801" y="4102100"/>
            <a:ext cx="4941363" cy="2112433"/>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p:spPr>
      </p:pic>
      <p:pic>
        <p:nvPicPr>
          <p:cNvPr id="8" name="Picture 7">
            <a:extLst>
              <a:ext uri="{FF2B5EF4-FFF2-40B4-BE49-F238E27FC236}">
                <a16:creationId xmlns:a16="http://schemas.microsoft.com/office/drawing/2014/main" id="{180815E6-EE8A-4AF7-905F-78EBD3855F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565" y="5223327"/>
            <a:ext cx="1804588" cy="1195754"/>
          </a:xfrm>
          <a:prstGeom prst="rect">
            <a:avLst/>
          </a:prstGeom>
          <a:effectLst>
            <a:glow rad="50800">
              <a:schemeClr val="accent1">
                <a:alpha val="20000"/>
              </a:schemeClr>
            </a:glow>
            <a:softEdge rad="76200"/>
          </a:effectLst>
        </p:spPr>
      </p:pic>
    </p:spTree>
    <p:extLst>
      <p:ext uri="{BB962C8B-B14F-4D97-AF65-F5344CB8AC3E}">
        <p14:creationId xmlns:p14="http://schemas.microsoft.com/office/powerpoint/2010/main" val="3074546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text, book&#10;&#10;Description generated with very high confidence">
            <a:extLst>
              <a:ext uri="{FF2B5EF4-FFF2-40B4-BE49-F238E27FC236}">
                <a16:creationId xmlns:a16="http://schemas.microsoft.com/office/drawing/2014/main" id="{67097D24-0114-4975-BC50-1D1674654A81}"/>
              </a:ext>
            </a:extLst>
          </p:cNvPr>
          <p:cNvPicPr>
            <a:picLocks noChangeAspect="1"/>
          </p:cNvPicPr>
          <p:nvPr/>
        </p:nvPicPr>
        <p:blipFill rotWithShape="1">
          <a:blip r:embed="rId3"/>
          <a:srcRect t="13368" b="1081"/>
          <a:stretch/>
        </p:blipFill>
        <p:spPr>
          <a:xfrm>
            <a:off x="20" y="10"/>
            <a:ext cx="12191980" cy="6857990"/>
          </a:xfrm>
          <a:prstGeom prst="rect">
            <a:avLst/>
          </a:prstGeom>
        </p:spPr>
      </p:pic>
      <p:sp>
        <p:nvSpPr>
          <p:cNvPr id="1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marL="0" marR="0" lvl="0" indent="0" algn="ctr" defTabSz="914400" rtl="0" eaLnBrk="0" fontAlgn="base" latinLnBrk="0" hangingPunct="0">
              <a:lnSpc>
                <a:spcPct val="100000"/>
              </a:lnSpc>
              <a:spcBef>
                <a:spcPct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charset="0"/>
              <a:ea typeface="+mn-ea"/>
              <a:cs typeface="+mn-cs"/>
            </a:endParaRPr>
          </a:p>
        </p:txBody>
      </p:sp>
      <p:sp>
        <p:nvSpPr>
          <p:cNvPr id="2" name="Title 1">
            <a:extLst>
              <a:ext uri="{FF2B5EF4-FFF2-40B4-BE49-F238E27FC236}">
                <a16:creationId xmlns:a16="http://schemas.microsoft.com/office/drawing/2014/main" id="{EB9D4149-1675-4038-A0DD-0A9B55CC7C84}"/>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a:t>What is an American?</a:t>
            </a:r>
            <a:br>
              <a:rPr lang="en-US" sz="4000"/>
            </a:br>
            <a:endParaRPr lang="en-US" sz="4000"/>
          </a:p>
        </p:txBody>
      </p:sp>
      <p:cxnSp>
        <p:nvCxnSpPr>
          <p:cNvPr id="13" name="Straight Connector 1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4240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alphaModFix amt="40000"/>
            <a:extLst>
              <a:ext uri="{28A0092B-C50C-407E-A947-70E740481C1C}">
                <a14:useLocalDpi xmlns:a14="http://schemas.microsoft.com/office/drawing/2010/main" val="0"/>
              </a:ext>
            </a:extLst>
          </a:blip>
          <a:srcRect t="21226" b="3774"/>
          <a:stretch/>
        </p:blipFill>
        <p:spPr>
          <a:xfrm>
            <a:off x="-1504" y="212661"/>
            <a:ext cx="12191980" cy="6857990"/>
          </a:xfrm>
          <a:prstGeom prst="rect">
            <a:avLst/>
          </a:prstGeom>
        </p:spPr>
      </p:pic>
      <p:sp>
        <p:nvSpPr>
          <p:cNvPr id="2" name="Title 1"/>
          <p:cNvSpPr>
            <a:spLocks noGrp="1"/>
          </p:cNvSpPr>
          <p:nvPr>
            <p:ph type="title"/>
          </p:nvPr>
        </p:nvSpPr>
        <p:spPr>
          <a:xfrm>
            <a:off x="1024128" y="585216"/>
            <a:ext cx="9720072" cy="1499616"/>
          </a:xfrm>
        </p:spPr>
        <p:txBody>
          <a:bodyPr>
            <a:normAutofit/>
          </a:bodyPr>
          <a:lstStyle/>
          <a:p>
            <a:r>
              <a:rPr lang="en-US" dirty="0">
                <a:solidFill>
                  <a:srgbClr val="FFFFFF"/>
                </a:solidFill>
              </a:rPr>
              <a:t>DETENTION OF ASYLUM SEEKERS part one</a:t>
            </a:r>
          </a:p>
        </p:txBody>
      </p:sp>
      <p:sp>
        <p:nvSpPr>
          <p:cNvPr id="3" name="Content Placeholder 2"/>
          <p:cNvSpPr>
            <a:spLocks noGrp="1"/>
          </p:cNvSpPr>
          <p:nvPr>
            <p:ph idx="1"/>
          </p:nvPr>
        </p:nvSpPr>
        <p:spPr>
          <a:xfrm>
            <a:off x="1024128" y="2286000"/>
            <a:ext cx="9720073" cy="4023360"/>
          </a:xfrm>
        </p:spPr>
        <p:txBody>
          <a:bodyPr>
            <a:normAutofit/>
          </a:bodyPr>
          <a:lstStyle/>
          <a:p>
            <a:pPr marL="457200" indent="-457200">
              <a:buFont typeface="+mj-lt"/>
              <a:buAutoNum type="arabicPeriod"/>
            </a:pPr>
            <a:r>
              <a:rPr lang="en-US" dirty="0">
                <a:solidFill>
                  <a:srgbClr val="FFFFFF"/>
                </a:solidFill>
              </a:rPr>
              <a:t>International failure during WWII to protect Jewish refugees of the Holocaust</a:t>
            </a:r>
          </a:p>
          <a:p>
            <a:pPr marL="457200" indent="-457200">
              <a:buFont typeface="+mj-lt"/>
              <a:buAutoNum type="arabicPeriod"/>
            </a:pPr>
            <a:r>
              <a:rPr lang="en-US" dirty="0">
                <a:solidFill>
                  <a:srgbClr val="FFFFFF"/>
                </a:solidFill>
              </a:rPr>
              <a:t>Asylum History: 1951 UN Convention, 1967 UN protocol, US Refugee Act of 1980, Expedited Removal in 1996</a:t>
            </a:r>
          </a:p>
          <a:p>
            <a:pPr marL="457200" indent="-457200">
              <a:buFont typeface="+mj-lt"/>
              <a:buAutoNum type="arabicPeriod"/>
            </a:pPr>
            <a:r>
              <a:rPr lang="en-US" dirty="0">
                <a:solidFill>
                  <a:srgbClr val="FFFFFF"/>
                </a:solidFill>
              </a:rPr>
              <a:t>Central American crisis of the 1980’s and the American Baptist Church lawsuit</a:t>
            </a:r>
          </a:p>
          <a:p>
            <a:pPr marL="457200" indent="-457200">
              <a:buFont typeface="+mj-lt"/>
              <a:buAutoNum type="arabicPeriod"/>
            </a:pPr>
            <a:r>
              <a:rPr lang="en-US" dirty="0">
                <a:solidFill>
                  <a:srgbClr val="FFFFFF"/>
                </a:solidFill>
              </a:rPr>
              <a:t>Expedited removal in 1996, use of private prison companies and private prison lobby (bed mandate, drafting laws like SB 1070)</a:t>
            </a:r>
          </a:p>
          <a:p>
            <a:pPr marL="457200" indent="-457200">
              <a:buFont typeface="+mj-lt"/>
              <a:buAutoNum type="arabicPeriod"/>
            </a:pPr>
            <a:r>
              <a:rPr lang="en-US" dirty="0">
                <a:solidFill>
                  <a:srgbClr val="FFFFFF"/>
                </a:solidFill>
              </a:rPr>
              <a:t>Family detention</a:t>
            </a:r>
          </a:p>
          <a:p>
            <a:pPr marL="457200" indent="-457200">
              <a:buFont typeface="+mj-lt"/>
              <a:buAutoNum type="arabicPeriod"/>
            </a:pPr>
            <a:endParaRPr lang="en-US" dirty="0">
              <a:solidFill>
                <a:srgbClr val="FFFFFF"/>
              </a:solidFill>
            </a:endParaRPr>
          </a:p>
          <a:p>
            <a:pPr marL="457200" indent="-457200">
              <a:buFont typeface="+mj-lt"/>
              <a:buAutoNum type="arabicPeriod"/>
            </a:pPr>
            <a:endParaRPr lang="en-US" dirty="0">
              <a:solidFill>
                <a:srgbClr val="FFFFFF"/>
              </a:solidFill>
            </a:endParaRPr>
          </a:p>
          <a:p>
            <a:pPr marL="0" indent="0">
              <a:buNone/>
            </a:pPr>
            <a:endParaRPr lang="en-US" dirty="0">
              <a:solidFill>
                <a:srgbClr val="FFFFFF"/>
              </a:solidFill>
            </a:endParaRPr>
          </a:p>
          <a:p>
            <a:pPr marL="0" indent="0">
              <a:buNone/>
            </a:pPr>
            <a:endParaRPr lang="en-US" dirty="0">
              <a:solidFill>
                <a:srgbClr val="FFFFFF"/>
              </a:solidFill>
            </a:endParaRPr>
          </a:p>
          <a:p>
            <a:pPr marL="0" indent="0">
              <a:buNone/>
            </a:pPr>
            <a:endParaRPr lang="en-US" dirty="0">
              <a:solidFill>
                <a:srgbClr val="FFFFFF"/>
              </a:solidFill>
            </a:endParaRPr>
          </a:p>
          <a:p>
            <a:pPr marL="0" indent="0">
              <a:buNone/>
            </a:pPr>
            <a:endParaRPr lang="en-US" dirty="0">
              <a:solidFill>
                <a:srgbClr val="FFFFFF"/>
              </a:solidFill>
            </a:endParaRPr>
          </a:p>
          <a:p>
            <a:pPr marL="0" indent="0">
              <a:buNone/>
            </a:pPr>
            <a:endParaRPr lang="en-US" dirty="0">
              <a:solidFill>
                <a:srgbClr val="FFFFFF"/>
              </a:solidFill>
            </a:endParaRPr>
          </a:p>
        </p:txBody>
      </p:sp>
    </p:spTree>
    <p:extLst>
      <p:ext uri="{BB962C8B-B14F-4D97-AF65-F5344CB8AC3E}">
        <p14:creationId xmlns:p14="http://schemas.microsoft.com/office/powerpoint/2010/main" val="1878232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4960137"/>
            <a:ext cx="7772400" cy="1463040"/>
          </a:xfrm>
        </p:spPr>
        <p:txBody>
          <a:bodyPr vert="horz" lIns="91440" tIns="45720" rIns="91440" bIns="45720" rtlCol="0" anchor="ctr">
            <a:normAutofit/>
          </a:bodyPr>
          <a:lstStyle/>
          <a:p>
            <a:pPr algn="r">
              <a:defRPr/>
            </a:pPr>
            <a:r>
              <a:rPr lang="en-US" sz="5000" spc="200">
                <a:solidFill>
                  <a:srgbClr val="FFFFFF"/>
                </a:solidFill>
              </a:rPr>
              <a:t>HUTTO</a:t>
            </a:r>
          </a:p>
        </p:txBody>
      </p:sp>
      <p:pic>
        <p:nvPicPr>
          <p:cNvPr id="4" name="Picture 4" descr="Seeking asylum"/>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320" r="40291" b="1"/>
          <a:stretch/>
        </p:blipFill>
        <p:spPr bwMode="auto">
          <a:xfrm>
            <a:off x="484632" y="597368"/>
            <a:ext cx="2681481" cy="337670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val="0"/>
              </a:ext>
            </a:extLst>
          </a:blip>
          <a:srcRect l="9371" r="13580" b="2"/>
          <a:stretch/>
        </p:blipFill>
        <p:spPr>
          <a:xfrm>
            <a:off x="3314171" y="988385"/>
            <a:ext cx="2681483" cy="2594675"/>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2" b="4783"/>
          <a:stretch/>
        </p:blipFill>
        <p:spPr>
          <a:xfrm>
            <a:off x="6143712" y="1382069"/>
            <a:ext cx="2681483" cy="1807305"/>
          </a:xfrm>
          <a:prstGeom prst="rect">
            <a:avLst/>
          </a:prstGeom>
        </p:spPr>
      </p:pic>
      <p:pic>
        <p:nvPicPr>
          <p:cNvPr id="5" name="Picture 6"/>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t="7017" r="4" b="4"/>
          <a:stretch/>
        </p:blipFill>
        <p:spPr bwMode="auto">
          <a:xfrm>
            <a:off x="8986064" y="1465535"/>
            <a:ext cx="2693392" cy="164037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45909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alphaModFix amt="40000"/>
            <a:extLst>
              <a:ext uri="{28A0092B-C50C-407E-A947-70E740481C1C}">
                <a14:useLocalDpi xmlns:a14="http://schemas.microsoft.com/office/drawing/2010/main" val="0"/>
              </a:ext>
            </a:extLst>
          </a:blip>
          <a:srcRect t="21226" b="3774"/>
          <a:stretch/>
        </p:blipFill>
        <p:spPr>
          <a:xfrm>
            <a:off x="-1504" y="212661"/>
            <a:ext cx="12191980" cy="6857990"/>
          </a:xfrm>
          <a:prstGeom prst="rect">
            <a:avLst/>
          </a:prstGeom>
        </p:spPr>
      </p:pic>
      <p:sp>
        <p:nvSpPr>
          <p:cNvPr id="2" name="Title 1"/>
          <p:cNvSpPr>
            <a:spLocks noGrp="1"/>
          </p:cNvSpPr>
          <p:nvPr>
            <p:ph type="title"/>
          </p:nvPr>
        </p:nvSpPr>
        <p:spPr>
          <a:xfrm>
            <a:off x="1024128" y="585216"/>
            <a:ext cx="9720072" cy="1499616"/>
          </a:xfrm>
        </p:spPr>
        <p:txBody>
          <a:bodyPr>
            <a:normAutofit/>
          </a:bodyPr>
          <a:lstStyle/>
          <a:p>
            <a:r>
              <a:rPr lang="en-US" dirty="0">
                <a:solidFill>
                  <a:srgbClr val="FFFFFF"/>
                </a:solidFill>
              </a:rPr>
              <a:t>DETENTION OF ASYLUM SEEKERS part ii</a:t>
            </a:r>
          </a:p>
        </p:txBody>
      </p:sp>
      <p:sp>
        <p:nvSpPr>
          <p:cNvPr id="3" name="Content Placeholder 2"/>
          <p:cNvSpPr>
            <a:spLocks noGrp="1"/>
          </p:cNvSpPr>
          <p:nvPr>
            <p:ph idx="1"/>
          </p:nvPr>
        </p:nvSpPr>
        <p:spPr>
          <a:xfrm>
            <a:off x="1024128" y="2286000"/>
            <a:ext cx="9720073" cy="4023360"/>
          </a:xfrm>
        </p:spPr>
        <p:txBody>
          <a:bodyPr>
            <a:normAutofit/>
          </a:bodyPr>
          <a:lstStyle/>
          <a:p>
            <a:pPr marL="457200" indent="-457200">
              <a:buFont typeface="+mj-lt"/>
              <a:buAutoNum type="arabicPeriod"/>
            </a:pPr>
            <a:r>
              <a:rPr lang="en-US" dirty="0">
                <a:solidFill>
                  <a:srgbClr val="FFFFFF"/>
                </a:solidFill>
              </a:rPr>
              <a:t>Rise in violence in the northern triangle of Central America </a:t>
            </a:r>
          </a:p>
          <a:p>
            <a:pPr marL="457200" indent="-457200">
              <a:buFont typeface="+mj-lt"/>
              <a:buAutoNum type="arabicPeriod"/>
            </a:pPr>
            <a:r>
              <a:rPr lang="en-US" dirty="0">
                <a:solidFill>
                  <a:srgbClr val="FFFFFF"/>
                </a:solidFill>
              </a:rPr>
              <a:t>Obama passes DACA but is tough on border enforcement</a:t>
            </a:r>
          </a:p>
          <a:p>
            <a:pPr marL="457200" indent="-457200">
              <a:buFont typeface="+mj-lt"/>
              <a:buAutoNum type="arabicPeriod"/>
            </a:pPr>
            <a:r>
              <a:rPr lang="en-US" dirty="0">
                <a:solidFill>
                  <a:srgbClr val="FFFFFF"/>
                </a:solidFill>
                <a:sym typeface="Wingdings" panose="05000000000000000000" pitchFamily="2" charset="2"/>
              </a:rPr>
              <a:t>Family Detention in 2014</a:t>
            </a:r>
            <a:endParaRPr lang="en-US" dirty="0">
              <a:solidFill>
                <a:srgbClr val="FFFFFF"/>
              </a:solidFill>
            </a:endParaRPr>
          </a:p>
          <a:p>
            <a:pPr marL="457200" indent="-457200">
              <a:buFont typeface="+mj-lt"/>
              <a:buAutoNum type="arabicPeriod"/>
            </a:pPr>
            <a:endParaRPr lang="en-US" dirty="0">
              <a:solidFill>
                <a:srgbClr val="FFFFFF"/>
              </a:solidFill>
            </a:endParaRPr>
          </a:p>
          <a:p>
            <a:pPr marL="0" indent="0">
              <a:buNone/>
            </a:pPr>
            <a:endParaRPr lang="en-US" dirty="0">
              <a:solidFill>
                <a:srgbClr val="FFFFFF"/>
              </a:solidFill>
            </a:endParaRPr>
          </a:p>
          <a:p>
            <a:pPr marL="0" indent="0">
              <a:buNone/>
            </a:pPr>
            <a:endParaRPr lang="en-US" dirty="0">
              <a:solidFill>
                <a:srgbClr val="FFFFFF"/>
              </a:solidFill>
            </a:endParaRPr>
          </a:p>
          <a:p>
            <a:pPr marL="0" indent="0">
              <a:buNone/>
            </a:pPr>
            <a:endParaRPr lang="en-US" dirty="0">
              <a:solidFill>
                <a:srgbClr val="FFFFFF"/>
              </a:solidFill>
            </a:endParaRPr>
          </a:p>
          <a:p>
            <a:pPr marL="0" indent="0">
              <a:buNone/>
            </a:pPr>
            <a:endParaRPr lang="en-US" dirty="0">
              <a:solidFill>
                <a:srgbClr val="FFFFFF"/>
              </a:solidFill>
            </a:endParaRPr>
          </a:p>
          <a:p>
            <a:pPr marL="0" indent="0">
              <a:buNone/>
            </a:pPr>
            <a:endParaRPr lang="en-US" dirty="0">
              <a:solidFill>
                <a:srgbClr val="FFFFFF"/>
              </a:solidFill>
            </a:endParaRPr>
          </a:p>
        </p:txBody>
      </p:sp>
    </p:spTree>
    <p:extLst>
      <p:ext uri="{BB962C8B-B14F-4D97-AF65-F5344CB8AC3E}">
        <p14:creationId xmlns:p14="http://schemas.microsoft.com/office/powerpoint/2010/main" val="3421820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7762" y="1053711"/>
            <a:ext cx="5638994" cy="1424446"/>
          </a:xfrm>
        </p:spPr>
        <p:txBody>
          <a:bodyPr vert="horz" lIns="91440" tIns="45720" rIns="91440" bIns="45720" rtlCol="0" anchor="ctr">
            <a:normAutofit/>
          </a:bodyPr>
          <a:lstStyle/>
          <a:p>
            <a:pPr>
              <a:defRPr/>
            </a:pPr>
            <a:r>
              <a:rPr lang="en-US">
                <a:solidFill>
                  <a:srgbClr val="FFFFFF"/>
                </a:solidFill>
              </a:rPr>
              <a:t>Dilley</a:t>
            </a:r>
          </a:p>
        </p:txBody>
      </p:sp>
      <p:pic>
        <p:nvPicPr>
          <p:cNvPr id="17" name="Picture 16">
            <a:extLst>
              <a:ext uri="{FF2B5EF4-FFF2-40B4-BE49-F238E27FC236}">
                <a16:creationId xmlns:a16="http://schemas.microsoft.com/office/drawing/2014/main" id="{2860485F-E73C-4E26-BD62-A316F0A54C9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67038" y="478232"/>
            <a:ext cx="2092426" cy="2789902"/>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val="0"/>
              </a:ext>
            </a:extLst>
          </a:blip>
          <a:srcRect l="24289" r="21969" b="2"/>
          <a:stretch/>
        </p:blipFill>
        <p:spPr>
          <a:xfrm>
            <a:off x="980938" y="3589867"/>
            <a:ext cx="2664625" cy="2788920"/>
          </a:xfrm>
          <a:prstGeom prst="rect">
            <a:avLst/>
          </a:prstGeom>
        </p:spPr>
      </p:pic>
      <p:sp>
        <p:nvSpPr>
          <p:cNvPr id="4" name="Content Placeholder 2"/>
          <p:cNvSpPr txBox="1">
            <a:spLocks/>
          </p:cNvSpPr>
          <p:nvPr/>
        </p:nvSpPr>
        <p:spPr>
          <a:xfrm>
            <a:off x="5297762" y="2799889"/>
            <a:ext cx="5747187" cy="2987543"/>
          </a:xfrm>
          <a:prstGeom prst="rect">
            <a:avLst/>
          </a:prstGeom>
        </p:spPr>
        <p:txBody>
          <a:bodyPr vert="horz" lIns="91440" tIns="45720" rIns="91440" bIns="45720" rtlCol="0" anchor="t">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pPr indent="-228600">
              <a:buFont typeface="Arial" panose="020B0604020202020204" pitchFamily="34" charset="0"/>
              <a:buChar char="•"/>
            </a:pPr>
            <a:r>
              <a:rPr lang="en-US" sz="2400" dirty="0">
                <a:solidFill>
                  <a:srgbClr val="FFFFFF"/>
                </a:solidFill>
              </a:rPr>
              <a:t>2400 mothers and children </a:t>
            </a:r>
          </a:p>
          <a:p>
            <a:pPr indent="-228600">
              <a:buFont typeface="Arial" panose="020B0604020202020204" pitchFamily="34" charset="0"/>
              <a:buChar char="•"/>
            </a:pPr>
            <a:r>
              <a:rPr lang="en-US" sz="2400" dirty="0">
                <a:solidFill>
                  <a:srgbClr val="FFFFFF"/>
                </a:solidFill>
              </a:rPr>
              <a:t>Controlled by ICE, Operated by </a:t>
            </a:r>
            <a:r>
              <a:rPr lang="en-US" sz="2400" dirty="0" err="1">
                <a:solidFill>
                  <a:srgbClr val="FFFFFF"/>
                </a:solidFill>
              </a:rPr>
              <a:t>CoreCivic</a:t>
            </a:r>
            <a:r>
              <a:rPr lang="en-US" sz="2400" dirty="0">
                <a:solidFill>
                  <a:srgbClr val="FFFFFF"/>
                </a:solidFill>
              </a:rPr>
              <a:t> Group</a:t>
            </a:r>
          </a:p>
        </p:txBody>
      </p:sp>
    </p:spTree>
    <p:extLst>
      <p:ext uri="{BB962C8B-B14F-4D97-AF65-F5344CB8AC3E}">
        <p14:creationId xmlns:p14="http://schemas.microsoft.com/office/powerpoint/2010/main" val="232830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821516" y="640263"/>
            <a:ext cx="4911826" cy="1344975"/>
          </a:xfrm>
        </p:spPr>
        <p:txBody>
          <a:bodyPr vert="horz" lIns="91440" tIns="45720" rIns="91440" bIns="45720" rtlCol="0" anchor="ctr">
            <a:normAutofit/>
          </a:bodyPr>
          <a:lstStyle/>
          <a:p>
            <a:pPr>
              <a:defRPr/>
            </a:pPr>
            <a:r>
              <a:rPr lang="en-US" sz="4000"/>
              <a:t>Karnes</a:t>
            </a:r>
          </a:p>
        </p:txBody>
      </p:sp>
      <p:sp>
        <p:nvSpPr>
          <p:cNvPr id="6" name="Content Placeholder 2"/>
          <p:cNvSpPr txBox="1">
            <a:spLocks/>
          </p:cNvSpPr>
          <p:nvPr/>
        </p:nvSpPr>
        <p:spPr>
          <a:xfrm>
            <a:off x="821515" y="2121762"/>
            <a:ext cx="4911827" cy="3626917"/>
          </a:xfrm>
          <a:prstGeom prst="rect">
            <a:avLst/>
          </a:prstGeom>
        </p:spPr>
        <p:txBody>
          <a:bodyPr vert="horz" lIns="91440" tIns="45720" rIns="9144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pPr indent="-228600">
              <a:buFont typeface="Arial" panose="020B0604020202020204" pitchFamily="34" charset="0"/>
              <a:buChar char="•"/>
            </a:pPr>
            <a:r>
              <a:rPr lang="en-US" sz="2400" dirty="0"/>
              <a:t>Capacity 1,100</a:t>
            </a:r>
          </a:p>
          <a:p>
            <a:pPr indent="-228600">
              <a:buFont typeface="Arial" panose="020B0604020202020204" pitchFamily="34" charset="0"/>
              <a:buChar char="•"/>
            </a:pPr>
            <a:r>
              <a:rPr lang="en-US" sz="2400" dirty="0"/>
              <a:t>54 miles SE of San Antonio</a:t>
            </a:r>
          </a:p>
          <a:p>
            <a:pPr indent="-228600">
              <a:buFont typeface="Arial" panose="020B0604020202020204" pitchFamily="34" charset="0"/>
              <a:buChar char="•"/>
            </a:pPr>
            <a:r>
              <a:rPr lang="en-US" sz="2400" dirty="0"/>
              <a:t>Controlled by ICE, Operated by GEO Group</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t="3339" r="2" b="33785"/>
          <a:stretch/>
        </p:blipFill>
        <p:spPr>
          <a:xfrm>
            <a:off x="6438732" y="344997"/>
            <a:ext cx="2555747" cy="2142645"/>
          </a:xfrm>
          <a:prstGeom prst="rect">
            <a:avLst/>
          </a:prstGeom>
        </p:spPr>
      </p:pic>
      <p:pic>
        <p:nvPicPr>
          <p:cNvPr id="4099" name="Content Placeholder 3"/>
          <p:cNvPicPr>
            <a:picLocks noGrp="1" noChangeAspect="1"/>
          </p:cNvPicPr>
          <p:nvPr>
            <p:ph idx="1"/>
          </p:nvPr>
        </p:nvPicPr>
        <p:blipFill rotWithShape="1">
          <a:blip r:embed="rId4" cstate="email">
            <a:extLst>
              <a:ext uri="{28A0092B-C50C-407E-A947-70E740481C1C}">
                <a14:useLocalDpi xmlns:a14="http://schemas.microsoft.com/office/drawing/2010/main" val="0"/>
              </a:ext>
            </a:extLst>
          </a:blip>
          <a:srcRect t="3168" r="-1" b="14223"/>
          <a:stretch/>
        </p:blipFill>
        <p:spPr>
          <a:xfrm>
            <a:off x="9316212" y="693953"/>
            <a:ext cx="2555747" cy="1445289"/>
          </a:xfrm>
          <a:prstGeom prst="rect">
            <a:avLst/>
          </a:prstGeom>
        </p:spPr>
      </p:pic>
      <p:pic>
        <p:nvPicPr>
          <p:cNvPr id="11" name="Picture 10">
            <a:extLst>
              <a:ext uri="{FF2B5EF4-FFF2-40B4-BE49-F238E27FC236}">
                <a16:creationId xmlns:a16="http://schemas.microsoft.com/office/drawing/2014/main" id="{3A218775-3B88-4502-81BB-CAEA2D47A49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612691" y="2810760"/>
            <a:ext cx="5085311" cy="3407159"/>
          </a:xfrm>
          <a:prstGeom prst="rect">
            <a:avLst/>
          </a:prstGeom>
        </p:spPr>
      </p:pic>
    </p:spTree>
    <p:extLst>
      <p:ext uri="{BB962C8B-B14F-4D97-AF65-F5344CB8AC3E}">
        <p14:creationId xmlns:p14="http://schemas.microsoft.com/office/powerpoint/2010/main" val="25221322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alphaModFix amt="40000"/>
            <a:extLst>
              <a:ext uri="{28A0092B-C50C-407E-A947-70E740481C1C}">
                <a14:useLocalDpi xmlns:a14="http://schemas.microsoft.com/office/drawing/2010/main" val="0"/>
              </a:ext>
            </a:extLst>
          </a:blip>
          <a:srcRect t="21226" b="3774"/>
          <a:stretch/>
        </p:blipFill>
        <p:spPr>
          <a:xfrm>
            <a:off x="-1504" y="212661"/>
            <a:ext cx="12191980" cy="6857990"/>
          </a:xfrm>
          <a:prstGeom prst="rect">
            <a:avLst/>
          </a:prstGeom>
        </p:spPr>
      </p:pic>
      <p:sp>
        <p:nvSpPr>
          <p:cNvPr id="2" name="Title 1"/>
          <p:cNvSpPr>
            <a:spLocks noGrp="1"/>
          </p:cNvSpPr>
          <p:nvPr>
            <p:ph type="title"/>
          </p:nvPr>
        </p:nvSpPr>
        <p:spPr>
          <a:xfrm>
            <a:off x="1024128" y="585216"/>
            <a:ext cx="9720072" cy="1499616"/>
          </a:xfrm>
        </p:spPr>
        <p:txBody>
          <a:bodyPr>
            <a:normAutofit/>
          </a:bodyPr>
          <a:lstStyle/>
          <a:p>
            <a:r>
              <a:rPr lang="en-US" dirty="0">
                <a:solidFill>
                  <a:srgbClr val="FFFFFF"/>
                </a:solidFill>
              </a:rPr>
              <a:t>DETENTION OF ASYLUM SEEKERS part iii</a:t>
            </a:r>
          </a:p>
        </p:txBody>
      </p:sp>
      <p:sp>
        <p:nvSpPr>
          <p:cNvPr id="3" name="Content Placeholder 2"/>
          <p:cNvSpPr>
            <a:spLocks noGrp="1"/>
          </p:cNvSpPr>
          <p:nvPr>
            <p:ph idx="1"/>
          </p:nvPr>
        </p:nvSpPr>
        <p:spPr>
          <a:xfrm>
            <a:off x="1024128" y="2286000"/>
            <a:ext cx="9720073" cy="4023360"/>
          </a:xfrm>
        </p:spPr>
        <p:txBody>
          <a:bodyPr>
            <a:normAutofit/>
          </a:bodyPr>
          <a:lstStyle/>
          <a:p>
            <a:pPr marL="457200" indent="-457200">
              <a:buFont typeface="+mj-lt"/>
              <a:buAutoNum type="arabicPeriod"/>
            </a:pPr>
            <a:r>
              <a:rPr lang="en-US" dirty="0" err="1">
                <a:solidFill>
                  <a:srgbClr val="FFFFFF"/>
                </a:solidFill>
                <a:sym typeface="Wingdings" panose="05000000000000000000" pitchFamily="2" charset="2"/>
              </a:rPr>
              <a:t>Turnbacks</a:t>
            </a:r>
            <a:r>
              <a:rPr lang="en-US" dirty="0">
                <a:solidFill>
                  <a:srgbClr val="FFFFFF"/>
                </a:solidFill>
                <a:sym typeface="Wingdings" panose="05000000000000000000" pitchFamily="2" charset="2"/>
              </a:rPr>
              <a:t> and Metering</a:t>
            </a:r>
          </a:p>
          <a:p>
            <a:pPr marL="457200" indent="-457200">
              <a:buFont typeface="+mj-lt"/>
              <a:buAutoNum type="arabicPeriod"/>
            </a:pPr>
            <a:r>
              <a:rPr lang="en-US" dirty="0">
                <a:solidFill>
                  <a:srgbClr val="FFFFFF"/>
                </a:solidFill>
                <a:sym typeface="Wingdings" panose="05000000000000000000" pitchFamily="2" charset="2"/>
              </a:rPr>
              <a:t>Family Separations</a:t>
            </a:r>
          </a:p>
          <a:p>
            <a:pPr marL="457200" indent="-457200">
              <a:buFont typeface="+mj-lt"/>
              <a:buAutoNum type="arabicPeriod"/>
            </a:pPr>
            <a:r>
              <a:rPr lang="en-US" dirty="0">
                <a:solidFill>
                  <a:srgbClr val="FFFFFF"/>
                </a:solidFill>
                <a:sym typeface="Wingdings" panose="05000000000000000000" pitchFamily="2" charset="2"/>
              </a:rPr>
              <a:t>Migrant Caravan</a:t>
            </a:r>
          </a:p>
          <a:p>
            <a:pPr marL="457200" indent="-457200">
              <a:buFont typeface="+mj-lt"/>
              <a:buAutoNum type="arabicPeriod"/>
            </a:pPr>
            <a:r>
              <a:rPr lang="en-US" dirty="0">
                <a:solidFill>
                  <a:srgbClr val="FFFFFF"/>
                </a:solidFill>
                <a:sym typeface="Wingdings" panose="05000000000000000000" pitchFamily="2" charset="2"/>
              </a:rPr>
              <a:t>Government shutdown for Wall funding</a:t>
            </a:r>
            <a:endParaRPr lang="en-US" dirty="0">
              <a:solidFill>
                <a:srgbClr val="FFFFFF"/>
              </a:solidFill>
            </a:endParaRPr>
          </a:p>
          <a:p>
            <a:pPr marL="0" indent="0">
              <a:buNone/>
            </a:pPr>
            <a:endParaRPr lang="en-US" dirty="0">
              <a:solidFill>
                <a:srgbClr val="FFFFFF"/>
              </a:solidFill>
            </a:endParaRPr>
          </a:p>
          <a:p>
            <a:pPr marL="457200" indent="-457200">
              <a:buFont typeface="+mj-lt"/>
              <a:buAutoNum type="arabicPeriod"/>
            </a:pPr>
            <a:endParaRPr lang="en-US" dirty="0">
              <a:solidFill>
                <a:srgbClr val="FFFFFF"/>
              </a:solidFill>
            </a:endParaRPr>
          </a:p>
          <a:p>
            <a:pPr marL="0" indent="0">
              <a:buNone/>
            </a:pPr>
            <a:endParaRPr lang="en-US" dirty="0">
              <a:solidFill>
                <a:srgbClr val="FFFFFF"/>
              </a:solidFill>
            </a:endParaRPr>
          </a:p>
          <a:p>
            <a:pPr marL="0" indent="0">
              <a:buNone/>
            </a:pPr>
            <a:endParaRPr lang="en-US" dirty="0">
              <a:solidFill>
                <a:srgbClr val="FFFFFF"/>
              </a:solidFill>
            </a:endParaRPr>
          </a:p>
          <a:p>
            <a:pPr marL="0" indent="0">
              <a:buNone/>
            </a:pPr>
            <a:endParaRPr lang="en-US" dirty="0">
              <a:solidFill>
                <a:srgbClr val="FFFFFF"/>
              </a:solidFill>
            </a:endParaRPr>
          </a:p>
          <a:p>
            <a:pPr marL="0" indent="0">
              <a:buNone/>
            </a:pPr>
            <a:endParaRPr lang="en-US" dirty="0">
              <a:solidFill>
                <a:srgbClr val="FFFFFF"/>
              </a:solidFill>
            </a:endParaRPr>
          </a:p>
          <a:p>
            <a:pPr marL="0" indent="0">
              <a:buNone/>
            </a:pPr>
            <a:endParaRPr lang="en-US" dirty="0">
              <a:solidFill>
                <a:srgbClr val="FFFFFF"/>
              </a:solidFill>
            </a:endParaRPr>
          </a:p>
        </p:txBody>
      </p:sp>
    </p:spTree>
    <p:extLst>
      <p:ext uri="{BB962C8B-B14F-4D97-AF65-F5344CB8AC3E}">
        <p14:creationId xmlns:p14="http://schemas.microsoft.com/office/powerpoint/2010/main" val="4065633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le 9">
            <a:extLst>
              <a:ext uri="{FF2B5EF4-FFF2-40B4-BE49-F238E27FC236}">
                <a16:creationId xmlns:a16="http://schemas.microsoft.com/office/drawing/2014/main" id="{4E892D11-5D83-48C8-B793-A179C3ACAB4B}"/>
              </a:ext>
            </a:extLst>
          </p:cNvPr>
          <p:cNvSpPr>
            <a:spLocks noGrp="1"/>
          </p:cNvSpPr>
          <p:nvPr>
            <p:ph type="title"/>
          </p:nvPr>
        </p:nvSpPr>
        <p:spPr>
          <a:xfrm>
            <a:off x="6094105" y="802955"/>
            <a:ext cx="4977976" cy="1454051"/>
          </a:xfrm>
        </p:spPr>
        <p:txBody>
          <a:bodyPr vert="horz" lIns="91440" tIns="45720" rIns="91440" bIns="45720" rtlCol="0" anchor="ctr">
            <a:normAutofit/>
          </a:bodyPr>
          <a:lstStyle/>
          <a:p>
            <a:r>
              <a:rPr lang="en-US" sz="3100" kern="1200">
                <a:solidFill>
                  <a:srgbClr val="000000"/>
                </a:solidFill>
                <a:latin typeface="+mj-lt"/>
                <a:ea typeface="+mj-ea"/>
                <a:cs typeface="+mj-cs"/>
              </a:rPr>
              <a:t>The first wave </a:t>
            </a:r>
            <a:br>
              <a:rPr lang="en-US" sz="3100" kern="1200">
                <a:solidFill>
                  <a:srgbClr val="000000"/>
                </a:solidFill>
                <a:latin typeface="+mj-lt"/>
                <a:ea typeface="+mj-ea"/>
                <a:cs typeface="+mj-cs"/>
              </a:rPr>
            </a:br>
            <a:r>
              <a:rPr lang="en-US" sz="3100" kern="1200">
                <a:solidFill>
                  <a:srgbClr val="000000"/>
                </a:solidFill>
                <a:latin typeface="+mj-lt"/>
                <a:ea typeface="+mj-ea"/>
                <a:cs typeface="+mj-cs"/>
              </a:rPr>
              <a:t>Through 1850</a:t>
            </a:r>
            <a:br>
              <a:rPr lang="en-US" sz="3100" kern="1200">
                <a:solidFill>
                  <a:srgbClr val="000000"/>
                </a:solidFill>
                <a:latin typeface="+mj-lt"/>
                <a:ea typeface="+mj-ea"/>
                <a:cs typeface="+mj-cs"/>
              </a:rPr>
            </a:br>
            <a:endParaRPr lang="en-US" sz="3100" kern="1200">
              <a:solidFill>
                <a:srgbClr val="000000"/>
              </a:solidFill>
              <a:latin typeface="+mj-lt"/>
              <a:ea typeface="+mj-ea"/>
              <a:cs typeface="+mj-cs"/>
            </a:endParaRPr>
          </a:p>
        </p:txBody>
      </p:sp>
      <p:sp>
        <p:nvSpPr>
          <p:cNvPr id="37"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people posing for the camera&#10;&#10;Description generated with high confidence">
            <a:extLst>
              <a:ext uri="{FF2B5EF4-FFF2-40B4-BE49-F238E27FC236}">
                <a16:creationId xmlns:a16="http://schemas.microsoft.com/office/drawing/2014/main" id="{B7D41AC5-9172-43A2-A983-46F7EC24DCBF}"/>
              </a:ext>
            </a:extLst>
          </p:cNvPr>
          <p:cNvPicPr>
            <a:picLocks noChangeAspect="1"/>
          </p:cNvPicPr>
          <p:nvPr/>
        </p:nvPicPr>
        <p:blipFill rotWithShape="1">
          <a:blip r:embed="rId4"/>
          <a:srcRect t="16566" r="1" b="5598"/>
          <a:stretch/>
        </p:blipFill>
        <p:spPr>
          <a:xfrm>
            <a:off x="518465" y="1629089"/>
            <a:ext cx="3483599" cy="3620021"/>
          </a:xfrm>
          <a:prstGeom prst="rect">
            <a:avLst/>
          </a:prstGeom>
        </p:spPr>
      </p:pic>
      <p:sp>
        <p:nvSpPr>
          <p:cNvPr id="12" name="Text Placeholder 11">
            <a:extLst>
              <a:ext uri="{FF2B5EF4-FFF2-40B4-BE49-F238E27FC236}">
                <a16:creationId xmlns:a16="http://schemas.microsoft.com/office/drawing/2014/main" id="{85B706EF-9D67-42AF-9070-09B20D388F81}"/>
              </a:ext>
            </a:extLst>
          </p:cNvPr>
          <p:cNvSpPr>
            <a:spLocks noGrp="1"/>
          </p:cNvSpPr>
          <p:nvPr>
            <p:ph type="body" sz="half" idx="2"/>
          </p:nvPr>
        </p:nvSpPr>
        <p:spPr>
          <a:xfrm>
            <a:off x="6090574" y="2421682"/>
            <a:ext cx="4977578" cy="3639289"/>
          </a:xfrm>
        </p:spPr>
        <p:txBody>
          <a:bodyPr vert="horz" lIns="91440" tIns="45720" rIns="91440" bIns="45720" rtlCol="0" anchor="ctr">
            <a:normAutofit/>
          </a:bodyPr>
          <a:lstStyle/>
          <a:p>
            <a:pPr marL="285750" indent="-228600">
              <a:buFont typeface="Arial" panose="020B0604020202020204" pitchFamily="34" charset="0"/>
              <a:buChar char="•"/>
            </a:pPr>
            <a:r>
              <a:rPr lang="en-US" sz="2000">
                <a:solidFill>
                  <a:srgbClr val="000000"/>
                </a:solidFill>
              </a:rPr>
              <a:t>Immigration pre-restrictions</a:t>
            </a:r>
          </a:p>
          <a:p>
            <a:pPr marL="285750" indent="-228600">
              <a:buFont typeface="Arial" panose="020B0604020202020204" pitchFamily="34" charset="0"/>
              <a:buChar char="•"/>
            </a:pPr>
            <a:r>
              <a:rPr lang="en-US" sz="2000">
                <a:solidFill>
                  <a:srgbClr val="000000"/>
                </a:solidFill>
              </a:rPr>
              <a:t>White </a:t>
            </a:r>
          </a:p>
          <a:p>
            <a:pPr marL="285750" indent="-228600">
              <a:buFont typeface="Arial" panose="020B0604020202020204" pitchFamily="34" charset="0"/>
              <a:buChar char="•"/>
            </a:pPr>
            <a:r>
              <a:rPr lang="en-US" sz="2000">
                <a:solidFill>
                  <a:srgbClr val="000000"/>
                </a:solidFill>
              </a:rPr>
              <a:t>English-speaking</a:t>
            </a:r>
          </a:p>
          <a:p>
            <a:pPr marL="285750" indent="-228600">
              <a:buFont typeface="Arial" panose="020B0604020202020204" pitchFamily="34" charset="0"/>
              <a:buChar char="•"/>
            </a:pPr>
            <a:r>
              <a:rPr lang="en-US" sz="2000">
                <a:solidFill>
                  <a:srgbClr val="000000"/>
                </a:solidFill>
              </a:rPr>
              <a:t>Protestant</a:t>
            </a:r>
          </a:p>
          <a:p>
            <a:pPr marL="285750" indent="-228600">
              <a:buFont typeface="Arial" panose="020B0604020202020204" pitchFamily="34" charset="0"/>
              <a:buChar char="•"/>
            </a:pPr>
            <a:endParaRPr lang="en-US" sz="2000">
              <a:solidFill>
                <a:srgbClr val="000000"/>
              </a:solidFill>
            </a:endParaRPr>
          </a:p>
        </p:txBody>
      </p:sp>
      <p:pic>
        <p:nvPicPr>
          <p:cNvPr id="13" name="Picture 12">
            <a:extLst>
              <a:ext uri="{FF2B5EF4-FFF2-40B4-BE49-F238E27FC236}">
                <a16:creationId xmlns:a16="http://schemas.microsoft.com/office/drawing/2014/main" id="{70F48BE8-D419-4864-B44B-D19EC3B3FB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8698" y="5310339"/>
            <a:ext cx="1804588" cy="1195754"/>
          </a:xfrm>
          <a:prstGeom prst="rect">
            <a:avLst/>
          </a:prstGeom>
          <a:effectLst>
            <a:glow rad="50800">
              <a:schemeClr val="accent1">
                <a:alpha val="20000"/>
              </a:schemeClr>
            </a:glow>
            <a:softEdge rad="76200"/>
          </a:effectLst>
        </p:spPr>
      </p:pic>
    </p:spTree>
    <p:extLst>
      <p:ext uri="{BB962C8B-B14F-4D97-AF65-F5344CB8AC3E}">
        <p14:creationId xmlns:p14="http://schemas.microsoft.com/office/powerpoint/2010/main" val="37895452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558F58E-93BA-44A3-BCDA-585AFF2E4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87276" y="3156110"/>
            <a:ext cx="5257803" cy="2427120"/>
          </a:xfrm>
        </p:spPr>
        <p:txBody>
          <a:bodyPr vert="horz" lIns="91440" tIns="45720" rIns="91440" bIns="45720" rtlCol="0" anchor="t">
            <a:normAutofit fontScale="90000"/>
          </a:bodyPr>
          <a:lstStyle/>
          <a:p>
            <a:br>
              <a:rPr lang="en-US" sz="5600" dirty="0"/>
            </a:br>
            <a:r>
              <a:rPr lang="en-US" sz="5600" dirty="0">
                <a:latin typeface="Georgia" panose="02040502050405020303" pitchFamily="18" charset="0"/>
              </a:rPr>
              <a:t>What do we do?</a:t>
            </a:r>
            <a:br>
              <a:rPr lang="en-US" sz="5600" dirty="0">
                <a:latin typeface="Georgia" panose="02040502050405020303" pitchFamily="18" charset="0"/>
              </a:rPr>
            </a:br>
            <a:r>
              <a:rPr lang="en-US" sz="4000" dirty="0">
                <a:latin typeface="Georgia" panose="02040502050405020303" pitchFamily="18" charset="0"/>
              </a:rPr>
              <a:t>Bush Institute</a:t>
            </a:r>
            <a:br>
              <a:rPr lang="en-US" sz="4000" dirty="0">
                <a:latin typeface="Georgia" panose="02040502050405020303" pitchFamily="18" charset="0"/>
              </a:rPr>
            </a:br>
            <a:r>
              <a:rPr lang="en-US" sz="4000" dirty="0">
                <a:latin typeface="Georgia" panose="02040502050405020303" pitchFamily="18" charset="0"/>
              </a:rPr>
              <a:t>March 18, 2019</a:t>
            </a:r>
          </a:p>
        </p:txBody>
      </p:sp>
      <p:cxnSp>
        <p:nvCxnSpPr>
          <p:cNvPr id="15" name="Straight Arrow Connector 14">
            <a:extLst>
              <a:ext uri="{FF2B5EF4-FFF2-40B4-BE49-F238E27FC236}">
                <a16:creationId xmlns:a16="http://schemas.microsoft.com/office/drawing/2014/main" id="{BCD0BBC1-A7D4-445D-98AC-95A6A45D8E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1148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DB98189-265F-4848-8C6E-381655C761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0120" y="5310339"/>
            <a:ext cx="1804588" cy="1195754"/>
          </a:xfrm>
          <a:prstGeom prst="rect">
            <a:avLst/>
          </a:prstGeom>
          <a:effectLst>
            <a:glow rad="50800">
              <a:schemeClr val="accent1">
                <a:alpha val="20000"/>
              </a:schemeClr>
            </a:glow>
            <a:softEdge rad="76200"/>
          </a:effectLst>
        </p:spPr>
      </p:pic>
      <p:pic>
        <p:nvPicPr>
          <p:cNvPr id="5" name="Picture 4" descr="A group of people sitting at a table&#10;&#10;Description automatically generated">
            <a:extLst>
              <a:ext uri="{FF2B5EF4-FFF2-40B4-BE49-F238E27FC236}">
                <a16:creationId xmlns:a16="http://schemas.microsoft.com/office/drawing/2014/main" id="{4813342D-969E-4A91-9A40-630842B088BC}"/>
              </a:ext>
            </a:extLst>
          </p:cNvPr>
          <p:cNvPicPr>
            <a:picLocks noChangeAspect="1"/>
          </p:cNvPicPr>
          <p:nvPr/>
        </p:nvPicPr>
        <p:blipFill>
          <a:blip r:embed="rId4"/>
          <a:stretch>
            <a:fillRect/>
          </a:stretch>
        </p:blipFill>
        <p:spPr>
          <a:xfrm>
            <a:off x="547516" y="557734"/>
            <a:ext cx="4937324" cy="2871266"/>
          </a:xfrm>
          <a:prstGeom prst="rect">
            <a:avLst/>
          </a:prstGeom>
        </p:spPr>
      </p:pic>
      <p:pic>
        <p:nvPicPr>
          <p:cNvPr id="7" name="Picture 6" descr="A group of people posing for the camera&#10;&#10;Description automatically generated">
            <a:extLst>
              <a:ext uri="{FF2B5EF4-FFF2-40B4-BE49-F238E27FC236}">
                <a16:creationId xmlns:a16="http://schemas.microsoft.com/office/drawing/2014/main" id="{789DFACD-8FDE-4ECC-99B6-F20B3B21354D}"/>
              </a:ext>
            </a:extLst>
          </p:cNvPr>
          <p:cNvPicPr>
            <a:picLocks noChangeAspect="1"/>
          </p:cNvPicPr>
          <p:nvPr/>
        </p:nvPicPr>
        <p:blipFill>
          <a:blip r:embed="rId5"/>
          <a:stretch>
            <a:fillRect/>
          </a:stretch>
        </p:blipFill>
        <p:spPr>
          <a:xfrm>
            <a:off x="6901444" y="424117"/>
            <a:ext cx="4267685" cy="3004883"/>
          </a:xfrm>
          <a:prstGeom prst="rect">
            <a:avLst/>
          </a:prstGeom>
        </p:spPr>
      </p:pic>
      <p:pic>
        <p:nvPicPr>
          <p:cNvPr id="9" name="Picture 8" descr="A person standing in a kitchen&#10;&#10;Description automatically generated">
            <a:extLst>
              <a:ext uri="{FF2B5EF4-FFF2-40B4-BE49-F238E27FC236}">
                <a16:creationId xmlns:a16="http://schemas.microsoft.com/office/drawing/2014/main" id="{A9691A23-A739-41A1-B2D6-421A67179CFD}"/>
              </a:ext>
            </a:extLst>
          </p:cNvPr>
          <p:cNvPicPr>
            <a:picLocks noChangeAspect="1"/>
          </p:cNvPicPr>
          <p:nvPr/>
        </p:nvPicPr>
        <p:blipFill>
          <a:blip r:embed="rId6"/>
          <a:stretch>
            <a:fillRect/>
          </a:stretch>
        </p:blipFill>
        <p:spPr>
          <a:xfrm>
            <a:off x="6901444" y="3690899"/>
            <a:ext cx="4399355" cy="3052482"/>
          </a:xfrm>
          <a:prstGeom prst="rect">
            <a:avLst/>
          </a:prstGeom>
        </p:spPr>
      </p:pic>
    </p:spTree>
    <p:extLst>
      <p:ext uri="{BB962C8B-B14F-4D97-AF65-F5344CB8AC3E}">
        <p14:creationId xmlns:p14="http://schemas.microsoft.com/office/powerpoint/2010/main" val="17419372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CBE1851-2230-47A9-B000-CE9046EA61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34276" y="803705"/>
            <a:ext cx="4208656" cy="3034857"/>
          </a:xfrm>
        </p:spPr>
        <p:txBody>
          <a:bodyPr vert="horz" lIns="91440" tIns="45720" rIns="91440" bIns="45720" rtlCol="0" anchor="b">
            <a:normAutofit/>
          </a:bodyPr>
          <a:lstStyle/>
          <a:p>
            <a:pPr algn="r"/>
            <a:r>
              <a:rPr lang="en-US" sz="5400" kern="1200">
                <a:solidFill>
                  <a:srgbClr val="FFFFFF"/>
                </a:solidFill>
                <a:latin typeface="+mj-lt"/>
                <a:ea typeface="+mj-ea"/>
                <a:cs typeface="+mj-cs"/>
              </a:rPr>
              <a:t>INVISIBLE WALL</a:t>
            </a:r>
          </a:p>
        </p:txBody>
      </p:sp>
      <p:cxnSp>
        <p:nvCxnSpPr>
          <p:cNvPr id="22" name="Straight Connector 21">
            <a:extLst>
              <a:ext uri="{FF2B5EF4-FFF2-40B4-BE49-F238E27FC236}">
                <a16:creationId xmlns:a16="http://schemas.microsoft.com/office/drawing/2014/main" id="{23B93832-6514-44F4-849B-5EE2C8A233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928939"/>
            <a:ext cx="393192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5" name="Picture 4" descr="A close up of a persons face&#10;&#10;Description generated with high confidence">
            <a:extLst>
              <a:ext uri="{FF2B5EF4-FFF2-40B4-BE49-F238E27FC236}">
                <a16:creationId xmlns:a16="http://schemas.microsoft.com/office/drawing/2014/main" id="{4A7ADB85-9C3C-48A9-B19B-B22FD90759D4}"/>
              </a:ext>
            </a:extLst>
          </p:cNvPr>
          <p:cNvPicPr>
            <a:picLocks noChangeAspect="1"/>
          </p:cNvPicPr>
          <p:nvPr/>
        </p:nvPicPr>
        <p:blipFill>
          <a:blip r:embed="rId3"/>
          <a:stretch>
            <a:fillRect/>
          </a:stretch>
        </p:blipFill>
        <p:spPr>
          <a:xfrm>
            <a:off x="6096000" y="1652214"/>
            <a:ext cx="5459470" cy="3554547"/>
          </a:xfrm>
          <a:prstGeom prst="rect">
            <a:avLst/>
          </a:prstGeom>
        </p:spPr>
      </p:pic>
    </p:spTree>
    <p:extLst>
      <p:ext uri="{BB962C8B-B14F-4D97-AF65-F5344CB8AC3E}">
        <p14:creationId xmlns:p14="http://schemas.microsoft.com/office/powerpoint/2010/main" val="6167405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D9758-CBC5-46A4-B3BF-C4DEFA9C22D1}"/>
              </a:ext>
            </a:extLst>
          </p:cNvPr>
          <p:cNvSpPr>
            <a:spLocks noGrp="1"/>
          </p:cNvSpPr>
          <p:nvPr>
            <p:ph type="title"/>
          </p:nvPr>
        </p:nvSpPr>
        <p:spPr>
          <a:xfrm>
            <a:off x="4965430" y="629268"/>
            <a:ext cx="6586491" cy="1286160"/>
          </a:xfrm>
        </p:spPr>
        <p:txBody>
          <a:bodyPr anchor="b">
            <a:normAutofit fontScale="90000"/>
          </a:bodyPr>
          <a:lstStyle/>
          <a:p>
            <a:r>
              <a:rPr lang="en-US" dirty="0"/>
              <a:t>ABOLISH ICE – </a:t>
            </a:r>
            <a:br>
              <a:rPr lang="en-US" dirty="0"/>
            </a:br>
            <a:r>
              <a:rPr lang="en-US" dirty="0"/>
              <a:t>what does that mean?</a:t>
            </a:r>
          </a:p>
        </p:txBody>
      </p:sp>
      <p:pic>
        <p:nvPicPr>
          <p:cNvPr id="5" name="Picture 4">
            <a:extLst>
              <a:ext uri="{FF2B5EF4-FFF2-40B4-BE49-F238E27FC236}">
                <a16:creationId xmlns:a16="http://schemas.microsoft.com/office/drawing/2014/main" id="{D0B26D46-DA42-4344-8EB2-6E9D4521E053}"/>
              </a:ext>
            </a:extLst>
          </p:cNvPr>
          <p:cNvPicPr>
            <a:picLocks noChangeAspect="1"/>
          </p:cNvPicPr>
          <p:nvPr/>
        </p:nvPicPr>
        <p:blipFill rotWithShape="1">
          <a:blip r:embed="rId3">
            <a:extLst/>
          </a:blip>
          <a:srcRect l="9522" r="5986"/>
          <a:stretch/>
        </p:blipFill>
        <p:spPr>
          <a:xfrm>
            <a:off x="20" y="10"/>
            <a:ext cx="4635571" cy="6857990"/>
          </a:xfrm>
          <a:prstGeom prst="rect">
            <a:avLst/>
          </a:prstGeom>
          <a:effectLst/>
        </p:spPr>
      </p:pic>
      <p:cxnSp>
        <p:nvCxnSpPr>
          <p:cNvPr id="49" name="Straight Connector 4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0AE4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5C17E06-8467-45B7-BD15-A78A4705F1E4}"/>
              </a:ext>
            </a:extLst>
          </p:cNvPr>
          <p:cNvSpPr>
            <a:spLocks noGrp="1"/>
          </p:cNvSpPr>
          <p:nvPr>
            <p:ph idx="1"/>
          </p:nvPr>
        </p:nvSpPr>
        <p:spPr>
          <a:xfrm>
            <a:off x="4965431" y="2438400"/>
            <a:ext cx="6586489" cy="3785419"/>
          </a:xfrm>
        </p:spPr>
        <p:txBody>
          <a:bodyPr>
            <a:normAutofit/>
          </a:bodyPr>
          <a:lstStyle/>
          <a:p>
            <a:pPr lvl="1"/>
            <a:r>
              <a:rPr lang="en-US" sz="2000" dirty="0"/>
              <a:t>Checks and Balances, three branches</a:t>
            </a:r>
          </a:p>
          <a:p>
            <a:pPr lvl="1"/>
            <a:r>
              <a:rPr lang="en-US" sz="2000" dirty="0"/>
              <a:t>Immigration Court</a:t>
            </a:r>
          </a:p>
          <a:p>
            <a:pPr lvl="2"/>
            <a:r>
              <a:rPr lang="en-US" sz="1600" dirty="0"/>
              <a:t>Jeff Sessions </a:t>
            </a:r>
          </a:p>
          <a:p>
            <a:pPr lvl="1"/>
            <a:endParaRPr lang="en-US" sz="2000" dirty="0"/>
          </a:p>
        </p:txBody>
      </p:sp>
      <p:pic>
        <p:nvPicPr>
          <p:cNvPr id="18" name="Picture 17">
            <a:extLst>
              <a:ext uri="{FF2B5EF4-FFF2-40B4-BE49-F238E27FC236}">
                <a16:creationId xmlns:a16="http://schemas.microsoft.com/office/drawing/2014/main" id="{E10E549A-A954-49CA-83C0-074139D6E9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8698" y="5310339"/>
            <a:ext cx="1804588" cy="1195754"/>
          </a:xfrm>
          <a:prstGeom prst="rect">
            <a:avLst/>
          </a:prstGeom>
          <a:effectLst>
            <a:glow rad="50800">
              <a:schemeClr val="accent1">
                <a:alpha val="20000"/>
              </a:schemeClr>
            </a:glow>
            <a:softEdge rad="76200"/>
          </a:effectLst>
        </p:spPr>
      </p:pic>
    </p:spTree>
    <p:extLst>
      <p:ext uri="{BB962C8B-B14F-4D97-AF65-F5344CB8AC3E}">
        <p14:creationId xmlns:p14="http://schemas.microsoft.com/office/powerpoint/2010/main" val="36207481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itle 16">
            <a:extLst>
              <a:ext uri="{FF2B5EF4-FFF2-40B4-BE49-F238E27FC236}">
                <a16:creationId xmlns:a16="http://schemas.microsoft.com/office/drawing/2014/main" id="{E7BF93C3-8785-4746-80FC-4D727A25FFF5}"/>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MYTH: CHAIN MIGRATION	</a:t>
            </a:r>
          </a:p>
        </p:txBody>
      </p:sp>
      <p:sp>
        <p:nvSpPr>
          <p:cNvPr id="19" name="Text Placeholder 18">
            <a:extLst>
              <a:ext uri="{FF2B5EF4-FFF2-40B4-BE49-F238E27FC236}">
                <a16:creationId xmlns:a16="http://schemas.microsoft.com/office/drawing/2014/main" id="{D079C396-CFEF-4C17-AF6C-F8EF22871F5B}"/>
              </a:ext>
            </a:extLst>
          </p:cNvPr>
          <p:cNvSpPr>
            <a:spLocks noGrp="1"/>
          </p:cNvSpPr>
          <p:nvPr>
            <p:ph type="body" sz="half" idx="2"/>
          </p:nvPr>
        </p:nvSpPr>
        <p:spPr>
          <a:xfrm>
            <a:off x="4079944" y="4831085"/>
            <a:ext cx="7188199" cy="1292090"/>
          </a:xfrm>
        </p:spPr>
        <p:txBody>
          <a:bodyPr vert="horz" lIns="91440" tIns="45720" rIns="91440" bIns="45720" rtlCol="0">
            <a:normAutofit/>
          </a:bodyPr>
          <a:lstStyle/>
          <a:p>
            <a:pPr marL="285750" indent="-228600">
              <a:buFont typeface="Arial" panose="020B0604020202020204" pitchFamily="34" charset="0"/>
              <a:buChar char="•"/>
            </a:pPr>
            <a:r>
              <a:rPr lang="en-US" sz="1800" dirty="0"/>
              <a:t>3.9 million family members wait in line</a:t>
            </a:r>
          </a:p>
          <a:p>
            <a:pPr marL="285750" indent="-228600">
              <a:buFont typeface="Arial" panose="020B0604020202020204" pitchFamily="34" charset="0"/>
              <a:buChar char="•"/>
            </a:pPr>
            <a:r>
              <a:rPr lang="en-US" sz="1800" dirty="0"/>
              <a:t>March 2019 Visa Bulletin - Current wait times</a:t>
            </a:r>
          </a:p>
        </p:txBody>
      </p:sp>
      <p:pic>
        <p:nvPicPr>
          <p:cNvPr id="10" name="Picture 9">
            <a:extLst>
              <a:ext uri="{FF2B5EF4-FFF2-40B4-BE49-F238E27FC236}">
                <a16:creationId xmlns:a16="http://schemas.microsoft.com/office/drawing/2014/main" id="{E18F7657-5E21-419D-B065-83D75A21D8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8698" y="5310339"/>
            <a:ext cx="1804588" cy="1195754"/>
          </a:xfrm>
          <a:prstGeom prst="rect">
            <a:avLst/>
          </a:prstGeom>
          <a:effectLst>
            <a:glow rad="50800">
              <a:schemeClr val="accent1">
                <a:alpha val="20000"/>
              </a:schemeClr>
            </a:glow>
            <a:softEdge rad="76200"/>
          </a:effectLst>
        </p:spPr>
      </p:pic>
      <p:graphicFrame>
        <p:nvGraphicFramePr>
          <p:cNvPr id="3" name="Table 2">
            <a:extLst>
              <a:ext uri="{FF2B5EF4-FFF2-40B4-BE49-F238E27FC236}">
                <a16:creationId xmlns:a16="http://schemas.microsoft.com/office/drawing/2014/main" id="{3B280A0C-47C2-4BE6-9E0F-774C5E991107}"/>
              </a:ext>
            </a:extLst>
          </p:cNvPr>
          <p:cNvGraphicFramePr>
            <a:graphicFrameLocks noGrp="1"/>
          </p:cNvGraphicFramePr>
          <p:nvPr>
            <p:extLst>
              <p:ext uri="{D42A27DB-BD31-4B8C-83A1-F6EECF244321}">
                <p14:modId xmlns:p14="http://schemas.microsoft.com/office/powerpoint/2010/main" val="1847312303"/>
              </p:ext>
            </p:extLst>
          </p:nvPr>
        </p:nvGraphicFramePr>
        <p:xfrm>
          <a:off x="3850597" y="1178662"/>
          <a:ext cx="8130732" cy="3086100"/>
        </p:xfrm>
        <a:graphic>
          <a:graphicData uri="http://schemas.openxmlformats.org/drawingml/2006/table">
            <a:tbl>
              <a:tblPr/>
              <a:tblGrid>
                <a:gridCol w="1355122">
                  <a:extLst>
                    <a:ext uri="{9D8B030D-6E8A-4147-A177-3AD203B41FA5}">
                      <a16:colId xmlns:a16="http://schemas.microsoft.com/office/drawing/2014/main" val="2338454046"/>
                    </a:ext>
                  </a:extLst>
                </a:gridCol>
                <a:gridCol w="1355122">
                  <a:extLst>
                    <a:ext uri="{9D8B030D-6E8A-4147-A177-3AD203B41FA5}">
                      <a16:colId xmlns:a16="http://schemas.microsoft.com/office/drawing/2014/main" val="3182073888"/>
                    </a:ext>
                  </a:extLst>
                </a:gridCol>
                <a:gridCol w="1355122">
                  <a:extLst>
                    <a:ext uri="{9D8B030D-6E8A-4147-A177-3AD203B41FA5}">
                      <a16:colId xmlns:a16="http://schemas.microsoft.com/office/drawing/2014/main" val="2797116292"/>
                    </a:ext>
                  </a:extLst>
                </a:gridCol>
                <a:gridCol w="1355122">
                  <a:extLst>
                    <a:ext uri="{9D8B030D-6E8A-4147-A177-3AD203B41FA5}">
                      <a16:colId xmlns:a16="http://schemas.microsoft.com/office/drawing/2014/main" val="1239842274"/>
                    </a:ext>
                  </a:extLst>
                </a:gridCol>
                <a:gridCol w="1355122">
                  <a:extLst>
                    <a:ext uri="{9D8B030D-6E8A-4147-A177-3AD203B41FA5}">
                      <a16:colId xmlns:a16="http://schemas.microsoft.com/office/drawing/2014/main" val="298009366"/>
                    </a:ext>
                  </a:extLst>
                </a:gridCol>
                <a:gridCol w="1355122">
                  <a:extLst>
                    <a:ext uri="{9D8B030D-6E8A-4147-A177-3AD203B41FA5}">
                      <a16:colId xmlns:a16="http://schemas.microsoft.com/office/drawing/2014/main" val="4088327273"/>
                    </a:ext>
                  </a:extLst>
                </a:gridCol>
              </a:tblGrid>
              <a:tr h="581306">
                <a:tc>
                  <a:txBody>
                    <a:bodyPr/>
                    <a:lstStyle/>
                    <a:p>
                      <a:r>
                        <a:rPr lang="en-US" b="1"/>
                        <a:t>Family-</a:t>
                      </a:r>
                      <a:br>
                        <a:rPr lang="en-US" b="1"/>
                      </a:br>
                      <a:r>
                        <a:rPr lang="en-US" b="1"/>
                        <a:t>Sponsored </a:t>
                      </a:r>
                      <a:endParaRPr lang="en-US"/>
                    </a:p>
                  </a:txBody>
                  <a:tcPr marL="28575" marR="28575" marT="28575" marB="28575" anchor="ctr">
                    <a:lnL>
                      <a:noFill/>
                    </a:lnL>
                    <a:lnR>
                      <a:noFill/>
                    </a:lnR>
                    <a:lnT>
                      <a:noFill/>
                    </a:lnT>
                    <a:lnB>
                      <a:noFill/>
                    </a:lnB>
                    <a:solidFill>
                      <a:srgbClr val="FFFFFF"/>
                    </a:solidFill>
                  </a:tcPr>
                </a:tc>
                <a:tc>
                  <a:txBody>
                    <a:bodyPr/>
                    <a:lstStyle/>
                    <a:p>
                      <a:r>
                        <a:rPr lang="en-US" b="1"/>
                        <a:t>All Chargeability </a:t>
                      </a:r>
                      <a:br>
                        <a:rPr lang="en-US" b="1"/>
                      </a:br>
                      <a:r>
                        <a:rPr lang="en-US" b="1"/>
                        <a:t>Areas Except</a:t>
                      </a:r>
                      <a:br>
                        <a:rPr lang="en-US" b="1"/>
                      </a:br>
                      <a:r>
                        <a:rPr lang="en-US" b="1"/>
                        <a:t>Those Listed</a:t>
                      </a:r>
                      <a:endParaRPr lang="en-US"/>
                    </a:p>
                  </a:txBody>
                  <a:tcPr marL="28575" marR="28575" marT="28575" marB="28575" anchor="ctr">
                    <a:lnL>
                      <a:noFill/>
                    </a:lnL>
                    <a:lnR>
                      <a:noFill/>
                    </a:lnR>
                    <a:lnT>
                      <a:noFill/>
                    </a:lnT>
                    <a:lnB>
                      <a:noFill/>
                    </a:lnB>
                    <a:solidFill>
                      <a:srgbClr val="FFFFFF"/>
                    </a:solidFill>
                  </a:tcPr>
                </a:tc>
                <a:tc>
                  <a:txBody>
                    <a:bodyPr/>
                    <a:lstStyle/>
                    <a:p>
                      <a:r>
                        <a:rPr lang="en-US" b="1" dirty="0"/>
                        <a:t>CHINA-mainland </a:t>
                      </a:r>
                      <a:br>
                        <a:rPr lang="en-US" b="1" dirty="0"/>
                      </a:br>
                      <a:r>
                        <a:rPr lang="en-US" b="1" dirty="0"/>
                        <a:t>born</a:t>
                      </a:r>
                      <a:endParaRPr lang="en-US" dirty="0"/>
                    </a:p>
                  </a:txBody>
                  <a:tcPr marL="28575" marR="28575" marT="28575" marB="28575" anchor="ctr">
                    <a:lnL>
                      <a:noFill/>
                    </a:lnL>
                    <a:lnR>
                      <a:noFill/>
                    </a:lnR>
                    <a:lnT>
                      <a:noFill/>
                    </a:lnT>
                    <a:lnB>
                      <a:noFill/>
                    </a:lnB>
                    <a:solidFill>
                      <a:srgbClr val="FFFFFF"/>
                    </a:solidFill>
                  </a:tcPr>
                </a:tc>
                <a:tc>
                  <a:txBody>
                    <a:bodyPr/>
                    <a:lstStyle/>
                    <a:p>
                      <a:r>
                        <a:rPr lang="en-US" b="1"/>
                        <a:t>INDIA</a:t>
                      </a:r>
                      <a:endParaRPr lang="en-US"/>
                    </a:p>
                  </a:txBody>
                  <a:tcPr marL="28575" marR="28575" marT="28575" marB="28575" anchor="ctr">
                    <a:lnL>
                      <a:noFill/>
                    </a:lnL>
                    <a:lnR>
                      <a:noFill/>
                    </a:lnR>
                    <a:lnT>
                      <a:noFill/>
                    </a:lnT>
                    <a:lnB>
                      <a:noFill/>
                    </a:lnB>
                    <a:solidFill>
                      <a:srgbClr val="FFFFFF"/>
                    </a:solidFill>
                  </a:tcPr>
                </a:tc>
                <a:tc>
                  <a:txBody>
                    <a:bodyPr/>
                    <a:lstStyle/>
                    <a:p>
                      <a:r>
                        <a:rPr lang="en-US" b="1" dirty="0"/>
                        <a:t>MEXICO</a:t>
                      </a:r>
                      <a:endParaRPr lang="en-US" dirty="0"/>
                    </a:p>
                  </a:txBody>
                  <a:tcPr marL="28575" marR="28575" marT="28575" marB="28575" anchor="ctr">
                    <a:lnL>
                      <a:noFill/>
                    </a:lnL>
                    <a:lnR>
                      <a:noFill/>
                    </a:lnR>
                    <a:lnT>
                      <a:noFill/>
                    </a:lnT>
                    <a:lnB>
                      <a:noFill/>
                    </a:lnB>
                    <a:solidFill>
                      <a:srgbClr val="FFFFFF"/>
                    </a:solidFill>
                  </a:tcPr>
                </a:tc>
                <a:tc>
                  <a:txBody>
                    <a:bodyPr/>
                    <a:lstStyle/>
                    <a:p>
                      <a:r>
                        <a:rPr lang="en-US" b="1"/>
                        <a:t>PHILIPPINES </a:t>
                      </a:r>
                      <a:endParaRPr lang="en-US"/>
                    </a:p>
                  </a:txBody>
                  <a:tcPr marL="28575" marR="28575" marT="28575" marB="28575" anchor="ctr">
                    <a:lnL>
                      <a:noFill/>
                    </a:lnL>
                    <a:lnR>
                      <a:noFill/>
                    </a:lnR>
                    <a:lnT>
                      <a:noFill/>
                    </a:lnT>
                    <a:lnB>
                      <a:noFill/>
                    </a:lnB>
                    <a:solidFill>
                      <a:srgbClr val="FFFFFF"/>
                    </a:solidFill>
                  </a:tcPr>
                </a:tc>
                <a:extLst>
                  <a:ext uri="{0D108BD9-81ED-4DB2-BD59-A6C34878D82A}">
                    <a16:rowId xmlns:a16="http://schemas.microsoft.com/office/drawing/2014/main" val="3002007214"/>
                  </a:ext>
                </a:extLst>
              </a:tr>
              <a:tr h="0">
                <a:tc>
                  <a:txBody>
                    <a:bodyPr/>
                    <a:lstStyle/>
                    <a:p>
                      <a:r>
                        <a:rPr lang="en-US"/>
                        <a:t>F1</a:t>
                      </a:r>
                    </a:p>
                  </a:txBody>
                  <a:tcPr marL="28575" marR="28575" marT="28575" marB="28575" anchor="ctr">
                    <a:lnL>
                      <a:noFill/>
                    </a:lnL>
                    <a:lnR>
                      <a:noFill/>
                    </a:lnR>
                    <a:lnT>
                      <a:noFill/>
                    </a:lnT>
                    <a:lnB>
                      <a:noFill/>
                    </a:lnB>
                    <a:solidFill>
                      <a:srgbClr val="FFFFFF"/>
                    </a:solidFill>
                  </a:tcPr>
                </a:tc>
                <a:tc>
                  <a:txBody>
                    <a:bodyPr/>
                    <a:lstStyle/>
                    <a:p>
                      <a:r>
                        <a:rPr lang="en-US"/>
                        <a:t>22OCT11</a:t>
                      </a:r>
                      <a:br>
                        <a:rPr lang="en-US"/>
                      </a:br>
                      <a:endParaRPr lang="en-US"/>
                    </a:p>
                  </a:txBody>
                  <a:tcPr marL="28575" marR="28575" marT="28575" marB="28575" anchor="ctr">
                    <a:lnL>
                      <a:noFill/>
                    </a:lnL>
                    <a:lnR>
                      <a:noFill/>
                    </a:lnR>
                    <a:lnT>
                      <a:noFill/>
                    </a:lnT>
                    <a:lnB>
                      <a:noFill/>
                    </a:lnB>
                    <a:solidFill>
                      <a:srgbClr val="FFFFFF"/>
                    </a:solidFill>
                  </a:tcPr>
                </a:tc>
                <a:tc>
                  <a:txBody>
                    <a:bodyPr/>
                    <a:lstStyle/>
                    <a:p>
                      <a:r>
                        <a:rPr lang="en-US"/>
                        <a:t>22OCT11</a:t>
                      </a:r>
                    </a:p>
                  </a:txBody>
                  <a:tcPr marL="28575" marR="28575" marT="28575" marB="28575" anchor="ctr">
                    <a:lnL>
                      <a:noFill/>
                    </a:lnL>
                    <a:lnR>
                      <a:noFill/>
                    </a:lnR>
                    <a:lnT>
                      <a:noFill/>
                    </a:lnT>
                    <a:lnB>
                      <a:noFill/>
                    </a:lnB>
                    <a:solidFill>
                      <a:srgbClr val="FFFFFF"/>
                    </a:solidFill>
                  </a:tcPr>
                </a:tc>
                <a:tc>
                  <a:txBody>
                    <a:bodyPr/>
                    <a:lstStyle/>
                    <a:p>
                      <a:r>
                        <a:rPr lang="en-US"/>
                        <a:t>22OCT11</a:t>
                      </a:r>
                    </a:p>
                  </a:txBody>
                  <a:tcPr marL="28575" marR="28575" marT="28575" marB="28575" anchor="ctr">
                    <a:lnL>
                      <a:noFill/>
                    </a:lnL>
                    <a:lnR>
                      <a:noFill/>
                    </a:lnR>
                    <a:lnT>
                      <a:noFill/>
                    </a:lnT>
                    <a:lnB>
                      <a:noFill/>
                    </a:lnB>
                    <a:solidFill>
                      <a:srgbClr val="FFFFFF"/>
                    </a:solidFill>
                  </a:tcPr>
                </a:tc>
                <a:tc>
                  <a:txBody>
                    <a:bodyPr/>
                    <a:lstStyle/>
                    <a:p>
                      <a:r>
                        <a:rPr lang="en-US"/>
                        <a:t>01AUG97</a:t>
                      </a:r>
                    </a:p>
                  </a:txBody>
                  <a:tcPr marL="28575" marR="28575" marT="28575" marB="28575" anchor="ctr">
                    <a:lnL>
                      <a:noFill/>
                    </a:lnL>
                    <a:lnR>
                      <a:noFill/>
                    </a:lnR>
                    <a:lnT>
                      <a:noFill/>
                    </a:lnT>
                    <a:lnB>
                      <a:noFill/>
                    </a:lnB>
                    <a:solidFill>
                      <a:srgbClr val="FFFFFF"/>
                    </a:solidFill>
                  </a:tcPr>
                </a:tc>
                <a:tc>
                  <a:txBody>
                    <a:bodyPr/>
                    <a:lstStyle/>
                    <a:p>
                      <a:r>
                        <a:rPr lang="en-US"/>
                        <a:t>01APR07</a:t>
                      </a:r>
                    </a:p>
                  </a:txBody>
                  <a:tcPr marL="28575" marR="28575" marT="28575" marB="28575" anchor="ctr">
                    <a:lnL>
                      <a:noFill/>
                    </a:lnL>
                    <a:lnR>
                      <a:noFill/>
                    </a:lnR>
                    <a:lnT>
                      <a:noFill/>
                    </a:lnT>
                    <a:lnB>
                      <a:noFill/>
                    </a:lnB>
                    <a:solidFill>
                      <a:srgbClr val="FFFFFF"/>
                    </a:solidFill>
                  </a:tcPr>
                </a:tc>
                <a:extLst>
                  <a:ext uri="{0D108BD9-81ED-4DB2-BD59-A6C34878D82A}">
                    <a16:rowId xmlns:a16="http://schemas.microsoft.com/office/drawing/2014/main" val="757366054"/>
                  </a:ext>
                </a:extLst>
              </a:tr>
              <a:tr h="218933">
                <a:tc>
                  <a:txBody>
                    <a:bodyPr/>
                    <a:lstStyle/>
                    <a:p>
                      <a:r>
                        <a:rPr lang="en-US"/>
                        <a:t>F2A</a:t>
                      </a:r>
                    </a:p>
                  </a:txBody>
                  <a:tcPr marL="28575" marR="28575" marT="28575" marB="28575" anchor="ctr">
                    <a:lnL>
                      <a:noFill/>
                    </a:lnL>
                    <a:lnR>
                      <a:noFill/>
                    </a:lnR>
                    <a:lnT>
                      <a:noFill/>
                    </a:lnT>
                    <a:lnB>
                      <a:noFill/>
                    </a:lnB>
                    <a:solidFill>
                      <a:srgbClr val="FFFFFF"/>
                    </a:solidFill>
                  </a:tcPr>
                </a:tc>
                <a:tc>
                  <a:txBody>
                    <a:bodyPr/>
                    <a:lstStyle/>
                    <a:p>
                      <a:r>
                        <a:rPr lang="en-US"/>
                        <a:t>08JAN17</a:t>
                      </a:r>
                    </a:p>
                  </a:txBody>
                  <a:tcPr marL="28575" marR="28575" marT="28575" marB="28575" anchor="ctr">
                    <a:lnL>
                      <a:noFill/>
                    </a:lnL>
                    <a:lnR>
                      <a:noFill/>
                    </a:lnR>
                    <a:lnT>
                      <a:noFill/>
                    </a:lnT>
                    <a:lnB>
                      <a:noFill/>
                    </a:lnB>
                    <a:solidFill>
                      <a:srgbClr val="FFFFFF"/>
                    </a:solidFill>
                  </a:tcPr>
                </a:tc>
                <a:tc>
                  <a:txBody>
                    <a:bodyPr/>
                    <a:lstStyle/>
                    <a:p>
                      <a:r>
                        <a:rPr lang="en-US"/>
                        <a:t>08JAN17</a:t>
                      </a:r>
                    </a:p>
                  </a:txBody>
                  <a:tcPr marL="28575" marR="28575" marT="28575" marB="28575" anchor="ctr">
                    <a:lnL>
                      <a:noFill/>
                    </a:lnL>
                    <a:lnR>
                      <a:noFill/>
                    </a:lnR>
                    <a:lnT>
                      <a:noFill/>
                    </a:lnT>
                    <a:lnB>
                      <a:noFill/>
                    </a:lnB>
                    <a:solidFill>
                      <a:srgbClr val="FFFFFF"/>
                    </a:solidFill>
                  </a:tcPr>
                </a:tc>
                <a:tc>
                  <a:txBody>
                    <a:bodyPr/>
                    <a:lstStyle/>
                    <a:p>
                      <a:r>
                        <a:rPr lang="en-US"/>
                        <a:t>08JAN17</a:t>
                      </a:r>
                    </a:p>
                  </a:txBody>
                  <a:tcPr marL="28575" marR="28575" marT="28575" marB="28575" anchor="ctr">
                    <a:lnL>
                      <a:noFill/>
                    </a:lnL>
                    <a:lnR>
                      <a:noFill/>
                    </a:lnR>
                    <a:lnT>
                      <a:noFill/>
                    </a:lnT>
                    <a:lnB>
                      <a:noFill/>
                    </a:lnB>
                    <a:solidFill>
                      <a:srgbClr val="FFFFFF"/>
                    </a:solidFill>
                  </a:tcPr>
                </a:tc>
                <a:tc>
                  <a:txBody>
                    <a:bodyPr/>
                    <a:lstStyle/>
                    <a:p>
                      <a:r>
                        <a:rPr lang="en-US"/>
                        <a:t>15DEC16</a:t>
                      </a:r>
                    </a:p>
                  </a:txBody>
                  <a:tcPr marL="28575" marR="28575" marT="28575" marB="28575" anchor="ctr">
                    <a:lnL>
                      <a:noFill/>
                    </a:lnL>
                    <a:lnR>
                      <a:noFill/>
                    </a:lnR>
                    <a:lnT>
                      <a:noFill/>
                    </a:lnT>
                    <a:lnB>
                      <a:noFill/>
                    </a:lnB>
                    <a:solidFill>
                      <a:srgbClr val="FFFFFF"/>
                    </a:solidFill>
                  </a:tcPr>
                </a:tc>
                <a:tc>
                  <a:txBody>
                    <a:bodyPr/>
                    <a:lstStyle/>
                    <a:p>
                      <a:r>
                        <a:rPr lang="en-US"/>
                        <a:t>08JAN17</a:t>
                      </a:r>
                    </a:p>
                  </a:txBody>
                  <a:tcPr marL="28575" marR="28575" marT="28575" marB="28575" anchor="ctr">
                    <a:lnL>
                      <a:noFill/>
                    </a:lnL>
                    <a:lnR>
                      <a:noFill/>
                    </a:lnR>
                    <a:lnT>
                      <a:noFill/>
                    </a:lnT>
                    <a:lnB>
                      <a:noFill/>
                    </a:lnB>
                    <a:solidFill>
                      <a:srgbClr val="FFFFFF"/>
                    </a:solidFill>
                  </a:tcPr>
                </a:tc>
                <a:extLst>
                  <a:ext uri="{0D108BD9-81ED-4DB2-BD59-A6C34878D82A}">
                    <a16:rowId xmlns:a16="http://schemas.microsoft.com/office/drawing/2014/main" val="3815859262"/>
                  </a:ext>
                </a:extLst>
              </a:tr>
              <a:tr h="218933">
                <a:tc>
                  <a:txBody>
                    <a:bodyPr/>
                    <a:lstStyle/>
                    <a:p>
                      <a:r>
                        <a:rPr lang="en-US"/>
                        <a:t>F2B</a:t>
                      </a:r>
                    </a:p>
                  </a:txBody>
                  <a:tcPr marL="28575" marR="28575" marT="28575" marB="28575" anchor="ctr">
                    <a:lnL>
                      <a:noFill/>
                    </a:lnL>
                    <a:lnR>
                      <a:noFill/>
                    </a:lnR>
                    <a:lnT>
                      <a:noFill/>
                    </a:lnT>
                    <a:lnB>
                      <a:noFill/>
                    </a:lnB>
                    <a:solidFill>
                      <a:srgbClr val="FFFFFF"/>
                    </a:solidFill>
                  </a:tcPr>
                </a:tc>
                <a:tc>
                  <a:txBody>
                    <a:bodyPr/>
                    <a:lstStyle/>
                    <a:p>
                      <a:r>
                        <a:rPr lang="en-US"/>
                        <a:t>01AUG12</a:t>
                      </a:r>
                    </a:p>
                  </a:txBody>
                  <a:tcPr marL="28575" marR="28575" marT="28575" marB="28575" anchor="ctr">
                    <a:lnL>
                      <a:noFill/>
                    </a:lnL>
                    <a:lnR>
                      <a:noFill/>
                    </a:lnR>
                    <a:lnT>
                      <a:noFill/>
                    </a:lnT>
                    <a:lnB>
                      <a:noFill/>
                    </a:lnB>
                    <a:solidFill>
                      <a:srgbClr val="FFFFFF"/>
                    </a:solidFill>
                  </a:tcPr>
                </a:tc>
                <a:tc>
                  <a:txBody>
                    <a:bodyPr/>
                    <a:lstStyle/>
                    <a:p>
                      <a:r>
                        <a:rPr lang="en-US"/>
                        <a:t>01AUG12</a:t>
                      </a:r>
                    </a:p>
                  </a:txBody>
                  <a:tcPr marL="28575" marR="28575" marT="28575" marB="28575" anchor="ctr">
                    <a:lnL>
                      <a:noFill/>
                    </a:lnL>
                    <a:lnR>
                      <a:noFill/>
                    </a:lnR>
                    <a:lnT>
                      <a:noFill/>
                    </a:lnT>
                    <a:lnB>
                      <a:noFill/>
                    </a:lnB>
                    <a:solidFill>
                      <a:srgbClr val="FFFFFF"/>
                    </a:solidFill>
                  </a:tcPr>
                </a:tc>
                <a:tc>
                  <a:txBody>
                    <a:bodyPr/>
                    <a:lstStyle/>
                    <a:p>
                      <a:r>
                        <a:rPr lang="en-US"/>
                        <a:t>01AUG12</a:t>
                      </a:r>
                    </a:p>
                  </a:txBody>
                  <a:tcPr marL="28575" marR="28575" marT="28575" marB="28575" anchor="ctr">
                    <a:lnL>
                      <a:noFill/>
                    </a:lnL>
                    <a:lnR>
                      <a:noFill/>
                    </a:lnR>
                    <a:lnT>
                      <a:noFill/>
                    </a:lnT>
                    <a:lnB>
                      <a:noFill/>
                    </a:lnB>
                    <a:solidFill>
                      <a:srgbClr val="FFFFFF"/>
                    </a:solidFill>
                  </a:tcPr>
                </a:tc>
                <a:tc>
                  <a:txBody>
                    <a:bodyPr/>
                    <a:lstStyle/>
                    <a:p>
                      <a:r>
                        <a:rPr lang="en-US"/>
                        <a:t>22SEP97</a:t>
                      </a:r>
                    </a:p>
                  </a:txBody>
                  <a:tcPr marL="28575" marR="28575" marT="28575" marB="28575" anchor="ctr">
                    <a:lnL>
                      <a:noFill/>
                    </a:lnL>
                    <a:lnR>
                      <a:noFill/>
                    </a:lnR>
                    <a:lnT>
                      <a:noFill/>
                    </a:lnT>
                    <a:lnB>
                      <a:noFill/>
                    </a:lnB>
                    <a:solidFill>
                      <a:srgbClr val="FFFFFF"/>
                    </a:solidFill>
                  </a:tcPr>
                </a:tc>
                <a:tc>
                  <a:txBody>
                    <a:bodyPr/>
                    <a:lstStyle/>
                    <a:p>
                      <a:r>
                        <a:rPr lang="en-US"/>
                        <a:t>22JUL07</a:t>
                      </a:r>
                    </a:p>
                  </a:txBody>
                  <a:tcPr marL="28575" marR="28575" marT="28575" marB="28575" anchor="ctr">
                    <a:lnL>
                      <a:noFill/>
                    </a:lnL>
                    <a:lnR>
                      <a:noFill/>
                    </a:lnR>
                    <a:lnT>
                      <a:noFill/>
                    </a:lnT>
                    <a:lnB>
                      <a:noFill/>
                    </a:lnB>
                    <a:solidFill>
                      <a:srgbClr val="FFFFFF"/>
                    </a:solidFill>
                  </a:tcPr>
                </a:tc>
                <a:extLst>
                  <a:ext uri="{0D108BD9-81ED-4DB2-BD59-A6C34878D82A}">
                    <a16:rowId xmlns:a16="http://schemas.microsoft.com/office/drawing/2014/main" val="4050305554"/>
                  </a:ext>
                </a:extLst>
              </a:tr>
              <a:tr h="218933">
                <a:tc>
                  <a:txBody>
                    <a:bodyPr/>
                    <a:lstStyle/>
                    <a:p>
                      <a:r>
                        <a:rPr lang="en-US"/>
                        <a:t>F3</a:t>
                      </a:r>
                    </a:p>
                  </a:txBody>
                  <a:tcPr marL="28575" marR="28575" marT="28575" marB="28575" anchor="ctr">
                    <a:lnL>
                      <a:noFill/>
                    </a:lnL>
                    <a:lnR>
                      <a:noFill/>
                    </a:lnR>
                    <a:lnT>
                      <a:noFill/>
                    </a:lnT>
                    <a:lnB>
                      <a:noFill/>
                    </a:lnB>
                    <a:solidFill>
                      <a:srgbClr val="FFFFFF"/>
                    </a:solidFill>
                  </a:tcPr>
                </a:tc>
                <a:tc>
                  <a:txBody>
                    <a:bodyPr/>
                    <a:lstStyle/>
                    <a:p>
                      <a:r>
                        <a:rPr lang="en-US"/>
                        <a:t>08SEP06</a:t>
                      </a:r>
                    </a:p>
                  </a:txBody>
                  <a:tcPr marL="28575" marR="28575" marT="28575" marB="28575" anchor="ctr">
                    <a:lnL>
                      <a:noFill/>
                    </a:lnL>
                    <a:lnR>
                      <a:noFill/>
                    </a:lnR>
                    <a:lnT>
                      <a:noFill/>
                    </a:lnT>
                    <a:lnB>
                      <a:noFill/>
                    </a:lnB>
                    <a:solidFill>
                      <a:srgbClr val="FFFFFF"/>
                    </a:solidFill>
                  </a:tcPr>
                </a:tc>
                <a:tc>
                  <a:txBody>
                    <a:bodyPr/>
                    <a:lstStyle/>
                    <a:p>
                      <a:r>
                        <a:rPr lang="en-US"/>
                        <a:t>08SEP06</a:t>
                      </a:r>
                    </a:p>
                  </a:txBody>
                  <a:tcPr marL="28575" marR="28575" marT="28575" marB="28575" anchor="ctr">
                    <a:lnL>
                      <a:noFill/>
                    </a:lnL>
                    <a:lnR>
                      <a:noFill/>
                    </a:lnR>
                    <a:lnT>
                      <a:noFill/>
                    </a:lnT>
                    <a:lnB>
                      <a:noFill/>
                    </a:lnB>
                    <a:solidFill>
                      <a:srgbClr val="FFFFFF"/>
                    </a:solidFill>
                  </a:tcPr>
                </a:tc>
                <a:tc>
                  <a:txBody>
                    <a:bodyPr/>
                    <a:lstStyle/>
                    <a:p>
                      <a:r>
                        <a:rPr lang="en-US"/>
                        <a:t>08SEP06</a:t>
                      </a:r>
                    </a:p>
                  </a:txBody>
                  <a:tcPr marL="28575" marR="28575" marT="28575" marB="28575" anchor="ctr">
                    <a:lnL>
                      <a:noFill/>
                    </a:lnL>
                    <a:lnR>
                      <a:noFill/>
                    </a:lnR>
                    <a:lnT>
                      <a:noFill/>
                    </a:lnT>
                    <a:lnB>
                      <a:noFill/>
                    </a:lnB>
                    <a:solidFill>
                      <a:srgbClr val="FFFFFF"/>
                    </a:solidFill>
                  </a:tcPr>
                </a:tc>
                <a:tc>
                  <a:txBody>
                    <a:bodyPr/>
                    <a:lstStyle/>
                    <a:p>
                      <a:r>
                        <a:rPr lang="en-US"/>
                        <a:t>15JAN96 </a:t>
                      </a:r>
                    </a:p>
                  </a:txBody>
                  <a:tcPr marL="28575" marR="28575" marT="28575" marB="28575" anchor="ctr">
                    <a:lnL>
                      <a:noFill/>
                    </a:lnL>
                    <a:lnR>
                      <a:noFill/>
                    </a:lnR>
                    <a:lnT>
                      <a:noFill/>
                    </a:lnT>
                    <a:lnB>
                      <a:noFill/>
                    </a:lnB>
                    <a:solidFill>
                      <a:srgbClr val="FFFFFF"/>
                    </a:solidFill>
                  </a:tcPr>
                </a:tc>
                <a:tc>
                  <a:txBody>
                    <a:bodyPr/>
                    <a:lstStyle/>
                    <a:p>
                      <a:r>
                        <a:rPr lang="en-US"/>
                        <a:t>01JAN96</a:t>
                      </a:r>
                    </a:p>
                  </a:txBody>
                  <a:tcPr marL="28575" marR="28575" marT="28575" marB="28575" anchor="ctr">
                    <a:lnL>
                      <a:noFill/>
                    </a:lnL>
                    <a:lnR>
                      <a:noFill/>
                    </a:lnR>
                    <a:lnT>
                      <a:noFill/>
                    </a:lnT>
                    <a:lnB>
                      <a:noFill/>
                    </a:lnB>
                    <a:solidFill>
                      <a:srgbClr val="FFFFFF"/>
                    </a:solidFill>
                  </a:tcPr>
                </a:tc>
                <a:extLst>
                  <a:ext uri="{0D108BD9-81ED-4DB2-BD59-A6C34878D82A}">
                    <a16:rowId xmlns:a16="http://schemas.microsoft.com/office/drawing/2014/main" val="573454672"/>
                  </a:ext>
                </a:extLst>
              </a:tr>
              <a:tr h="218933">
                <a:tc>
                  <a:txBody>
                    <a:bodyPr/>
                    <a:lstStyle/>
                    <a:p>
                      <a:r>
                        <a:rPr lang="en-US"/>
                        <a:t>F4</a:t>
                      </a:r>
                    </a:p>
                  </a:txBody>
                  <a:tcPr marL="28575" marR="28575" marT="28575" marB="28575" anchor="ctr">
                    <a:lnL>
                      <a:noFill/>
                    </a:lnL>
                    <a:lnR>
                      <a:noFill/>
                    </a:lnR>
                    <a:lnT>
                      <a:noFill/>
                    </a:lnT>
                    <a:lnB>
                      <a:noFill/>
                    </a:lnB>
                    <a:solidFill>
                      <a:srgbClr val="FFFFFF"/>
                    </a:solidFill>
                  </a:tcPr>
                </a:tc>
                <a:tc>
                  <a:txBody>
                    <a:bodyPr/>
                    <a:lstStyle/>
                    <a:p>
                      <a:r>
                        <a:rPr lang="en-US"/>
                        <a:t>22SEP05</a:t>
                      </a:r>
                    </a:p>
                  </a:txBody>
                  <a:tcPr marL="28575" marR="28575" marT="28575" marB="28575" anchor="ctr">
                    <a:lnL>
                      <a:noFill/>
                    </a:lnL>
                    <a:lnR>
                      <a:noFill/>
                    </a:lnR>
                    <a:lnT>
                      <a:noFill/>
                    </a:lnT>
                    <a:lnB>
                      <a:noFill/>
                    </a:lnB>
                    <a:solidFill>
                      <a:srgbClr val="FFFFFF"/>
                    </a:solidFill>
                  </a:tcPr>
                </a:tc>
                <a:tc>
                  <a:txBody>
                    <a:bodyPr/>
                    <a:lstStyle/>
                    <a:p>
                      <a:r>
                        <a:rPr lang="en-US"/>
                        <a:t>22SEP05</a:t>
                      </a:r>
                    </a:p>
                  </a:txBody>
                  <a:tcPr marL="28575" marR="28575" marT="28575" marB="28575" anchor="ctr">
                    <a:lnL>
                      <a:noFill/>
                    </a:lnL>
                    <a:lnR>
                      <a:noFill/>
                    </a:lnR>
                    <a:lnT>
                      <a:noFill/>
                    </a:lnT>
                    <a:lnB>
                      <a:noFill/>
                    </a:lnB>
                    <a:solidFill>
                      <a:srgbClr val="FFFFFF"/>
                    </a:solidFill>
                  </a:tcPr>
                </a:tc>
                <a:tc>
                  <a:txBody>
                    <a:bodyPr/>
                    <a:lstStyle/>
                    <a:p>
                      <a:r>
                        <a:rPr lang="en-US"/>
                        <a:t>08JUL04</a:t>
                      </a:r>
                    </a:p>
                  </a:txBody>
                  <a:tcPr marL="28575" marR="28575" marT="28575" marB="28575" anchor="ctr">
                    <a:lnL>
                      <a:noFill/>
                    </a:lnL>
                    <a:lnR>
                      <a:noFill/>
                    </a:lnR>
                    <a:lnT>
                      <a:noFill/>
                    </a:lnT>
                    <a:lnB>
                      <a:noFill/>
                    </a:lnB>
                    <a:solidFill>
                      <a:srgbClr val="FFFFFF"/>
                    </a:solidFill>
                  </a:tcPr>
                </a:tc>
                <a:tc>
                  <a:txBody>
                    <a:bodyPr/>
                    <a:lstStyle/>
                    <a:p>
                      <a:r>
                        <a:rPr lang="en-US"/>
                        <a:t>08FEB98</a:t>
                      </a:r>
                    </a:p>
                  </a:txBody>
                  <a:tcPr marL="28575" marR="28575" marT="28575" marB="28575" anchor="ctr">
                    <a:lnL>
                      <a:noFill/>
                    </a:lnL>
                    <a:lnR>
                      <a:noFill/>
                    </a:lnR>
                    <a:lnT>
                      <a:noFill/>
                    </a:lnT>
                    <a:lnB>
                      <a:noFill/>
                    </a:lnB>
                    <a:solidFill>
                      <a:srgbClr val="FFFFFF"/>
                    </a:solidFill>
                  </a:tcPr>
                </a:tc>
                <a:tc>
                  <a:txBody>
                    <a:bodyPr/>
                    <a:lstStyle/>
                    <a:p>
                      <a:r>
                        <a:rPr lang="en-US" dirty="0"/>
                        <a:t>01JAN96</a:t>
                      </a:r>
                    </a:p>
                  </a:txBody>
                  <a:tcPr marL="28575" marR="28575" marT="28575" marB="28575" anchor="ctr">
                    <a:lnL>
                      <a:noFill/>
                    </a:lnL>
                    <a:lnR>
                      <a:noFill/>
                    </a:lnR>
                    <a:lnT>
                      <a:noFill/>
                    </a:lnT>
                    <a:lnB>
                      <a:noFill/>
                    </a:lnB>
                    <a:solidFill>
                      <a:srgbClr val="FFFFFF"/>
                    </a:solidFill>
                  </a:tcPr>
                </a:tc>
                <a:extLst>
                  <a:ext uri="{0D108BD9-81ED-4DB2-BD59-A6C34878D82A}">
                    <a16:rowId xmlns:a16="http://schemas.microsoft.com/office/drawing/2014/main" val="1361594247"/>
                  </a:ext>
                </a:extLst>
              </a:tr>
            </a:tbl>
          </a:graphicData>
        </a:graphic>
      </p:graphicFrame>
    </p:spTree>
    <p:extLst>
      <p:ext uri="{BB962C8B-B14F-4D97-AF65-F5344CB8AC3E}">
        <p14:creationId xmlns:p14="http://schemas.microsoft.com/office/powerpoint/2010/main" val="29614599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F52C3-5E14-44C6-9315-85D2675B209C}"/>
              </a:ext>
            </a:extLst>
          </p:cNvPr>
          <p:cNvSpPr>
            <a:spLocks noGrp="1"/>
          </p:cNvSpPr>
          <p:nvPr>
            <p:ph type="title"/>
          </p:nvPr>
        </p:nvSpPr>
        <p:spPr>
          <a:xfrm>
            <a:off x="762001" y="803325"/>
            <a:ext cx="5314536" cy="1325563"/>
          </a:xfrm>
        </p:spPr>
        <p:txBody>
          <a:bodyPr>
            <a:normAutofit/>
          </a:bodyPr>
          <a:lstStyle/>
          <a:p>
            <a:r>
              <a:rPr lang="en-US" dirty="0"/>
              <a:t>Myth: anchor baby</a:t>
            </a:r>
          </a:p>
        </p:txBody>
      </p:sp>
      <p:sp>
        <p:nvSpPr>
          <p:cNvPr id="3" name="Content Placeholder 2">
            <a:extLst>
              <a:ext uri="{FF2B5EF4-FFF2-40B4-BE49-F238E27FC236}">
                <a16:creationId xmlns:a16="http://schemas.microsoft.com/office/drawing/2014/main" id="{5F6E69C3-4F67-4040-8FA5-CE883E58704B}"/>
              </a:ext>
            </a:extLst>
          </p:cNvPr>
          <p:cNvSpPr>
            <a:spLocks noGrp="1"/>
          </p:cNvSpPr>
          <p:nvPr>
            <p:ph idx="1"/>
          </p:nvPr>
        </p:nvSpPr>
        <p:spPr>
          <a:xfrm>
            <a:off x="762000" y="2279018"/>
            <a:ext cx="5314543" cy="3375920"/>
          </a:xfrm>
        </p:spPr>
        <p:txBody>
          <a:bodyPr anchor="t">
            <a:normAutofit/>
          </a:bodyPr>
          <a:lstStyle/>
          <a:p>
            <a:r>
              <a:rPr lang="en-US" sz="1800" dirty="0"/>
              <a:t>Kids have to be 21 to petition parent</a:t>
            </a:r>
          </a:p>
          <a:p>
            <a:r>
              <a:rPr lang="en-US" sz="1800" dirty="0"/>
              <a:t>Qualifying relative for waiver	</a:t>
            </a:r>
          </a:p>
          <a:p>
            <a:pPr lvl="1"/>
            <a:r>
              <a:rPr lang="en-US" sz="1400" dirty="0"/>
              <a:t>Spouse </a:t>
            </a:r>
          </a:p>
          <a:p>
            <a:pPr lvl="1"/>
            <a:r>
              <a:rPr lang="en-US" sz="1400" dirty="0"/>
              <a:t>Parent</a:t>
            </a:r>
          </a:p>
          <a:p>
            <a:pPr lvl="1"/>
            <a:r>
              <a:rPr lang="en-US" sz="1400" dirty="0"/>
              <a:t>NOT child</a:t>
            </a:r>
          </a:p>
          <a:p>
            <a:endParaRPr lang="en-US" sz="1800" dirty="0"/>
          </a:p>
          <a:p>
            <a:pPr marL="457200" lvl="1" indent="0">
              <a:buNone/>
            </a:pPr>
            <a:endParaRPr lang="en-US" sz="1800" dirty="0"/>
          </a:p>
          <a:p>
            <a:pPr marL="457200" lvl="1" indent="0">
              <a:buNone/>
            </a:pPr>
            <a:endParaRPr lang="en-US" sz="1800" dirty="0"/>
          </a:p>
        </p:txBody>
      </p:sp>
      <p:sp>
        <p:nvSpPr>
          <p:cNvPr id="35" name="Freeform: Shape 3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clipart&#10;&#10;Description generated with high confidence">
            <a:extLst>
              <a:ext uri="{FF2B5EF4-FFF2-40B4-BE49-F238E27FC236}">
                <a16:creationId xmlns:a16="http://schemas.microsoft.com/office/drawing/2014/main" id="{7E6F2BAA-20BC-4695-9835-33061795D428}"/>
              </a:ext>
            </a:extLst>
          </p:cNvPr>
          <p:cNvPicPr>
            <a:picLocks noChangeAspect="1"/>
          </p:cNvPicPr>
          <p:nvPr/>
        </p:nvPicPr>
        <p:blipFill>
          <a:blip r:embed="rId3"/>
          <a:stretch>
            <a:fillRect/>
          </a:stretch>
        </p:blipFill>
        <p:spPr>
          <a:xfrm>
            <a:off x="8534020" y="623916"/>
            <a:ext cx="2496864" cy="3834963"/>
          </a:xfrm>
          <a:prstGeom prst="rect">
            <a:avLst/>
          </a:prstGeom>
        </p:spPr>
      </p:pic>
      <p:pic>
        <p:nvPicPr>
          <p:cNvPr id="20" name="Picture 19">
            <a:extLst>
              <a:ext uri="{FF2B5EF4-FFF2-40B4-BE49-F238E27FC236}">
                <a16:creationId xmlns:a16="http://schemas.microsoft.com/office/drawing/2014/main" id="{6F6E70DE-482E-428F-90E5-6960BA4E9E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819" y="5240393"/>
            <a:ext cx="1804588" cy="1195754"/>
          </a:xfrm>
          <a:prstGeom prst="rect">
            <a:avLst/>
          </a:prstGeom>
          <a:effectLst>
            <a:glow rad="50800">
              <a:schemeClr val="accent1">
                <a:alpha val="20000"/>
              </a:schemeClr>
            </a:glow>
            <a:softEdge rad="76200"/>
          </a:effectLst>
        </p:spPr>
      </p:pic>
    </p:spTree>
    <p:extLst>
      <p:ext uri="{BB962C8B-B14F-4D97-AF65-F5344CB8AC3E}">
        <p14:creationId xmlns:p14="http://schemas.microsoft.com/office/powerpoint/2010/main" val="3111634638"/>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5"/>
          <p:cNvSpPr txBox="1">
            <a:spLocks noGrp="1"/>
          </p:cNvSpPr>
          <p:nvPr>
            <p:ph type="title"/>
          </p:nvPr>
        </p:nvSpPr>
        <p:spPr>
          <a:xfrm>
            <a:off x="1020086" y="50138"/>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a:latin typeface="Arial"/>
                <a:ea typeface="Arial"/>
                <a:cs typeface="Arial"/>
                <a:sym typeface="Arial"/>
              </a:rPr>
              <a:t>Types of Immigrants</a:t>
            </a:r>
            <a:endParaRPr/>
          </a:p>
        </p:txBody>
      </p:sp>
      <p:pic>
        <p:nvPicPr>
          <p:cNvPr id="112" name="Google Shape;112;p15"/>
          <p:cNvPicPr preferRelativeResize="0"/>
          <p:nvPr/>
        </p:nvPicPr>
        <p:blipFill rotWithShape="1">
          <a:blip r:embed="rId3">
            <a:alphaModFix/>
          </a:blip>
          <a:srcRect/>
          <a:stretch/>
        </p:blipFill>
        <p:spPr>
          <a:xfrm>
            <a:off x="9478698" y="5310339"/>
            <a:ext cx="1804588" cy="1195754"/>
          </a:xfrm>
          <a:prstGeom prst="rect">
            <a:avLst/>
          </a:prstGeom>
          <a:noFill/>
          <a:ln>
            <a:noFill/>
          </a:ln>
        </p:spPr>
      </p:pic>
      <p:sp>
        <p:nvSpPr>
          <p:cNvPr id="113" name="Google Shape;113;p15"/>
          <p:cNvSpPr txBox="1"/>
          <p:nvPr/>
        </p:nvSpPr>
        <p:spPr>
          <a:xfrm>
            <a:off x="1419085" y="1403824"/>
            <a:ext cx="2362200" cy="11541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0" i="0" u="none" strike="noStrike" cap="none" dirty="0">
                <a:solidFill>
                  <a:schemeClr val="dk1"/>
                </a:solidFill>
                <a:latin typeface="Times New Roman"/>
                <a:ea typeface="Times New Roman"/>
                <a:cs typeface="Times New Roman"/>
                <a:sym typeface="Times New Roman"/>
              </a:rPr>
              <a:t>CITIZENS</a:t>
            </a:r>
            <a:endParaRPr dirty="0"/>
          </a:p>
          <a:p>
            <a:pPr marL="0" marR="0" lvl="0" indent="0" algn="l" rtl="0">
              <a:spcBef>
                <a:spcPts val="600"/>
              </a:spcBef>
              <a:spcAft>
                <a:spcPts val="0"/>
              </a:spcAft>
              <a:buNone/>
            </a:pPr>
            <a:endParaRPr sz="1200" b="0" i="0" u="none" strike="noStrike" cap="none" dirty="0">
              <a:solidFill>
                <a:schemeClr val="dk1"/>
              </a:solidFill>
              <a:latin typeface="Times New Roman"/>
              <a:ea typeface="Times New Roman"/>
              <a:cs typeface="Times New Roman"/>
              <a:sym typeface="Times New Roman"/>
            </a:endParaRPr>
          </a:p>
          <a:p>
            <a:pPr marL="0" marR="0" lvl="0" indent="0" algn="l" rtl="0">
              <a:spcBef>
                <a:spcPts val="900"/>
              </a:spcBef>
              <a:spcAft>
                <a:spcPts val="0"/>
              </a:spcAft>
              <a:buNone/>
            </a:pPr>
            <a:r>
              <a:rPr lang="en-US" sz="1800" b="0" i="0" u="none" strike="noStrike" cap="none" dirty="0">
                <a:solidFill>
                  <a:schemeClr val="dk1"/>
                </a:solidFill>
                <a:latin typeface="Times New Roman"/>
                <a:ea typeface="Times New Roman"/>
                <a:cs typeface="Times New Roman"/>
                <a:sym typeface="Times New Roman"/>
              </a:rPr>
              <a:t>Birthright citizenship</a:t>
            </a:r>
            <a:br>
              <a:rPr lang="en-US" sz="1800" b="0" i="0" u="none" strike="noStrike" cap="none" dirty="0">
                <a:solidFill>
                  <a:schemeClr val="dk1"/>
                </a:solidFill>
                <a:latin typeface="Times New Roman"/>
                <a:ea typeface="Times New Roman"/>
                <a:cs typeface="Times New Roman"/>
                <a:sym typeface="Times New Roman"/>
              </a:rPr>
            </a:br>
            <a:r>
              <a:rPr lang="en-US" sz="1800" dirty="0">
                <a:solidFill>
                  <a:schemeClr val="dk1"/>
                </a:solidFill>
                <a:latin typeface="Times New Roman"/>
                <a:ea typeface="Times New Roman"/>
                <a:cs typeface="Times New Roman"/>
                <a:sym typeface="Times New Roman"/>
              </a:rPr>
              <a:t>Acquired/Derived</a:t>
            </a:r>
          </a:p>
          <a:p>
            <a:pPr marL="0" marR="0" lvl="0" indent="0" algn="l" rtl="0">
              <a:spcBef>
                <a:spcPts val="900"/>
              </a:spcBef>
              <a:spcAft>
                <a:spcPts val="0"/>
              </a:spcAft>
              <a:buNone/>
            </a:pPr>
            <a:r>
              <a:rPr lang="en-US" sz="1800" b="0" i="0" u="none" strike="noStrike" cap="none" dirty="0">
                <a:solidFill>
                  <a:schemeClr val="dk1"/>
                </a:solidFill>
                <a:latin typeface="Times New Roman"/>
                <a:ea typeface="Times New Roman"/>
                <a:cs typeface="Times New Roman"/>
                <a:sym typeface="Times New Roman"/>
              </a:rPr>
              <a:t>Naturalization</a:t>
            </a:r>
          </a:p>
        </p:txBody>
      </p:sp>
      <p:sp>
        <p:nvSpPr>
          <p:cNvPr id="114" name="Google Shape;114;p15"/>
          <p:cNvSpPr txBox="1"/>
          <p:nvPr/>
        </p:nvSpPr>
        <p:spPr>
          <a:xfrm>
            <a:off x="3740010" y="1980905"/>
            <a:ext cx="2362200" cy="290848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i="0" u="sng" strike="noStrike" cap="none">
                <a:solidFill>
                  <a:schemeClr val="dk1"/>
                </a:solidFill>
                <a:latin typeface="Times New Roman"/>
                <a:ea typeface="Times New Roman"/>
                <a:cs typeface="Times New Roman"/>
                <a:sym typeface="Times New Roman"/>
              </a:rPr>
              <a:t>immigrants</a:t>
            </a:r>
            <a:endParaRPr sz="1800" b="1" i="0" u="none" strike="noStrike" cap="none">
              <a:solidFill>
                <a:schemeClr val="dk1"/>
              </a:solidFill>
              <a:latin typeface="Times New Roman"/>
              <a:ea typeface="Times New Roman"/>
              <a:cs typeface="Times New Roman"/>
              <a:sym typeface="Times New Roman"/>
            </a:endParaRPr>
          </a:p>
          <a:p>
            <a:pPr marL="0" marR="0" lvl="0" indent="0" algn="l" rtl="0">
              <a:spcBef>
                <a:spcPts val="900"/>
              </a:spcBef>
              <a:spcAft>
                <a:spcPts val="0"/>
              </a:spcAft>
              <a:buNone/>
            </a:pPr>
            <a:r>
              <a:rPr lang="en-US" sz="1800" b="0" i="0" u="none" strike="noStrike" cap="none">
                <a:solidFill>
                  <a:schemeClr val="dk1"/>
                </a:solidFill>
                <a:latin typeface="Times New Roman"/>
                <a:ea typeface="Times New Roman"/>
                <a:cs typeface="Times New Roman"/>
                <a:sym typeface="Times New Roman"/>
              </a:rPr>
              <a:t>lawful permanent residents (LPRs) “greencard”</a:t>
            </a:r>
            <a:endParaRPr/>
          </a:p>
          <a:p>
            <a:pPr marL="0" marR="0" lvl="0" indent="0" algn="l" rtl="0">
              <a:spcBef>
                <a:spcPts val="0"/>
              </a:spcBef>
              <a:spcAft>
                <a:spcPts val="0"/>
              </a:spcAft>
              <a:buNone/>
            </a:pPr>
            <a:endParaRPr sz="1800" b="0" i="0" u="none" strike="noStrike" cap="none">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800" b="0" i="0" u="none" strike="noStrike" cap="none">
                <a:solidFill>
                  <a:schemeClr val="dk1"/>
                </a:solidFill>
                <a:latin typeface="Times New Roman"/>
                <a:ea typeface="Times New Roman"/>
                <a:cs typeface="Times New Roman"/>
                <a:sym typeface="Times New Roman"/>
              </a:rPr>
              <a:t>Conditional residents</a:t>
            </a:r>
            <a:endParaRPr/>
          </a:p>
          <a:p>
            <a:pPr marL="0" marR="0" lvl="0" indent="0" algn="l" rtl="0">
              <a:spcBef>
                <a:spcPts val="0"/>
              </a:spcBef>
              <a:spcAft>
                <a:spcPts val="0"/>
              </a:spcAft>
              <a:buNone/>
            </a:pPr>
            <a:endParaRPr sz="1800" b="0" i="0" u="none" strike="noStrike" cap="none">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800" b="0" i="0" u="none" strike="noStrike" cap="none">
                <a:solidFill>
                  <a:schemeClr val="dk1"/>
                </a:solidFill>
                <a:latin typeface="Times New Roman"/>
                <a:ea typeface="Times New Roman"/>
                <a:cs typeface="Times New Roman"/>
                <a:sym typeface="Times New Roman"/>
              </a:rPr>
              <a:t>Refugees/asylees</a:t>
            </a:r>
            <a:endParaRPr/>
          </a:p>
          <a:p>
            <a:pPr marL="0" marR="0" lvl="0" indent="0" algn="l" rtl="0">
              <a:spcBef>
                <a:spcPts val="0"/>
              </a:spcBef>
              <a:spcAft>
                <a:spcPts val="0"/>
              </a:spcAft>
              <a:buNone/>
            </a:pPr>
            <a:endParaRPr sz="1200" b="0" i="0" u="none" strike="noStrike" cap="none">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1800" b="0" i="0" u="none" strike="noStrike" cap="none">
                <a:solidFill>
                  <a:schemeClr val="dk1"/>
                </a:solidFill>
                <a:latin typeface="Times New Roman"/>
                <a:ea typeface="Times New Roman"/>
                <a:cs typeface="Times New Roman"/>
                <a:sym typeface="Times New Roman"/>
              </a:rPr>
              <a:t>Diversity visa</a:t>
            </a:r>
            <a:endParaRPr/>
          </a:p>
        </p:txBody>
      </p:sp>
      <p:sp>
        <p:nvSpPr>
          <p:cNvPr id="115" name="Google Shape;115;p15"/>
          <p:cNvSpPr txBox="1"/>
          <p:nvPr/>
        </p:nvSpPr>
        <p:spPr>
          <a:xfrm>
            <a:off x="6693811" y="2001634"/>
            <a:ext cx="2341563" cy="244682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i="0" u="sng" strike="noStrike" cap="none">
                <a:solidFill>
                  <a:schemeClr val="dk1"/>
                </a:solidFill>
                <a:latin typeface="Times New Roman"/>
                <a:ea typeface="Times New Roman"/>
                <a:cs typeface="Times New Roman"/>
                <a:sym typeface="Times New Roman"/>
              </a:rPr>
              <a:t>non-immigrants</a:t>
            </a:r>
            <a:endParaRPr sz="1800" b="1" i="0" u="none" strike="noStrike" cap="none">
              <a:solidFill>
                <a:schemeClr val="dk1"/>
              </a:solidFill>
              <a:latin typeface="Times New Roman"/>
              <a:ea typeface="Times New Roman"/>
              <a:cs typeface="Times New Roman"/>
              <a:sym typeface="Times New Roman"/>
            </a:endParaRPr>
          </a:p>
          <a:p>
            <a:pPr marL="0" marR="0" lvl="0" indent="0" algn="l" rtl="0">
              <a:spcBef>
                <a:spcPts val="900"/>
              </a:spcBef>
              <a:spcAft>
                <a:spcPts val="0"/>
              </a:spcAft>
              <a:buNone/>
            </a:pPr>
            <a:r>
              <a:rPr lang="en-US" sz="1800" b="0" i="0" u="none" strike="noStrike" cap="none">
                <a:solidFill>
                  <a:schemeClr val="dk1"/>
                </a:solidFill>
                <a:latin typeface="Times New Roman"/>
                <a:ea typeface="Times New Roman"/>
                <a:cs typeface="Times New Roman"/>
                <a:sym typeface="Times New Roman"/>
              </a:rPr>
              <a:t>Visitors</a:t>
            </a:r>
            <a:endParaRPr/>
          </a:p>
          <a:p>
            <a:pPr marL="0" marR="0" lvl="0" indent="0" algn="l" rtl="0">
              <a:spcBef>
                <a:spcPts val="900"/>
              </a:spcBef>
              <a:spcAft>
                <a:spcPts val="0"/>
              </a:spcAft>
              <a:buNone/>
            </a:pPr>
            <a:r>
              <a:rPr lang="en-US" sz="1800" b="0" i="0" u="none" strike="noStrike" cap="none">
                <a:solidFill>
                  <a:schemeClr val="dk1"/>
                </a:solidFill>
                <a:latin typeface="Times New Roman"/>
                <a:ea typeface="Times New Roman"/>
                <a:cs typeface="Times New Roman"/>
                <a:sym typeface="Times New Roman"/>
              </a:rPr>
              <a:t>Students</a:t>
            </a:r>
            <a:endParaRPr/>
          </a:p>
          <a:p>
            <a:pPr marL="0" marR="0" lvl="0" indent="0" algn="l" rtl="0">
              <a:spcBef>
                <a:spcPts val="900"/>
              </a:spcBef>
              <a:spcAft>
                <a:spcPts val="0"/>
              </a:spcAft>
              <a:buNone/>
            </a:pPr>
            <a:r>
              <a:rPr lang="en-US" sz="1800" b="0" i="0" u="none" strike="noStrike" cap="none">
                <a:solidFill>
                  <a:schemeClr val="dk1"/>
                </a:solidFill>
                <a:latin typeface="Times New Roman"/>
                <a:ea typeface="Times New Roman"/>
                <a:cs typeface="Times New Roman"/>
                <a:sym typeface="Times New Roman"/>
              </a:rPr>
              <a:t>temporary workers</a:t>
            </a:r>
            <a:endParaRPr/>
          </a:p>
          <a:p>
            <a:pPr marL="0" marR="0" lvl="0" indent="0" algn="l" rtl="0">
              <a:spcBef>
                <a:spcPts val="900"/>
              </a:spcBef>
              <a:spcAft>
                <a:spcPts val="0"/>
              </a:spcAft>
              <a:buNone/>
            </a:pPr>
            <a:r>
              <a:rPr lang="en-US" sz="1800" b="0" i="0" u="none" strike="noStrike" cap="none">
                <a:solidFill>
                  <a:schemeClr val="dk1"/>
                </a:solidFill>
                <a:latin typeface="Times New Roman"/>
                <a:ea typeface="Times New Roman"/>
                <a:cs typeface="Times New Roman"/>
                <a:sym typeface="Times New Roman"/>
              </a:rPr>
              <a:t>Alphabet soup of visas</a:t>
            </a:r>
            <a:endParaRPr/>
          </a:p>
          <a:p>
            <a:pPr marL="0" marR="0" lvl="0" indent="0" algn="l" rtl="0">
              <a:spcBef>
                <a:spcPts val="900"/>
              </a:spcBef>
              <a:spcAft>
                <a:spcPts val="0"/>
              </a:spcAft>
              <a:buNone/>
            </a:pPr>
            <a:r>
              <a:rPr lang="en-US" sz="1800" b="0" i="0" u="none" strike="noStrike" cap="none">
                <a:solidFill>
                  <a:schemeClr val="dk1"/>
                </a:solidFill>
                <a:latin typeface="Times New Roman"/>
                <a:ea typeface="Times New Roman"/>
                <a:cs typeface="Times New Roman"/>
                <a:sym typeface="Times New Roman"/>
              </a:rPr>
              <a:t>DACA/TPS</a:t>
            </a:r>
            <a:endParaRPr/>
          </a:p>
        </p:txBody>
      </p:sp>
      <p:cxnSp>
        <p:nvCxnSpPr>
          <p:cNvPr id="116" name="Google Shape;116;p15"/>
          <p:cNvCxnSpPr/>
          <p:nvPr/>
        </p:nvCxnSpPr>
        <p:spPr>
          <a:xfrm>
            <a:off x="1437599" y="1817274"/>
            <a:ext cx="7313612" cy="3175"/>
          </a:xfrm>
          <a:prstGeom prst="straightConnector1">
            <a:avLst/>
          </a:prstGeom>
          <a:noFill/>
          <a:ln w="9525" cap="flat" cmpd="sng">
            <a:solidFill>
              <a:schemeClr val="dk1"/>
            </a:solidFill>
            <a:prstDash val="solid"/>
            <a:round/>
            <a:headEnd type="none" w="med" len="med"/>
            <a:tailEnd type="none" w="med" len="med"/>
          </a:ln>
        </p:spPr>
      </p:cxnSp>
      <p:cxnSp>
        <p:nvCxnSpPr>
          <p:cNvPr id="117" name="Google Shape;117;p15"/>
          <p:cNvCxnSpPr/>
          <p:nvPr/>
        </p:nvCxnSpPr>
        <p:spPr>
          <a:xfrm>
            <a:off x="3723599" y="1131474"/>
            <a:ext cx="0" cy="4570412"/>
          </a:xfrm>
          <a:prstGeom prst="straightConnector1">
            <a:avLst/>
          </a:prstGeom>
          <a:noFill/>
          <a:ln w="9525" cap="flat" cmpd="sng">
            <a:solidFill>
              <a:schemeClr val="dk1"/>
            </a:solidFill>
            <a:prstDash val="solid"/>
            <a:round/>
            <a:headEnd type="none" w="med" len="med"/>
            <a:tailEnd type="none" w="med" len="med"/>
          </a:ln>
        </p:spPr>
      </p:cxnSp>
      <p:cxnSp>
        <p:nvCxnSpPr>
          <p:cNvPr id="118" name="Google Shape;118;p15"/>
          <p:cNvCxnSpPr/>
          <p:nvPr/>
        </p:nvCxnSpPr>
        <p:spPr>
          <a:xfrm>
            <a:off x="6236611" y="1817274"/>
            <a:ext cx="0" cy="2286000"/>
          </a:xfrm>
          <a:prstGeom prst="straightConnector1">
            <a:avLst/>
          </a:prstGeom>
          <a:noFill/>
          <a:ln w="9525" cap="flat" cmpd="sng">
            <a:solidFill>
              <a:schemeClr val="dk1"/>
            </a:solidFill>
            <a:prstDash val="solid"/>
            <a:round/>
            <a:headEnd type="none" w="med" len="med"/>
            <a:tailEnd type="none" w="med" len="med"/>
          </a:ln>
        </p:spPr>
      </p:cxnSp>
      <p:cxnSp>
        <p:nvCxnSpPr>
          <p:cNvPr id="119" name="Google Shape;119;p15"/>
          <p:cNvCxnSpPr/>
          <p:nvPr/>
        </p:nvCxnSpPr>
        <p:spPr>
          <a:xfrm flipH="1">
            <a:off x="3725186" y="4103274"/>
            <a:ext cx="2514600" cy="1600200"/>
          </a:xfrm>
          <a:prstGeom prst="straightConnector1">
            <a:avLst/>
          </a:prstGeom>
          <a:noFill/>
          <a:ln w="9525" cap="flat" cmpd="sng">
            <a:solidFill>
              <a:schemeClr val="dk1"/>
            </a:solidFill>
            <a:prstDash val="solid"/>
            <a:round/>
            <a:headEnd type="none" w="med" len="med"/>
            <a:tailEnd type="none" w="med" len="med"/>
          </a:ln>
        </p:spPr>
      </p:cxnSp>
      <p:cxnSp>
        <p:nvCxnSpPr>
          <p:cNvPr id="120" name="Google Shape;120;p15"/>
          <p:cNvCxnSpPr/>
          <p:nvPr/>
        </p:nvCxnSpPr>
        <p:spPr>
          <a:xfrm>
            <a:off x="3723599" y="5701886"/>
            <a:ext cx="5027612" cy="0"/>
          </a:xfrm>
          <a:prstGeom prst="straightConnector1">
            <a:avLst/>
          </a:prstGeom>
          <a:noFill/>
          <a:ln w="9525" cap="flat" cmpd="sng">
            <a:solidFill>
              <a:schemeClr val="dk1"/>
            </a:solidFill>
            <a:prstDash val="solid"/>
            <a:round/>
            <a:headEnd type="none" w="med" len="med"/>
            <a:tailEnd type="none" w="med" len="med"/>
          </a:ln>
        </p:spPr>
      </p:cxnSp>
      <p:cxnSp>
        <p:nvCxnSpPr>
          <p:cNvPr id="121" name="Google Shape;121;p15"/>
          <p:cNvCxnSpPr/>
          <p:nvPr/>
        </p:nvCxnSpPr>
        <p:spPr>
          <a:xfrm>
            <a:off x="6239786" y="4103274"/>
            <a:ext cx="2514600" cy="1600200"/>
          </a:xfrm>
          <a:prstGeom prst="straightConnector1">
            <a:avLst/>
          </a:prstGeom>
          <a:noFill/>
          <a:ln w="9525" cap="flat" cmpd="sng">
            <a:solidFill>
              <a:schemeClr val="dk1"/>
            </a:solidFill>
            <a:prstDash val="solid"/>
            <a:round/>
            <a:headEnd type="none" w="med" len="med"/>
            <a:tailEnd type="none" w="med" len="med"/>
          </a:ln>
        </p:spPr>
      </p:cxnSp>
      <p:sp>
        <p:nvSpPr>
          <p:cNvPr id="122" name="Google Shape;122;p15"/>
          <p:cNvSpPr txBox="1"/>
          <p:nvPr/>
        </p:nvSpPr>
        <p:spPr>
          <a:xfrm>
            <a:off x="5477786" y="4866861"/>
            <a:ext cx="1600200" cy="36671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0" i="0" u="none" strike="noStrike" cap="none">
                <a:solidFill>
                  <a:schemeClr val="dk1"/>
                </a:solidFill>
                <a:latin typeface="Times New Roman"/>
                <a:ea typeface="Times New Roman"/>
                <a:cs typeface="Times New Roman"/>
                <a:sym typeface="Times New Roman"/>
              </a:rPr>
              <a:t>undocumented</a:t>
            </a:r>
            <a:endParaRPr/>
          </a:p>
        </p:txBody>
      </p:sp>
      <p:sp>
        <p:nvSpPr>
          <p:cNvPr id="123" name="Google Shape;123;p15"/>
          <p:cNvSpPr txBox="1"/>
          <p:nvPr/>
        </p:nvSpPr>
        <p:spPr>
          <a:xfrm>
            <a:off x="5096786" y="1437861"/>
            <a:ext cx="2590800"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0" i="0" u="none" strike="noStrike" cap="none">
                <a:solidFill>
                  <a:schemeClr val="dk1"/>
                </a:solidFill>
                <a:latin typeface="Times New Roman"/>
                <a:ea typeface="Times New Roman"/>
                <a:cs typeface="Times New Roman"/>
                <a:sym typeface="Times New Roman"/>
              </a:rPr>
              <a:t>NON-CITIZENS</a:t>
            </a:r>
            <a:endParaRPr/>
          </a:p>
        </p:txBody>
      </p:sp>
      <p:sp>
        <p:nvSpPr>
          <p:cNvPr id="124" name="Google Shape;124;p15"/>
          <p:cNvSpPr txBox="1"/>
          <p:nvPr/>
        </p:nvSpPr>
        <p:spPr>
          <a:xfrm>
            <a:off x="1210586" y="371061"/>
            <a:ext cx="7772400" cy="6858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6651BE"/>
              </a:buClr>
              <a:buSzPts val="3600"/>
              <a:buFont typeface="Georgia"/>
              <a:buNone/>
            </a:pPr>
            <a:endParaRPr sz="3600" b="1" i="0" u="sng" strike="noStrike" cap="none">
              <a:solidFill>
                <a:srgbClr val="6651BE"/>
              </a:solidFill>
              <a:latin typeface="Georgia"/>
              <a:ea typeface="Georgia"/>
              <a:cs typeface="Georgia"/>
              <a:sym typeface="Georgi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
        <p:cNvGrpSpPr/>
        <p:nvPr/>
      </p:nvGrpSpPr>
      <p:grpSpPr>
        <a:xfrm>
          <a:off x="0" y="0"/>
          <a:ext cx="0" cy="0"/>
          <a:chOff x="0" y="0"/>
          <a:chExt cx="0" cy="0"/>
        </a:xfrm>
      </p:grpSpPr>
      <p:sp>
        <p:nvSpPr>
          <p:cNvPr id="130" name="Google Shape;130;p16"/>
          <p:cNvSpPr/>
          <p:nvPr/>
        </p:nvSpPr>
        <p:spPr>
          <a:xfrm>
            <a:off x="0" y="0"/>
            <a:ext cx="6483095" cy="6854272"/>
          </a:xfrm>
          <a:prstGeom prst="rect">
            <a:avLst/>
          </a:prstGeom>
          <a:gradFill>
            <a:gsLst>
              <a:gs pos="0">
                <a:srgbClr val="92268F">
                  <a:alpha val="81960"/>
                </a:srgbClr>
              </a:gs>
              <a:gs pos="25000">
                <a:srgbClr val="92278F">
                  <a:alpha val="60000"/>
                </a:srgbClr>
              </a:gs>
              <a:gs pos="94000">
                <a:srgbClr val="B5A3B8"/>
              </a:gs>
              <a:gs pos="100000">
                <a:srgbClr val="B5A3B8"/>
              </a:gs>
            </a:gsLst>
            <a:lin ang="4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31" name="Google Shape;131;p16"/>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32" name="Google Shape;132;p16"/>
          <p:cNvSpPr txBox="1">
            <a:spLocks noGrp="1"/>
          </p:cNvSpPr>
          <p:nvPr>
            <p:ph type="title"/>
          </p:nvPr>
        </p:nvSpPr>
        <p:spPr>
          <a:xfrm>
            <a:off x="6094105" y="802955"/>
            <a:ext cx="4977976" cy="14559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3100">
                <a:solidFill>
                  <a:srgbClr val="000000"/>
                </a:solidFill>
              </a:rPr>
              <a:t>Understanding Relevant Agencies</a:t>
            </a:r>
            <a:br>
              <a:rPr lang="en-US" sz="3100">
                <a:solidFill>
                  <a:srgbClr val="000000"/>
                </a:solidFill>
              </a:rPr>
            </a:br>
            <a:endParaRPr sz="3100">
              <a:solidFill>
                <a:srgbClr val="000000"/>
              </a:solidFill>
            </a:endParaRPr>
          </a:p>
        </p:txBody>
      </p:sp>
      <p:sp>
        <p:nvSpPr>
          <p:cNvPr id="133" name="Google Shape;133;p16"/>
          <p:cNvSpPr/>
          <p:nvPr/>
        </p:nvSpPr>
        <p:spPr>
          <a:xfrm>
            <a:off x="1763882" y="0"/>
            <a:ext cx="3880988" cy="2206512"/>
          </a:xfrm>
          <a:custGeom>
            <a:avLst/>
            <a:gdLst/>
            <a:ahLst/>
            <a:cxnLst/>
            <a:rect l="l" t="t" r="r" b="b"/>
            <a:pathLst>
              <a:path w="3960193" h="2251543" extrusionOk="0">
                <a:moveTo>
                  <a:pt x="20753" y="0"/>
                </a:moveTo>
                <a:lnTo>
                  <a:pt x="3939440" y="0"/>
                </a:lnTo>
                <a:lnTo>
                  <a:pt x="3949969" y="68994"/>
                </a:lnTo>
                <a:cubicBezTo>
                  <a:pt x="3956730" y="135559"/>
                  <a:pt x="3960193" y="203099"/>
                  <a:pt x="3960193" y="271447"/>
                </a:cubicBezTo>
                <a:cubicBezTo>
                  <a:pt x="3960193" y="1365024"/>
                  <a:pt x="3073674" y="2251543"/>
                  <a:pt x="1980096" y="2251543"/>
                </a:cubicBezTo>
                <a:cubicBezTo>
                  <a:pt x="886519" y="2251543"/>
                  <a:pt x="0" y="1365024"/>
                  <a:pt x="0" y="271447"/>
                </a:cubicBezTo>
                <a:cubicBezTo>
                  <a:pt x="0" y="203099"/>
                  <a:pt x="3463" y="135559"/>
                  <a:pt x="10224" y="68994"/>
                </a:cubicBezTo>
                <a:close/>
              </a:path>
            </a:pathLst>
          </a:custGeom>
          <a:solidFill>
            <a:srgbClr val="FFFFFF"/>
          </a:solidFill>
          <a:ln w="12700" cap="flat" cmpd="sng">
            <a:solidFill>
              <a:srgbClr val="E496E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34" name="Google Shape;134;p16"/>
          <p:cNvPicPr preferRelativeResize="0"/>
          <p:nvPr/>
        </p:nvPicPr>
        <p:blipFill rotWithShape="1">
          <a:blip r:embed="rId4">
            <a:alphaModFix/>
          </a:blip>
          <a:srcRect/>
          <a:stretch/>
        </p:blipFill>
        <p:spPr>
          <a:xfrm>
            <a:off x="874191" y="4241326"/>
            <a:ext cx="4282599" cy="2291190"/>
          </a:xfrm>
          <a:prstGeom prst="rect">
            <a:avLst/>
          </a:prstGeom>
          <a:noFill/>
          <a:ln>
            <a:noFill/>
          </a:ln>
        </p:spPr>
      </p:pic>
      <p:sp>
        <p:nvSpPr>
          <p:cNvPr id="135" name="Google Shape;135;p16"/>
          <p:cNvSpPr/>
          <p:nvPr/>
        </p:nvSpPr>
        <p:spPr>
          <a:xfrm>
            <a:off x="0" y="2912701"/>
            <a:ext cx="4942589" cy="3945299"/>
          </a:xfrm>
          <a:custGeom>
            <a:avLst/>
            <a:gdLst/>
            <a:ahLst/>
            <a:cxnLst/>
            <a:rect l="l" t="t" r="r" b="b"/>
            <a:pathLst>
              <a:path w="4942589" h="3945299" extrusionOk="0">
                <a:moveTo>
                  <a:pt x="2223943" y="0"/>
                </a:moveTo>
                <a:cubicBezTo>
                  <a:pt x="3725410" y="0"/>
                  <a:pt x="4942589" y="1217179"/>
                  <a:pt x="4942589" y="2718646"/>
                </a:cubicBezTo>
                <a:cubicBezTo>
                  <a:pt x="4942589" y="3094013"/>
                  <a:pt x="4866516" y="3451612"/>
                  <a:pt x="4728945" y="3776866"/>
                </a:cubicBezTo>
                <a:lnTo>
                  <a:pt x="4647806" y="3945299"/>
                </a:lnTo>
                <a:lnTo>
                  <a:pt x="0" y="3945299"/>
                </a:lnTo>
                <a:lnTo>
                  <a:pt x="0" y="1157971"/>
                </a:lnTo>
                <a:lnTo>
                  <a:pt x="126104" y="989335"/>
                </a:lnTo>
                <a:cubicBezTo>
                  <a:pt x="624744" y="385123"/>
                  <a:pt x="1379368" y="0"/>
                  <a:pt x="2223943" y="0"/>
                </a:cubicBezTo>
                <a:close/>
              </a:path>
            </a:pathLst>
          </a:custGeom>
          <a:solidFill>
            <a:srgbClr val="FFFFFF"/>
          </a:solidFill>
          <a:ln w="12700" cap="flat" cmpd="sng">
            <a:solidFill>
              <a:srgbClr val="E496E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36" name="Google Shape;136;p16"/>
          <p:cNvPicPr preferRelativeResize="0"/>
          <p:nvPr/>
        </p:nvPicPr>
        <p:blipFill rotWithShape="1">
          <a:blip r:embed="rId5">
            <a:alphaModFix/>
          </a:blip>
          <a:srcRect/>
          <a:stretch/>
        </p:blipFill>
        <p:spPr>
          <a:xfrm>
            <a:off x="2562075" y="138945"/>
            <a:ext cx="2284601" cy="1513548"/>
          </a:xfrm>
          <a:prstGeom prst="rect">
            <a:avLst/>
          </a:prstGeom>
          <a:noFill/>
          <a:ln>
            <a:noFill/>
          </a:ln>
        </p:spPr>
      </p:pic>
      <p:sp>
        <p:nvSpPr>
          <p:cNvPr id="137" name="Google Shape;137;p16"/>
          <p:cNvSpPr txBox="1">
            <a:spLocks noGrp="1"/>
          </p:cNvSpPr>
          <p:nvPr>
            <p:ph type="body" idx="1"/>
          </p:nvPr>
        </p:nvSpPr>
        <p:spPr>
          <a:xfrm>
            <a:off x="6090574" y="2421682"/>
            <a:ext cx="4977578" cy="3639289"/>
          </a:xfrm>
          <a:prstGeom prst="rect">
            <a:avLst/>
          </a:prstGeom>
          <a:noFill/>
          <a:ln>
            <a:noFill/>
          </a:ln>
        </p:spPr>
        <p:txBody>
          <a:bodyPr spcFirstLastPara="1" wrap="square" lIns="91425" tIns="45700" rIns="91425" bIns="45700" anchor="ctr" anchorCtr="0">
            <a:noAutofit/>
          </a:bodyPr>
          <a:lstStyle/>
          <a:p>
            <a:pPr marL="285750" lvl="0" indent="-228600" algn="l" rtl="0">
              <a:lnSpc>
                <a:spcPct val="90000"/>
              </a:lnSpc>
              <a:spcBef>
                <a:spcPts val="0"/>
              </a:spcBef>
              <a:spcAft>
                <a:spcPts val="0"/>
              </a:spcAft>
              <a:buClr>
                <a:srgbClr val="000000"/>
              </a:buClr>
              <a:buSzPts val="1900"/>
              <a:buFont typeface="Arial"/>
              <a:buChar char="•"/>
            </a:pPr>
            <a:r>
              <a:rPr lang="en-US" sz="1900" dirty="0">
                <a:solidFill>
                  <a:srgbClr val="000000"/>
                </a:solidFill>
              </a:rPr>
              <a:t>CBP: Customs and Border Protection</a:t>
            </a:r>
            <a:endParaRPr dirty="0"/>
          </a:p>
          <a:p>
            <a:pPr marL="285750" lvl="0" indent="-228600" algn="l" rtl="0">
              <a:lnSpc>
                <a:spcPct val="90000"/>
              </a:lnSpc>
              <a:spcBef>
                <a:spcPts val="1000"/>
              </a:spcBef>
              <a:spcAft>
                <a:spcPts val="0"/>
              </a:spcAft>
              <a:buClr>
                <a:srgbClr val="000000"/>
              </a:buClr>
              <a:buSzPts val="1900"/>
              <a:buFont typeface="Arial"/>
              <a:buChar char="•"/>
            </a:pPr>
            <a:r>
              <a:rPr lang="en-US" sz="1900" dirty="0">
                <a:solidFill>
                  <a:srgbClr val="000000"/>
                </a:solidFill>
              </a:rPr>
              <a:t>ICE: Immigration and Customs Enforcement</a:t>
            </a:r>
            <a:endParaRPr dirty="0"/>
          </a:p>
          <a:p>
            <a:pPr marL="285750" lvl="0" indent="-228600" algn="l" rtl="0">
              <a:lnSpc>
                <a:spcPct val="90000"/>
              </a:lnSpc>
              <a:spcBef>
                <a:spcPts val="1000"/>
              </a:spcBef>
              <a:spcAft>
                <a:spcPts val="0"/>
              </a:spcAft>
              <a:buClr>
                <a:srgbClr val="000000"/>
              </a:buClr>
              <a:buSzPts val="1900"/>
              <a:buFont typeface="Arial"/>
              <a:buChar char="•"/>
            </a:pPr>
            <a:r>
              <a:rPr lang="en-US" sz="1900" dirty="0">
                <a:solidFill>
                  <a:srgbClr val="000000"/>
                </a:solidFill>
              </a:rPr>
              <a:t>USCIS: United States Citizenship and Immigration Service</a:t>
            </a:r>
            <a:endParaRPr dirty="0"/>
          </a:p>
          <a:p>
            <a:pPr marL="285750" lvl="0" indent="-228600" algn="l" rtl="0">
              <a:lnSpc>
                <a:spcPct val="90000"/>
              </a:lnSpc>
              <a:spcBef>
                <a:spcPts val="1000"/>
              </a:spcBef>
              <a:spcAft>
                <a:spcPts val="0"/>
              </a:spcAft>
              <a:buClr>
                <a:srgbClr val="000000"/>
              </a:buClr>
              <a:buSzPts val="1900"/>
              <a:buFont typeface="Arial"/>
              <a:buChar char="•"/>
            </a:pPr>
            <a:r>
              <a:rPr lang="en-US" sz="1900" dirty="0">
                <a:solidFill>
                  <a:srgbClr val="000000"/>
                </a:solidFill>
              </a:rPr>
              <a:t>DHS: Department of Homeland Security</a:t>
            </a:r>
            <a:endParaRPr dirty="0"/>
          </a:p>
          <a:p>
            <a:pPr marL="285750" lvl="0" indent="-228600" algn="l" rtl="0">
              <a:lnSpc>
                <a:spcPct val="90000"/>
              </a:lnSpc>
              <a:spcBef>
                <a:spcPts val="1000"/>
              </a:spcBef>
              <a:spcAft>
                <a:spcPts val="0"/>
              </a:spcAft>
              <a:buClr>
                <a:srgbClr val="000000"/>
              </a:buClr>
              <a:buSzPts val="1900"/>
              <a:buFont typeface="Arial"/>
              <a:buChar char="•"/>
            </a:pPr>
            <a:r>
              <a:rPr lang="en-US" sz="1900" dirty="0">
                <a:solidFill>
                  <a:srgbClr val="000000"/>
                </a:solidFill>
              </a:rPr>
              <a:t>INS: Immigration and Naturalization Service, not in existence</a:t>
            </a:r>
            <a:endParaRPr dirty="0"/>
          </a:p>
          <a:p>
            <a:pPr marL="285750" lvl="0" indent="-228600" algn="l" rtl="0">
              <a:lnSpc>
                <a:spcPct val="90000"/>
              </a:lnSpc>
              <a:spcBef>
                <a:spcPts val="1000"/>
              </a:spcBef>
              <a:spcAft>
                <a:spcPts val="0"/>
              </a:spcAft>
              <a:buClr>
                <a:srgbClr val="000000"/>
              </a:buClr>
              <a:buSzPts val="1900"/>
              <a:buFont typeface="Arial"/>
              <a:buChar char="•"/>
            </a:pPr>
            <a:r>
              <a:rPr lang="en-US" sz="1900" dirty="0">
                <a:solidFill>
                  <a:srgbClr val="000000"/>
                </a:solidFill>
              </a:rPr>
              <a:t>EOIR: Executive Office for Immigration Review</a:t>
            </a:r>
            <a:endParaRPr dirty="0"/>
          </a:p>
          <a:p>
            <a:pPr marL="285750" lvl="0" indent="-107950" algn="l" rtl="0">
              <a:lnSpc>
                <a:spcPct val="90000"/>
              </a:lnSpc>
              <a:spcBef>
                <a:spcPts val="1000"/>
              </a:spcBef>
              <a:spcAft>
                <a:spcPts val="0"/>
              </a:spcAft>
              <a:buClr>
                <a:schemeClr val="dk1"/>
              </a:buClr>
              <a:buSzPts val="1900"/>
              <a:buFont typeface="Arial"/>
              <a:buNone/>
            </a:pPr>
            <a:endParaRPr sz="1900" dirty="0">
              <a:solidFill>
                <a:srgbClr val="000000"/>
              </a:solidFill>
            </a:endParaRPr>
          </a:p>
        </p:txBody>
      </p:sp>
      <p:pic>
        <p:nvPicPr>
          <p:cNvPr id="138" name="Google Shape;138;p16"/>
          <p:cNvPicPr preferRelativeResize="0"/>
          <p:nvPr/>
        </p:nvPicPr>
        <p:blipFill rotWithShape="1">
          <a:blip r:embed="rId4">
            <a:alphaModFix/>
          </a:blip>
          <a:srcRect/>
          <a:stretch/>
        </p:blipFill>
        <p:spPr>
          <a:xfrm>
            <a:off x="196659" y="3919570"/>
            <a:ext cx="4106421" cy="219500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8"/>
        <p:cNvGrpSpPr/>
        <p:nvPr/>
      </p:nvGrpSpPr>
      <p:grpSpPr>
        <a:xfrm>
          <a:off x="0" y="0"/>
          <a:ext cx="0" cy="0"/>
          <a:chOff x="0" y="0"/>
          <a:chExt cx="0" cy="0"/>
        </a:xfrm>
      </p:grpSpPr>
      <p:sp>
        <p:nvSpPr>
          <p:cNvPr id="189" name="Google Shape;189;p21"/>
          <p:cNvSpPr/>
          <p:nvPr/>
        </p:nvSpPr>
        <p:spPr>
          <a:xfrm>
            <a:off x="1" y="0"/>
            <a:ext cx="608211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0" name="Google Shape;190;p21"/>
          <p:cNvSpPr/>
          <p:nvPr/>
        </p:nvSpPr>
        <p:spPr>
          <a:xfrm>
            <a:off x="1" y="0"/>
            <a:ext cx="12191998" cy="6858000"/>
          </a:xfrm>
          <a:prstGeom prst="rect">
            <a:avLst/>
          </a:prstGeom>
          <a:gradFill>
            <a:gsLst>
              <a:gs pos="0">
                <a:srgbClr val="832380"/>
              </a:gs>
              <a:gs pos="25000">
                <a:srgbClr val="832380"/>
              </a:gs>
              <a:gs pos="94000">
                <a:srgbClr val="3F3241"/>
              </a:gs>
              <a:gs pos="100000">
                <a:srgbClr val="3F3241"/>
              </a:gs>
            </a:gsLst>
            <a:lin ang="4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1" name="Google Shape;191;p2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92" name="Google Shape;192;p21"/>
          <p:cNvSpPr txBox="1">
            <a:spLocks noGrp="1"/>
          </p:cNvSpPr>
          <p:nvPr>
            <p:ph type="title"/>
          </p:nvPr>
        </p:nvSpPr>
        <p:spPr>
          <a:xfrm>
            <a:off x="640079" y="2053641"/>
            <a:ext cx="3669161" cy="276009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4200" dirty="0">
                <a:solidFill>
                  <a:srgbClr val="FFFFFF"/>
                </a:solidFill>
              </a:rPr>
              <a:t>Practice Pointers - Family</a:t>
            </a:r>
            <a:endParaRPr dirty="0"/>
          </a:p>
        </p:txBody>
      </p:sp>
      <p:sp>
        <p:nvSpPr>
          <p:cNvPr id="193" name="Google Shape;193;p21"/>
          <p:cNvSpPr txBox="1">
            <a:spLocks noGrp="1"/>
          </p:cNvSpPr>
          <p:nvPr>
            <p:ph type="body" idx="1"/>
          </p:nvPr>
        </p:nvSpPr>
        <p:spPr>
          <a:xfrm>
            <a:off x="6090574" y="801866"/>
            <a:ext cx="5306084" cy="523063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chemeClr val="dk1"/>
              </a:buClr>
              <a:buSzPts val="2800"/>
              <a:buChar char="•"/>
            </a:pPr>
            <a:r>
              <a:rPr lang="en-US" i="1" dirty="0"/>
              <a:t>Divorce - when to refer to an immigration lawyer</a:t>
            </a:r>
          </a:p>
          <a:p>
            <a:pPr marL="228600" lvl="0" indent="-228600" algn="l" rtl="0">
              <a:lnSpc>
                <a:spcPct val="90000"/>
              </a:lnSpc>
              <a:spcBef>
                <a:spcPts val="0"/>
              </a:spcBef>
              <a:spcAft>
                <a:spcPts val="0"/>
              </a:spcAft>
              <a:buClr>
                <a:schemeClr val="dk1"/>
              </a:buClr>
              <a:buSzPts val="2800"/>
              <a:buChar char="•"/>
            </a:pPr>
            <a:endParaRPr lang="en-US" i="1" dirty="0"/>
          </a:p>
          <a:p>
            <a:pPr marL="228600" lvl="0" indent="-228600" algn="l" rtl="0">
              <a:lnSpc>
                <a:spcPct val="90000"/>
              </a:lnSpc>
              <a:spcBef>
                <a:spcPts val="0"/>
              </a:spcBef>
              <a:spcAft>
                <a:spcPts val="0"/>
              </a:spcAft>
              <a:buClr>
                <a:schemeClr val="dk1"/>
              </a:buClr>
              <a:buSzPts val="2800"/>
              <a:buChar char="•"/>
            </a:pPr>
            <a:r>
              <a:rPr lang="en-US" i="1" dirty="0"/>
              <a:t>I-864 is a legally enforceable contract</a:t>
            </a:r>
          </a:p>
          <a:p>
            <a:pPr marL="0" lvl="0" indent="0" algn="l" rtl="0">
              <a:lnSpc>
                <a:spcPct val="90000"/>
              </a:lnSpc>
              <a:spcBef>
                <a:spcPts val="0"/>
              </a:spcBef>
              <a:spcAft>
                <a:spcPts val="0"/>
              </a:spcAft>
              <a:buClr>
                <a:schemeClr val="dk1"/>
              </a:buClr>
              <a:buSzPts val="2800"/>
              <a:buNone/>
            </a:pPr>
            <a:endParaRPr lang="en-US" i="1" dirty="0"/>
          </a:p>
          <a:p>
            <a:pPr marL="228600" lvl="0" indent="-228600" algn="l" rtl="0">
              <a:lnSpc>
                <a:spcPct val="90000"/>
              </a:lnSpc>
              <a:spcBef>
                <a:spcPts val="0"/>
              </a:spcBef>
              <a:spcAft>
                <a:spcPts val="0"/>
              </a:spcAft>
              <a:buClr>
                <a:schemeClr val="dk1"/>
              </a:buClr>
              <a:buSzPts val="2800"/>
              <a:buChar char="•"/>
            </a:pPr>
            <a:r>
              <a:rPr lang="en-US" i="1" dirty="0"/>
              <a:t>VAWA and U visa</a:t>
            </a:r>
          </a:p>
          <a:p>
            <a:pPr marL="0" lvl="0" indent="0" algn="l" rtl="0">
              <a:lnSpc>
                <a:spcPct val="90000"/>
              </a:lnSpc>
              <a:spcBef>
                <a:spcPts val="0"/>
              </a:spcBef>
              <a:spcAft>
                <a:spcPts val="0"/>
              </a:spcAft>
              <a:buClr>
                <a:schemeClr val="dk1"/>
              </a:buClr>
              <a:buSzPts val="2800"/>
              <a:buNone/>
            </a:pPr>
            <a:endParaRPr lang="en-US" i="1" dirty="0"/>
          </a:p>
          <a:p>
            <a:pPr marL="228600" lvl="0" indent="-228600" algn="l" rtl="0">
              <a:lnSpc>
                <a:spcPct val="90000"/>
              </a:lnSpc>
              <a:spcBef>
                <a:spcPts val="0"/>
              </a:spcBef>
              <a:spcAft>
                <a:spcPts val="0"/>
              </a:spcAft>
              <a:buClr>
                <a:schemeClr val="dk1"/>
              </a:buClr>
              <a:buSzPts val="2800"/>
              <a:buChar char="•"/>
            </a:pPr>
            <a:r>
              <a:rPr lang="en-US" i="1" dirty="0"/>
              <a:t>Adoption</a:t>
            </a:r>
          </a:p>
        </p:txBody>
      </p:sp>
      <p:pic>
        <p:nvPicPr>
          <p:cNvPr id="194" name="Google Shape;194;p21"/>
          <p:cNvPicPr preferRelativeResize="0"/>
          <p:nvPr/>
        </p:nvPicPr>
        <p:blipFill rotWithShape="1">
          <a:blip r:embed="rId4">
            <a:alphaModFix/>
          </a:blip>
          <a:srcRect/>
          <a:stretch/>
        </p:blipFill>
        <p:spPr>
          <a:xfrm>
            <a:off x="4675194" y="5381901"/>
            <a:ext cx="1804588" cy="119575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8"/>
        <p:cNvGrpSpPr/>
        <p:nvPr/>
      </p:nvGrpSpPr>
      <p:grpSpPr>
        <a:xfrm>
          <a:off x="0" y="0"/>
          <a:ext cx="0" cy="0"/>
          <a:chOff x="0" y="0"/>
          <a:chExt cx="0" cy="0"/>
        </a:xfrm>
      </p:grpSpPr>
      <p:sp>
        <p:nvSpPr>
          <p:cNvPr id="189" name="Google Shape;189;p21"/>
          <p:cNvSpPr/>
          <p:nvPr/>
        </p:nvSpPr>
        <p:spPr>
          <a:xfrm>
            <a:off x="1" y="0"/>
            <a:ext cx="608211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0" name="Google Shape;190;p21"/>
          <p:cNvSpPr/>
          <p:nvPr/>
        </p:nvSpPr>
        <p:spPr>
          <a:xfrm>
            <a:off x="1" y="0"/>
            <a:ext cx="12191998" cy="6858000"/>
          </a:xfrm>
          <a:prstGeom prst="rect">
            <a:avLst/>
          </a:prstGeom>
          <a:gradFill>
            <a:gsLst>
              <a:gs pos="0">
                <a:srgbClr val="832380"/>
              </a:gs>
              <a:gs pos="25000">
                <a:srgbClr val="832380"/>
              </a:gs>
              <a:gs pos="94000">
                <a:srgbClr val="3F3241"/>
              </a:gs>
              <a:gs pos="100000">
                <a:srgbClr val="3F3241"/>
              </a:gs>
            </a:gsLst>
            <a:lin ang="4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1" name="Google Shape;191;p2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92" name="Google Shape;192;p21"/>
          <p:cNvSpPr txBox="1">
            <a:spLocks noGrp="1"/>
          </p:cNvSpPr>
          <p:nvPr>
            <p:ph type="title"/>
          </p:nvPr>
        </p:nvSpPr>
        <p:spPr>
          <a:xfrm>
            <a:off x="640079" y="2053641"/>
            <a:ext cx="3669161" cy="276009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4200" dirty="0">
                <a:solidFill>
                  <a:srgbClr val="FFFFFF"/>
                </a:solidFill>
              </a:rPr>
              <a:t>Practice Pointers - Criminal</a:t>
            </a:r>
            <a:endParaRPr dirty="0"/>
          </a:p>
        </p:txBody>
      </p:sp>
      <p:sp>
        <p:nvSpPr>
          <p:cNvPr id="193" name="Google Shape;193;p21"/>
          <p:cNvSpPr txBox="1">
            <a:spLocks noGrp="1"/>
          </p:cNvSpPr>
          <p:nvPr>
            <p:ph type="body" idx="1"/>
          </p:nvPr>
        </p:nvSpPr>
        <p:spPr>
          <a:xfrm>
            <a:off x="6090574" y="801866"/>
            <a:ext cx="5306084" cy="5230634"/>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chemeClr val="dk1"/>
              </a:buClr>
              <a:buSzPts val="2800"/>
              <a:buChar char="•"/>
            </a:pPr>
            <a:r>
              <a:rPr lang="en-US" i="1" dirty="0"/>
              <a:t>Padilla v. Kentucky, </a:t>
            </a:r>
            <a:r>
              <a:rPr lang="en-US" dirty="0"/>
              <a:t>130 S. Ct. 1473 (2010)</a:t>
            </a:r>
          </a:p>
          <a:p>
            <a:pPr marL="0" lvl="0" indent="0" algn="l" rtl="0">
              <a:lnSpc>
                <a:spcPct val="90000"/>
              </a:lnSpc>
              <a:spcBef>
                <a:spcPts val="0"/>
              </a:spcBef>
              <a:spcAft>
                <a:spcPts val="0"/>
              </a:spcAft>
              <a:buClr>
                <a:schemeClr val="dk1"/>
              </a:buClr>
              <a:buSzPts val="2800"/>
              <a:buNone/>
            </a:pPr>
            <a:r>
              <a:rPr lang="en-US" dirty="0"/>
              <a:t> </a:t>
            </a:r>
          </a:p>
          <a:p>
            <a:pPr marL="228600" lvl="0" indent="-228600" algn="l" rtl="0">
              <a:lnSpc>
                <a:spcPct val="90000"/>
              </a:lnSpc>
              <a:spcBef>
                <a:spcPts val="0"/>
              </a:spcBef>
              <a:spcAft>
                <a:spcPts val="0"/>
              </a:spcAft>
              <a:buClr>
                <a:schemeClr val="dk1"/>
              </a:buClr>
              <a:buSzPts val="2800"/>
              <a:buChar char="•"/>
            </a:pPr>
            <a:r>
              <a:rPr lang="en-US" dirty="0" err="1"/>
              <a:t>Chaidez</a:t>
            </a:r>
            <a:r>
              <a:rPr lang="en-US" dirty="0"/>
              <a:t> v. U.S. (U.S. 2013) – Padilla not retroactive</a:t>
            </a:r>
            <a:endParaRPr dirty="0"/>
          </a:p>
          <a:p>
            <a:pPr marL="0" lvl="0" indent="0" algn="l" rtl="0">
              <a:lnSpc>
                <a:spcPct val="90000"/>
              </a:lnSpc>
              <a:spcBef>
                <a:spcPts val="1000"/>
              </a:spcBef>
              <a:spcAft>
                <a:spcPts val="0"/>
              </a:spcAft>
              <a:buClr>
                <a:schemeClr val="dk1"/>
              </a:buClr>
              <a:buSzPts val="2800"/>
              <a:buNone/>
            </a:pPr>
            <a:endParaRPr dirty="0"/>
          </a:p>
          <a:p>
            <a:pPr marL="228600" lvl="0" indent="-228600" algn="l" rtl="0">
              <a:lnSpc>
                <a:spcPct val="90000"/>
              </a:lnSpc>
              <a:spcBef>
                <a:spcPts val="1000"/>
              </a:spcBef>
              <a:spcAft>
                <a:spcPts val="0"/>
              </a:spcAft>
              <a:buClr>
                <a:schemeClr val="dk1"/>
              </a:buClr>
              <a:buSzPts val="2800"/>
              <a:buChar char="•"/>
            </a:pPr>
            <a:endParaRPr dirty="0"/>
          </a:p>
        </p:txBody>
      </p:sp>
      <p:pic>
        <p:nvPicPr>
          <p:cNvPr id="194" name="Google Shape;194;p21"/>
          <p:cNvPicPr preferRelativeResize="0"/>
          <p:nvPr/>
        </p:nvPicPr>
        <p:blipFill rotWithShape="1">
          <a:blip r:embed="rId4">
            <a:alphaModFix/>
          </a:blip>
          <a:srcRect/>
          <a:stretch/>
        </p:blipFill>
        <p:spPr>
          <a:xfrm>
            <a:off x="4675194" y="5381901"/>
            <a:ext cx="1804588" cy="1195754"/>
          </a:xfrm>
          <a:prstGeom prst="rect">
            <a:avLst/>
          </a:prstGeom>
          <a:noFill/>
          <a:ln>
            <a:noFill/>
          </a:ln>
        </p:spPr>
      </p:pic>
    </p:spTree>
    <p:extLst>
      <p:ext uri="{BB962C8B-B14F-4D97-AF65-F5344CB8AC3E}">
        <p14:creationId xmlns:p14="http://schemas.microsoft.com/office/powerpoint/2010/main" val="22790345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1"/>
          <p:cNvSpPr/>
          <p:nvPr/>
        </p:nvSpPr>
        <p:spPr>
          <a:xfrm>
            <a:off x="1" y="0"/>
            <a:ext cx="608211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0" name="Google Shape;190;p21"/>
          <p:cNvSpPr/>
          <p:nvPr/>
        </p:nvSpPr>
        <p:spPr>
          <a:xfrm>
            <a:off x="1" y="0"/>
            <a:ext cx="12191998" cy="6858000"/>
          </a:xfrm>
          <a:prstGeom prst="rect">
            <a:avLst/>
          </a:prstGeom>
          <a:gradFill>
            <a:gsLst>
              <a:gs pos="0">
                <a:srgbClr val="832380"/>
              </a:gs>
              <a:gs pos="25000">
                <a:srgbClr val="832380"/>
              </a:gs>
              <a:gs pos="94000">
                <a:srgbClr val="3F3241"/>
              </a:gs>
              <a:gs pos="100000">
                <a:srgbClr val="3F3241"/>
              </a:gs>
            </a:gsLst>
            <a:lin ang="4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1" name="Google Shape;191;p21"/>
          <p:cNvPicPr preferRelativeResize="0"/>
          <p:nvPr/>
        </p:nvPicPr>
        <p:blipFill rotWithShape="1">
          <a:blip r:embed="rId3">
            <a:alphaModFix/>
          </a:blip>
          <a:srcRect/>
          <a:stretch/>
        </p:blipFill>
        <p:spPr>
          <a:xfrm>
            <a:off x="-161365" y="0"/>
            <a:ext cx="12192000" cy="6858000"/>
          </a:xfrm>
          <a:prstGeom prst="rect">
            <a:avLst/>
          </a:prstGeom>
          <a:noFill/>
          <a:ln>
            <a:noFill/>
          </a:ln>
        </p:spPr>
      </p:pic>
      <p:sp>
        <p:nvSpPr>
          <p:cNvPr id="192" name="Google Shape;192;p21"/>
          <p:cNvSpPr txBox="1">
            <a:spLocks noGrp="1"/>
          </p:cNvSpPr>
          <p:nvPr>
            <p:ph type="title"/>
          </p:nvPr>
        </p:nvSpPr>
        <p:spPr>
          <a:xfrm>
            <a:off x="640079" y="2053641"/>
            <a:ext cx="3669161" cy="276009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4200" dirty="0">
                <a:solidFill>
                  <a:srgbClr val="FFFFFF"/>
                </a:solidFill>
              </a:rPr>
              <a:t>Practice Pointers - Criminal</a:t>
            </a:r>
            <a:endParaRPr dirty="0"/>
          </a:p>
        </p:txBody>
      </p:sp>
      <p:sp>
        <p:nvSpPr>
          <p:cNvPr id="193" name="Google Shape;193;p21"/>
          <p:cNvSpPr txBox="1">
            <a:spLocks noGrp="1"/>
          </p:cNvSpPr>
          <p:nvPr>
            <p:ph type="body" idx="1"/>
          </p:nvPr>
        </p:nvSpPr>
        <p:spPr>
          <a:xfrm>
            <a:off x="6090574" y="801866"/>
            <a:ext cx="5306084" cy="5230634"/>
          </a:xfrm>
          <a:prstGeom prst="rect">
            <a:avLst/>
          </a:prstGeom>
          <a:noFill/>
          <a:ln>
            <a:noFill/>
          </a:ln>
        </p:spPr>
        <p:txBody>
          <a:bodyPr spcFirstLastPara="1" wrap="square" lIns="91425" tIns="45700" rIns="91425" bIns="45700" anchor="ctr" anchorCtr="0">
            <a:noAutofit/>
          </a:bodyPr>
          <a:lstStyle/>
          <a:p>
            <a:pPr marL="0" lvl="0" indent="0">
              <a:spcBef>
                <a:spcPts val="0"/>
              </a:spcBef>
              <a:buSzPts val="2800"/>
              <a:buNone/>
            </a:pPr>
            <a:r>
              <a:rPr lang="en-US" dirty="0"/>
              <a:t>WHAT IS A CONVICTION?</a:t>
            </a:r>
          </a:p>
          <a:p>
            <a:pPr marL="228600" lvl="0" indent="-228600">
              <a:spcBef>
                <a:spcPts val="0"/>
              </a:spcBef>
              <a:buSzPts val="2800"/>
            </a:pPr>
            <a:r>
              <a:rPr lang="en-US" dirty="0"/>
              <a:t>A formal judgement of guilt entered by the court </a:t>
            </a:r>
          </a:p>
          <a:p>
            <a:pPr marL="0" lvl="0" indent="0">
              <a:spcBef>
                <a:spcPts val="0"/>
              </a:spcBef>
              <a:buSzPts val="2800"/>
              <a:buNone/>
            </a:pPr>
            <a:r>
              <a:rPr lang="en-US" dirty="0"/>
              <a:t>OR</a:t>
            </a:r>
          </a:p>
          <a:p>
            <a:pPr marL="228600" lvl="0" indent="-228600">
              <a:spcBef>
                <a:spcPts val="0"/>
              </a:spcBef>
              <a:buSzPts val="2800"/>
            </a:pPr>
            <a:r>
              <a:rPr lang="en-US" dirty="0"/>
              <a:t>If adjudication of guilt has been withheld </a:t>
            </a:r>
          </a:p>
          <a:p>
            <a:pPr marL="0" lvl="0" indent="0">
              <a:spcBef>
                <a:spcPts val="0"/>
              </a:spcBef>
              <a:buSzPts val="2800"/>
              <a:buNone/>
            </a:pPr>
            <a:r>
              <a:rPr lang="en-US" dirty="0"/>
              <a:t>WHERE</a:t>
            </a:r>
          </a:p>
          <a:p>
            <a:pPr marL="228600" lvl="0" indent="-228600">
              <a:spcBef>
                <a:spcPts val="0"/>
              </a:spcBef>
              <a:buSzPts val="2800"/>
            </a:pPr>
            <a:r>
              <a:rPr lang="en-US" dirty="0"/>
              <a:t> Finding or plea of guilty/nolo or admission of facts </a:t>
            </a:r>
          </a:p>
          <a:p>
            <a:pPr marL="228600" lvl="0" indent="-228600">
              <a:spcBef>
                <a:spcPts val="0"/>
              </a:spcBef>
              <a:buSzPts val="2800"/>
            </a:pPr>
            <a:r>
              <a:rPr lang="en-US" dirty="0"/>
              <a:t>Judge orders some form of punishment</a:t>
            </a:r>
            <a:endParaRPr dirty="0"/>
          </a:p>
          <a:p>
            <a:pPr marL="228600" lvl="0" indent="-228600" algn="l" rtl="0">
              <a:lnSpc>
                <a:spcPct val="90000"/>
              </a:lnSpc>
              <a:spcBef>
                <a:spcPts val="1000"/>
              </a:spcBef>
              <a:spcAft>
                <a:spcPts val="0"/>
              </a:spcAft>
              <a:buClr>
                <a:schemeClr val="dk1"/>
              </a:buClr>
              <a:buSzPts val="2800"/>
              <a:buChar char="•"/>
            </a:pPr>
            <a:endParaRPr dirty="0"/>
          </a:p>
        </p:txBody>
      </p:sp>
      <p:pic>
        <p:nvPicPr>
          <p:cNvPr id="194" name="Google Shape;194;p21"/>
          <p:cNvPicPr preferRelativeResize="0"/>
          <p:nvPr/>
        </p:nvPicPr>
        <p:blipFill rotWithShape="1">
          <a:blip r:embed="rId4">
            <a:alphaModFix/>
          </a:blip>
          <a:srcRect/>
          <a:stretch/>
        </p:blipFill>
        <p:spPr>
          <a:xfrm>
            <a:off x="4675194" y="5381901"/>
            <a:ext cx="1804588" cy="1195754"/>
          </a:xfrm>
          <a:prstGeom prst="rect">
            <a:avLst/>
          </a:prstGeom>
          <a:noFill/>
          <a:ln>
            <a:noFill/>
          </a:ln>
        </p:spPr>
      </p:pic>
    </p:spTree>
    <p:extLst>
      <p:ext uri="{BB962C8B-B14F-4D97-AF65-F5344CB8AC3E}">
        <p14:creationId xmlns:p14="http://schemas.microsoft.com/office/powerpoint/2010/main" val="818856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26CBFE-E342-4A02-9497-71A91C635FEE}"/>
              </a:ext>
            </a:extLst>
          </p:cNvPr>
          <p:cNvSpPr>
            <a:spLocks noGrp="1"/>
          </p:cNvSpPr>
          <p:nvPr>
            <p:ph type="title"/>
          </p:nvPr>
        </p:nvSpPr>
        <p:spPr>
          <a:xfrm>
            <a:off x="640079" y="2053641"/>
            <a:ext cx="3669161" cy="2760098"/>
          </a:xfrm>
        </p:spPr>
        <p:txBody>
          <a:bodyPr>
            <a:normAutofit/>
          </a:bodyPr>
          <a:lstStyle/>
          <a:p>
            <a:r>
              <a:rPr lang="en-US" dirty="0" err="1">
                <a:solidFill>
                  <a:srgbClr val="FFFFFF"/>
                </a:solidFill>
              </a:rPr>
              <a:t>Restrictionism</a:t>
            </a:r>
            <a:br>
              <a:rPr lang="en-US" dirty="0">
                <a:solidFill>
                  <a:srgbClr val="FFFFFF"/>
                </a:solidFill>
              </a:rPr>
            </a:br>
            <a:br>
              <a:rPr lang="en-US" dirty="0">
                <a:solidFill>
                  <a:srgbClr val="FFFFFF"/>
                </a:solidFill>
              </a:rPr>
            </a:br>
            <a:r>
              <a:rPr lang="en-US" dirty="0">
                <a:solidFill>
                  <a:srgbClr val="FFFFFF"/>
                </a:solidFill>
              </a:rPr>
              <a:t>	</a:t>
            </a:r>
          </a:p>
        </p:txBody>
      </p:sp>
      <p:sp>
        <p:nvSpPr>
          <p:cNvPr id="3" name="Content Placeholder 2">
            <a:extLst>
              <a:ext uri="{FF2B5EF4-FFF2-40B4-BE49-F238E27FC236}">
                <a16:creationId xmlns:a16="http://schemas.microsoft.com/office/drawing/2014/main" id="{4B73FD15-5F25-4421-B495-63CD235BA592}"/>
              </a:ext>
            </a:extLst>
          </p:cNvPr>
          <p:cNvSpPr>
            <a:spLocks noGrp="1"/>
          </p:cNvSpPr>
          <p:nvPr>
            <p:ph idx="1"/>
          </p:nvPr>
        </p:nvSpPr>
        <p:spPr>
          <a:xfrm>
            <a:off x="6090574" y="801866"/>
            <a:ext cx="5306084" cy="5230634"/>
          </a:xfrm>
        </p:spPr>
        <p:txBody>
          <a:bodyPr anchor="ctr">
            <a:normAutofit fontScale="92500" lnSpcReduction="10000"/>
          </a:bodyPr>
          <a:lstStyle/>
          <a:p>
            <a:r>
              <a:rPr lang="en-US" dirty="0"/>
              <a:t>Why should the Palatine Boors [Germans] be suffered to swarm into our Settlements, and by herding together establish their Language and Manners to the Exclusion of ours? Why should Pennsylvania, founded by the English, become a Colony of Aliens, who will shortly be so numerous as to Germanize us instead of our Anglifying them, and will never adopt our Language or Customs, any more than they can acquire our Complexion.</a:t>
            </a:r>
          </a:p>
          <a:p>
            <a:pPr lvl="1"/>
            <a:r>
              <a:rPr lang="en-US" dirty="0"/>
              <a:t>America as a Land of Opportunity</a:t>
            </a:r>
            <a:r>
              <a:rPr lang="en-US" b="1" dirty="0"/>
              <a:t>: Benjamin Franklin, 1751</a:t>
            </a:r>
            <a:endParaRPr lang="en-US" dirty="0"/>
          </a:p>
          <a:p>
            <a:endParaRPr lang="en-US" sz="2400" dirty="0">
              <a:solidFill>
                <a:srgbClr val="000000"/>
              </a:solidFill>
            </a:endParaRPr>
          </a:p>
        </p:txBody>
      </p:sp>
      <p:pic>
        <p:nvPicPr>
          <p:cNvPr id="7" name="Picture 6">
            <a:extLst>
              <a:ext uri="{FF2B5EF4-FFF2-40B4-BE49-F238E27FC236}">
                <a16:creationId xmlns:a16="http://schemas.microsoft.com/office/drawing/2014/main" id="{199D9B84-8103-485E-BFE2-9D7FAEBD6D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194" y="5381901"/>
            <a:ext cx="1804588" cy="1195754"/>
          </a:xfrm>
          <a:prstGeom prst="rect">
            <a:avLst/>
          </a:prstGeom>
          <a:effectLst>
            <a:glow rad="50800">
              <a:schemeClr val="accent1">
                <a:alpha val="20000"/>
              </a:schemeClr>
            </a:glow>
            <a:softEdge rad="76200"/>
          </a:effectLst>
        </p:spPr>
      </p:pic>
    </p:spTree>
    <p:extLst>
      <p:ext uri="{BB962C8B-B14F-4D97-AF65-F5344CB8AC3E}">
        <p14:creationId xmlns:p14="http://schemas.microsoft.com/office/powerpoint/2010/main" val="17609529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5"/>
        <p:cNvGrpSpPr/>
        <p:nvPr/>
      </p:nvGrpSpPr>
      <p:grpSpPr>
        <a:xfrm>
          <a:off x="0" y="0"/>
          <a:ext cx="0" cy="0"/>
          <a:chOff x="0" y="0"/>
          <a:chExt cx="0" cy="0"/>
        </a:xfrm>
      </p:grpSpPr>
      <p:sp>
        <p:nvSpPr>
          <p:cNvPr id="176" name="Google Shape;176;p20"/>
          <p:cNvSpPr/>
          <p:nvPr/>
        </p:nvSpPr>
        <p:spPr>
          <a:xfrm>
            <a:off x="0" y="0"/>
            <a:ext cx="6483095" cy="6854272"/>
          </a:xfrm>
          <a:prstGeom prst="rect">
            <a:avLst/>
          </a:prstGeom>
          <a:gradFill>
            <a:gsLst>
              <a:gs pos="0">
                <a:srgbClr val="92268F">
                  <a:alpha val="81960"/>
                </a:srgbClr>
              </a:gs>
              <a:gs pos="25000">
                <a:srgbClr val="92278F">
                  <a:alpha val="60000"/>
                </a:srgbClr>
              </a:gs>
              <a:gs pos="94000">
                <a:srgbClr val="B5A3B8"/>
              </a:gs>
              <a:gs pos="100000">
                <a:srgbClr val="B5A3B8"/>
              </a:gs>
            </a:gsLst>
            <a:lin ang="4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7" name="Google Shape;177;p20"/>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78" name="Google Shape;178;p20"/>
          <p:cNvSpPr txBox="1">
            <a:spLocks noGrp="1"/>
          </p:cNvSpPr>
          <p:nvPr>
            <p:ph type="title"/>
          </p:nvPr>
        </p:nvSpPr>
        <p:spPr>
          <a:xfrm>
            <a:off x="6090176" y="1265004"/>
            <a:ext cx="4977976" cy="145599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3100">
                <a:solidFill>
                  <a:srgbClr val="000000"/>
                </a:solidFill>
              </a:rPr>
              <a:t>How juvenile arrest history is revealed</a:t>
            </a:r>
            <a:br>
              <a:rPr lang="en-US" sz="3100">
                <a:solidFill>
                  <a:srgbClr val="000000"/>
                </a:solidFill>
              </a:rPr>
            </a:br>
            <a:endParaRPr sz="3100">
              <a:solidFill>
                <a:srgbClr val="000000"/>
              </a:solidFill>
            </a:endParaRPr>
          </a:p>
        </p:txBody>
      </p:sp>
      <p:sp>
        <p:nvSpPr>
          <p:cNvPr id="179" name="Google Shape;179;p20"/>
          <p:cNvSpPr/>
          <p:nvPr/>
        </p:nvSpPr>
        <p:spPr>
          <a:xfrm>
            <a:off x="1763882" y="0"/>
            <a:ext cx="3880988" cy="2206512"/>
          </a:xfrm>
          <a:custGeom>
            <a:avLst/>
            <a:gdLst/>
            <a:ahLst/>
            <a:cxnLst/>
            <a:rect l="l" t="t" r="r" b="b"/>
            <a:pathLst>
              <a:path w="3960193" h="2251543" extrusionOk="0">
                <a:moveTo>
                  <a:pt x="20753" y="0"/>
                </a:moveTo>
                <a:lnTo>
                  <a:pt x="3939440" y="0"/>
                </a:lnTo>
                <a:lnTo>
                  <a:pt x="3949969" y="68994"/>
                </a:lnTo>
                <a:cubicBezTo>
                  <a:pt x="3956730" y="135559"/>
                  <a:pt x="3960193" y="203099"/>
                  <a:pt x="3960193" y="271447"/>
                </a:cubicBezTo>
                <a:cubicBezTo>
                  <a:pt x="3960193" y="1365024"/>
                  <a:pt x="3073674" y="2251543"/>
                  <a:pt x="1980096" y="2251543"/>
                </a:cubicBezTo>
                <a:cubicBezTo>
                  <a:pt x="886519" y="2251543"/>
                  <a:pt x="0" y="1365024"/>
                  <a:pt x="0" y="271447"/>
                </a:cubicBezTo>
                <a:cubicBezTo>
                  <a:pt x="0" y="203099"/>
                  <a:pt x="3463" y="135559"/>
                  <a:pt x="10224" y="68994"/>
                </a:cubicBezTo>
                <a:close/>
              </a:path>
            </a:pathLst>
          </a:custGeom>
          <a:solidFill>
            <a:srgbClr val="FFFFFF"/>
          </a:solidFill>
          <a:ln w="12700" cap="flat" cmpd="sng">
            <a:solidFill>
              <a:srgbClr val="E496E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0" name="Google Shape;180;p20"/>
          <p:cNvSpPr/>
          <p:nvPr/>
        </p:nvSpPr>
        <p:spPr>
          <a:xfrm>
            <a:off x="0" y="2912701"/>
            <a:ext cx="4942589" cy="3945299"/>
          </a:xfrm>
          <a:custGeom>
            <a:avLst/>
            <a:gdLst/>
            <a:ahLst/>
            <a:cxnLst/>
            <a:rect l="l" t="t" r="r" b="b"/>
            <a:pathLst>
              <a:path w="4942589" h="3945299" extrusionOk="0">
                <a:moveTo>
                  <a:pt x="2223943" y="0"/>
                </a:moveTo>
                <a:cubicBezTo>
                  <a:pt x="3725410" y="0"/>
                  <a:pt x="4942589" y="1217179"/>
                  <a:pt x="4942589" y="2718646"/>
                </a:cubicBezTo>
                <a:cubicBezTo>
                  <a:pt x="4942589" y="3094013"/>
                  <a:pt x="4866516" y="3451612"/>
                  <a:pt x="4728945" y="3776866"/>
                </a:cubicBezTo>
                <a:lnTo>
                  <a:pt x="4647806" y="3945299"/>
                </a:lnTo>
                <a:lnTo>
                  <a:pt x="0" y="3945299"/>
                </a:lnTo>
                <a:lnTo>
                  <a:pt x="0" y="1157971"/>
                </a:lnTo>
                <a:lnTo>
                  <a:pt x="126104" y="989335"/>
                </a:lnTo>
                <a:cubicBezTo>
                  <a:pt x="624744" y="385123"/>
                  <a:pt x="1379368" y="0"/>
                  <a:pt x="2223943" y="0"/>
                </a:cubicBezTo>
                <a:close/>
              </a:path>
            </a:pathLst>
          </a:custGeom>
          <a:solidFill>
            <a:srgbClr val="FFFFFF"/>
          </a:solidFill>
          <a:ln w="12700" cap="flat" cmpd="sng">
            <a:solidFill>
              <a:srgbClr val="E496E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81" name="Google Shape;181;p20"/>
          <p:cNvPicPr preferRelativeResize="0"/>
          <p:nvPr/>
        </p:nvPicPr>
        <p:blipFill rotWithShape="1">
          <a:blip r:embed="rId4">
            <a:alphaModFix/>
          </a:blip>
          <a:srcRect/>
          <a:stretch/>
        </p:blipFill>
        <p:spPr>
          <a:xfrm>
            <a:off x="2562075" y="138945"/>
            <a:ext cx="2284601" cy="1513548"/>
          </a:xfrm>
          <a:prstGeom prst="rect">
            <a:avLst/>
          </a:prstGeom>
          <a:noFill/>
          <a:ln>
            <a:noFill/>
          </a:ln>
        </p:spPr>
      </p:pic>
      <p:sp>
        <p:nvSpPr>
          <p:cNvPr id="182" name="Google Shape;182;p20"/>
          <p:cNvSpPr txBox="1">
            <a:spLocks noGrp="1"/>
          </p:cNvSpPr>
          <p:nvPr>
            <p:ph type="body" idx="1"/>
          </p:nvPr>
        </p:nvSpPr>
        <p:spPr>
          <a:xfrm>
            <a:off x="6090574" y="2421682"/>
            <a:ext cx="4977578" cy="3639289"/>
          </a:xfrm>
          <a:prstGeom prst="rect">
            <a:avLst/>
          </a:prstGeom>
          <a:noFill/>
          <a:ln>
            <a:noFill/>
          </a:ln>
        </p:spPr>
        <p:txBody>
          <a:bodyPr spcFirstLastPara="1" wrap="square" lIns="91425" tIns="45700" rIns="91425" bIns="45700" anchor="ctr" anchorCtr="0">
            <a:noAutofit/>
          </a:bodyPr>
          <a:lstStyle/>
          <a:p>
            <a:pPr marL="285750" lvl="0" indent="-228600" algn="l" rtl="0">
              <a:lnSpc>
                <a:spcPct val="90000"/>
              </a:lnSpc>
              <a:spcBef>
                <a:spcPts val="0"/>
              </a:spcBef>
              <a:spcAft>
                <a:spcPts val="0"/>
              </a:spcAft>
              <a:buClr>
                <a:srgbClr val="000000"/>
              </a:buClr>
              <a:buSzPts val="2400"/>
              <a:buFont typeface="Arial"/>
              <a:buChar char="•"/>
            </a:pPr>
            <a:r>
              <a:rPr lang="en-US" sz="2400" dirty="0">
                <a:solidFill>
                  <a:srgbClr val="000000"/>
                </a:solidFill>
              </a:rPr>
              <a:t>Forms</a:t>
            </a:r>
            <a:endParaRPr dirty="0"/>
          </a:p>
          <a:p>
            <a:pPr marL="285750" lvl="0" indent="-228600" algn="l" rtl="0">
              <a:lnSpc>
                <a:spcPct val="90000"/>
              </a:lnSpc>
              <a:spcBef>
                <a:spcPts val="1000"/>
              </a:spcBef>
              <a:spcAft>
                <a:spcPts val="0"/>
              </a:spcAft>
              <a:buClr>
                <a:srgbClr val="000000"/>
              </a:buClr>
              <a:buSzPts val="2400"/>
              <a:buFont typeface="Arial"/>
              <a:buChar char="•"/>
            </a:pPr>
            <a:r>
              <a:rPr lang="en-US" sz="2400" dirty="0">
                <a:solidFill>
                  <a:srgbClr val="000000"/>
                </a:solidFill>
              </a:rPr>
              <a:t>Biometrics</a:t>
            </a:r>
            <a:endParaRPr dirty="0"/>
          </a:p>
          <a:p>
            <a:pPr marL="285750" lvl="0" indent="-228600" algn="l" rtl="0">
              <a:lnSpc>
                <a:spcPct val="90000"/>
              </a:lnSpc>
              <a:spcBef>
                <a:spcPts val="1000"/>
              </a:spcBef>
              <a:spcAft>
                <a:spcPts val="0"/>
              </a:spcAft>
              <a:buClr>
                <a:srgbClr val="000000"/>
              </a:buClr>
              <a:buSzPts val="2400"/>
              <a:buFont typeface="Arial"/>
              <a:buChar char="•"/>
            </a:pPr>
            <a:r>
              <a:rPr lang="en-US" sz="2400" dirty="0">
                <a:solidFill>
                  <a:srgbClr val="000000"/>
                </a:solidFill>
              </a:rPr>
              <a:t>Self Disclosure</a:t>
            </a:r>
          </a:p>
          <a:p>
            <a:pPr marL="285750" lvl="0" indent="-228600" algn="l" rtl="0">
              <a:lnSpc>
                <a:spcPct val="90000"/>
              </a:lnSpc>
              <a:spcBef>
                <a:spcPts val="1000"/>
              </a:spcBef>
              <a:spcAft>
                <a:spcPts val="0"/>
              </a:spcAft>
              <a:buClr>
                <a:srgbClr val="000000"/>
              </a:buClr>
              <a:buSzPts val="2400"/>
              <a:buFont typeface="Arial"/>
              <a:buChar char="•"/>
            </a:pPr>
            <a:r>
              <a:rPr lang="en-US" sz="2400" dirty="0">
                <a:solidFill>
                  <a:srgbClr val="000000"/>
                </a:solidFill>
              </a:rPr>
              <a:t>Call from Facility</a:t>
            </a:r>
            <a:endParaRPr dirty="0"/>
          </a:p>
        </p:txBody>
      </p:sp>
      <p:pic>
        <p:nvPicPr>
          <p:cNvPr id="183" name="Google Shape;183;p20" descr="A screenshot of a cell phone&#10;&#10;Description automatically generated"/>
          <p:cNvPicPr preferRelativeResize="0"/>
          <p:nvPr/>
        </p:nvPicPr>
        <p:blipFill rotWithShape="1">
          <a:blip r:embed="rId5">
            <a:alphaModFix/>
          </a:blip>
          <a:srcRect/>
          <a:stretch/>
        </p:blipFill>
        <p:spPr>
          <a:xfrm>
            <a:off x="223681" y="4231757"/>
            <a:ext cx="4330317" cy="225451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9"/>
        <p:cNvGrpSpPr/>
        <p:nvPr/>
      </p:nvGrpSpPr>
      <p:grpSpPr>
        <a:xfrm>
          <a:off x="0" y="0"/>
          <a:ext cx="0" cy="0"/>
          <a:chOff x="0" y="0"/>
          <a:chExt cx="0" cy="0"/>
        </a:xfrm>
      </p:grpSpPr>
      <p:sp>
        <p:nvSpPr>
          <p:cNvPr id="200" name="Google Shape;200;p22"/>
          <p:cNvSpPr/>
          <p:nvPr/>
        </p:nvSpPr>
        <p:spPr>
          <a:xfrm>
            <a:off x="1" y="0"/>
            <a:ext cx="608211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1" name="Google Shape;201;p22"/>
          <p:cNvSpPr/>
          <p:nvPr/>
        </p:nvSpPr>
        <p:spPr>
          <a:xfrm>
            <a:off x="1" y="0"/>
            <a:ext cx="12191998" cy="6858000"/>
          </a:xfrm>
          <a:prstGeom prst="rect">
            <a:avLst/>
          </a:prstGeom>
          <a:gradFill>
            <a:gsLst>
              <a:gs pos="0">
                <a:srgbClr val="832380"/>
              </a:gs>
              <a:gs pos="25000">
                <a:srgbClr val="832380"/>
              </a:gs>
              <a:gs pos="94000">
                <a:srgbClr val="3F3241"/>
              </a:gs>
              <a:gs pos="100000">
                <a:srgbClr val="3F3241"/>
              </a:gs>
            </a:gsLst>
            <a:lin ang="4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2" name="Google Shape;202;p22"/>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03" name="Google Shape;203;p22"/>
          <p:cNvSpPr txBox="1">
            <a:spLocks noGrp="1"/>
          </p:cNvSpPr>
          <p:nvPr>
            <p:ph type="title"/>
          </p:nvPr>
        </p:nvSpPr>
        <p:spPr>
          <a:xfrm>
            <a:off x="640079" y="2053641"/>
            <a:ext cx="3669161" cy="276009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3780">
                <a:solidFill>
                  <a:srgbClr val="FFFFFF"/>
                </a:solidFill>
              </a:rPr>
              <a:t>Good Questions to Ask</a:t>
            </a:r>
            <a:br>
              <a:rPr lang="en-US" sz="3780">
                <a:solidFill>
                  <a:srgbClr val="FFFFFF"/>
                </a:solidFill>
              </a:rPr>
            </a:br>
            <a:br>
              <a:rPr lang="en-US" sz="3780">
                <a:solidFill>
                  <a:srgbClr val="FFFFFF"/>
                </a:solidFill>
              </a:rPr>
            </a:br>
            <a:br>
              <a:rPr lang="en-US" sz="3780">
                <a:solidFill>
                  <a:srgbClr val="FFFFFF"/>
                </a:solidFill>
              </a:rPr>
            </a:br>
            <a:r>
              <a:rPr lang="en-US" sz="3780">
                <a:solidFill>
                  <a:srgbClr val="FFFFFF"/>
                </a:solidFill>
              </a:rPr>
              <a:t>	</a:t>
            </a:r>
            <a:endParaRPr/>
          </a:p>
        </p:txBody>
      </p:sp>
      <p:sp>
        <p:nvSpPr>
          <p:cNvPr id="204" name="Google Shape;204;p22"/>
          <p:cNvSpPr txBox="1">
            <a:spLocks noGrp="1"/>
          </p:cNvSpPr>
          <p:nvPr>
            <p:ph type="body" idx="1"/>
          </p:nvPr>
        </p:nvSpPr>
        <p:spPr>
          <a:xfrm>
            <a:off x="6245837" y="663643"/>
            <a:ext cx="5306084" cy="5230634"/>
          </a:xfrm>
          <a:prstGeom prst="rect">
            <a:avLst/>
          </a:prstGeom>
          <a:noFill/>
          <a:ln>
            <a:noFill/>
          </a:ln>
        </p:spPr>
        <p:txBody>
          <a:bodyPr spcFirstLastPara="1" wrap="square" lIns="91425" tIns="45700" rIns="91425" bIns="45700" anchor="ctr" anchorCtr="0">
            <a:noAutofit/>
          </a:bodyPr>
          <a:lstStyle/>
          <a:p>
            <a:pPr marL="228600" lvl="0" indent="-228600" algn="l" rtl="0">
              <a:lnSpc>
                <a:spcPct val="70000"/>
              </a:lnSpc>
              <a:spcBef>
                <a:spcPts val="0"/>
              </a:spcBef>
              <a:spcAft>
                <a:spcPts val="0"/>
              </a:spcAft>
              <a:buClr>
                <a:schemeClr val="dk1"/>
              </a:buClr>
              <a:buSzPts val="2380"/>
              <a:buChar char="•"/>
            </a:pPr>
            <a:r>
              <a:rPr lang="en-US" sz="2380"/>
              <a:t>1. When did you first enter the United States?</a:t>
            </a:r>
            <a:endParaRPr/>
          </a:p>
          <a:p>
            <a:pPr marL="228600" lvl="0" indent="-228600" algn="l" rtl="0">
              <a:lnSpc>
                <a:spcPct val="70000"/>
              </a:lnSpc>
              <a:spcBef>
                <a:spcPts val="1000"/>
              </a:spcBef>
              <a:spcAft>
                <a:spcPts val="0"/>
              </a:spcAft>
              <a:buClr>
                <a:schemeClr val="dk1"/>
              </a:buClr>
              <a:buSzPts val="2380"/>
              <a:buChar char="•"/>
            </a:pPr>
            <a:r>
              <a:rPr lang="en-US" sz="2380"/>
              <a:t>2. How did you enter? (i.e. with a visa, without inspection, etc.)</a:t>
            </a:r>
            <a:endParaRPr/>
          </a:p>
          <a:p>
            <a:pPr marL="228600" lvl="0" indent="-228600" algn="l" rtl="0">
              <a:lnSpc>
                <a:spcPct val="70000"/>
              </a:lnSpc>
              <a:spcBef>
                <a:spcPts val="1000"/>
              </a:spcBef>
              <a:spcAft>
                <a:spcPts val="0"/>
              </a:spcAft>
              <a:buClr>
                <a:schemeClr val="dk1"/>
              </a:buClr>
              <a:buSzPts val="2380"/>
              <a:buChar char="•"/>
            </a:pPr>
            <a:r>
              <a:rPr lang="en-US" sz="2380"/>
              <a:t>3. What is your current status?</a:t>
            </a:r>
            <a:endParaRPr/>
          </a:p>
          <a:p>
            <a:pPr marL="228600" lvl="0" indent="-228600" algn="l" rtl="0">
              <a:lnSpc>
                <a:spcPct val="70000"/>
              </a:lnSpc>
              <a:spcBef>
                <a:spcPts val="1000"/>
              </a:spcBef>
              <a:spcAft>
                <a:spcPts val="0"/>
              </a:spcAft>
              <a:buClr>
                <a:schemeClr val="dk1"/>
              </a:buClr>
              <a:buSzPts val="2380"/>
              <a:buChar char="•"/>
            </a:pPr>
            <a:r>
              <a:rPr lang="en-US" sz="2380"/>
              <a:t>4. Have you ever had contact with anyone from immigration? (i.e. a judge or an ICE or CBP officer)</a:t>
            </a:r>
            <a:endParaRPr/>
          </a:p>
          <a:p>
            <a:pPr marL="228600" lvl="0" indent="-228600" algn="l" rtl="0">
              <a:lnSpc>
                <a:spcPct val="70000"/>
              </a:lnSpc>
              <a:spcBef>
                <a:spcPts val="1000"/>
              </a:spcBef>
              <a:spcAft>
                <a:spcPts val="0"/>
              </a:spcAft>
              <a:buClr>
                <a:schemeClr val="dk1"/>
              </a:buClr>
              <a:buSzPts val="2380"/>
              <a:buChar char="•"/>
            </a:pPr>
            <a:r>
              <a:rPr lang="en-US" sz="2380"/>
              <a:t>5. Have you ever been deported before?</a:t>
            </a:r>
            <a:endParaRPr/>
          </a:p>
          <a:p>
            <a:pPr marL="228600" lvl="0" indent="-228600" algn="l" rtl="0">
              <a:lnSpc>
                <a:spcPct val="70000"/>
              </a:lnSpc>
              <a:spcBef>
                <a:spcPts val="1000"/>
              </a:spcBef>
              <a:spcAft>
                <a:spcPts val="0"/>
              </a:spcAft>
              <a:buClr>
                <a:schemeClr val="dk1"/>
              </a:buClr>
              <a:buSzPts val="2380"/>
              <a:buChar char="•"/>
            </a:pPr>
            <a:r>
              <a:rPr lang="en-US" sz="2380"/>
              <a:t>6. Have you ever left the United States?</a:t>
            </a:r>
            <a:endParaRPr/>
          </a:p>
          <a:p>
            <a:pPr marL="228600" lvl="0" indent="-228600" algn="l" rtl="0">
              <a:lnSpc>
                <a:spcPct val="70000"/>
              </a:lnSpc>
              <a:spcBef>
                <a:spcPts val="1000"/>
              </a:spcBef>
              <a:spcAft>
                <a:spcPts val="0"/>
              </a:spcAft>
              <a:buClr>
                <a:schemeClr val="dk1"/>
              </a:buClr>
              <a:buSzPts val="2380"/>
              <a:buChar char="•"/>
            </a:pPr>
            <a:r>
              <a:rPr lang="en-US" sz="2380"/>
              <a:t>7. Do you have any family members who have green cards or are U.S. citizens?</a:t>
            </a:r>
            <a:endParaRPr/>
          </a:p>
          <a:p>
            <a:pPr marL="228600" lvl="0" indent="-99060" algn="l" rtl="0">
              <a:lnSpc>
                <a:spcPct val="70000"/>
              </a:lnSpc>
              <a:spcBef>
                <a:spcPts val="1000"/>
              </a:spcBef>
              <a:spcAft>
                <a:spcPts val="0"/>
              </a:spcAft>
              <a:buClr>
                <a:schemeClr val="dk1"/>
              </a:buClr>
              <a:buSzPts val="2040"/>
              <a:buNone/>
            </a:pPr>
            <a:endParaRPr sz="2040">
              <a:solidFill>
                <a:srgbClr val="000000"/>
              </a:solidFill>
            </a:endParaRPr>
          </a:p>
        </p:txBody>
      </p:sp>
      <p:pic>
        <p:nvPicPr>
          <p:cNvPr id="205" name="Google Shape;205;p22"/>
          <p:cNvPicPr preferRelativeResize="0"/>
          <p:nvPr/>
        </p:nvPicPr>
        <p:blipFill rotWithShape="1">
          <a:blip r:embed="rId4">
            <a:alphaModFix/>
          </a:blip>
          <a:srcRect/>
          <a:stretch/>
        </p:blipFill>
        <p:spPr>
          <a:xfrm>
            <a:off x="4675194" y="5381901"/>
            <a:ext cx="1804588" cy="119575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6D7FE5-687A-4EA4-BA30-A8E40D6EF9D4}"/>
              </a:ext>
            </a:extLst>
          </p:cNvPr>
          <p:cNvPicPr>
            <a:picLocks noChangeAspect="1"/>
          </p:cNvPicPr>
          <p:nvPr/>
        </p:nvPicPr>
        <p:blipFill>
          <a:blip r:embed="rId2"/>
          <a:stretch>
            <a:fillRect/>
          </a:stretch>
        </p:blipFill>
        <p:spPr>
          <a:xfrm>
            <a:off x="405580" y="624216"/>
            <a:ext cx="11348884" cy="5549938"/>
          </a:xfrm>
          <a:prstGeom prst="rect">
            <a:avLst/>
          </a:prstGeom>
        </p:spPr>
      </p:pic>
    </p:spTree>
    <p:extLst>
      <p:ext uri="{BB962C8B-B14F-4D97-AF65-F5344CB8AC3E}">
        <p14:creationId xmlns:p14="http://schemas.microsoft.com/office/powerpoint/2010/main" val="30094037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2A141EE-28C0-4DFF-A15A-A0A3DF618FAE}"/>
              </a:ext>
            </a:extLst>
          </p:cNvPr>
          <p:cNvGrpSpPr/>
          <p:nvPr/>
        </p:nvGrpSpPr>
        <p:grpSpPr>
          <a:xfrm>
            <a:off x="759181" y="1124844"/>
            <a:ext cx="6517065" cy="4692287"/>
            <a:chOff x="1023561" y="922836"/>
            <a:chExt cx="6517065" cy="4692287"/>
          </a:xfrm>
        </p:grpSpPr>
        <p:pic>
          <p:nvPicPr>
            <p:cNvPr id="6" name="Picture 2">
              <a:extLst>
                <a:ext uri="{FF2B5EF4-FFF2-40B4-BE49-F238E27FC236}">
                  <a16:creationId xmlns:a16="http://schemas.microsoft.com/office/drawing/2014/main" id="{9169BFFE-A27E-4FB0-B5D6-55385838D1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023561" y="922836"/>
              <a:ext cx="6517065" cy="469228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83DE1CBB-B709-4B19-9613-A8F829D4DB03}"/>
                    </a:ext>
                  </a:extLst>
                </p14:cNvPr>
                <p14:cNvContentPartPr/>
                <p14:nvPr/>
              </p14:nvContentPartPr>
              <p14:xfrm>
                <a:off x="2944216" y="4369771"/>
                <a:ext cx="2620440" cy="150840"/>
              </p14:xfrm>
            </p:contentPart>
          </mc:Choice>
          <mc:Fallback xmlns="">
            <p:pic>
              <p:nvPicPr>
                <p:cNvPr id="6" name="Ink 5">
                  <a:extLst>
                    <a:ext uri="{FF2B5EF4-FFF2-40B4-BE49-F238E27FC236}">
                      <a16:creationId xmlns:a16="http://schemas.microsoft.com/office/drawing/2014/main" id="{823A7DB0-A4C3-44A6-B2A9-0DDEE6ECBEA5}"/>
                    </a:ext>
                  </a:extLst>
                </p:cNvPr>
                <p:cNvPicPr/>
                <p:nvPr/>
              </p:nvPicPr>
              <p:blipFill>
                <a:blip r:embed="rId6"/>
                <a:stretch>
                  <a:fillRect/>
                </a:stretch>
              </p:blipFill>
              <p:spPr>
                <a:xfrm>
                  <a:off x="2890216" y="4261771"/>
                  <a:ext cx="2728080" cy="366480"/>
                </a:xfrm>
                <a:prstGeom prst="rect">
                  <a:avLst/>
                </a:prstGeom>
              </p:spPr>
            </p:pic>
          </mc:Fallback>
        </mc:AlternateContent>
      </p:grpSp>
      <p:sp>
        <p:nvSpPr>
          <p:cNvPr id="8" name="TextBox 7">
            <a:extLst>
              <a:ext uri="{FF2B5EF4-FFF2-40B4-BE49-F238E27FC236}">
                <a16:creationId xmlns:a16="http://schemas.microsoft.com/office/drawing/2014/main" id="{6319236A-109E-40B0-A67D-63ADB2E6A1B7}"/>
              </a:ext>
            </a:extLst>
          </p:cNvPr>
          <p:cNvSpPr txBox="1"/>
          <p:nvPr/>
        </p:nvSpPr>
        <p:spPr>
          <a:xfrm>
            <a:off x="7547795" y="1954300"/>
            <a:ext cx="3404558"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Changes to immigration law have </a:t>
            </a:r>
            <a:r>
              <a:rPr kumimoji="0" lang="en-US"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dramatically raised the stakes of a noncitizen’s criminal conviction</a:t>
            </a:r>
            <a:r>
              <a:rPr kumimoji="0" lang="en-US" sz="1800" b="1" i="0" u="none" strike="noStrike" kern="1200" cap="none" spc="0" normalizeH="0" baseline="0" noProof="0" dirty="0">
                <a:ln>
                  <a:noFill/>
                </a:ln>
                <a:solidFill>
                  <a:prstClr val="white">
                    <a:lumMod val="50000"/>
                  </a:prstClr>
                </a:solidFill>
                <a:effectLst/>
                <a:highlight>
                  <a:srgbClr val="FFFF00"/>
                </a:highlight>
                <a:uLnTx/>
                <a:uFillTx/>
                <a:latin typeface="Calibri" panose="020F0502020204030204"/>
                <a:ea typeface="+mn-ea"/>
                <a:cs typeface="+mn-cs"/>
              </a:rPr>
              <a:t>.</a:t>
            </a:r>
            <a:r>
              <a:rPr kumimoji="0" lang="en-US" sz="1800" b="0" i="0" u="none" strike="noStrike" kern="1200" cap="none" spc="0" normalizeH="0" baseline="0" noProof="0" dirty="0">
                <a:ln>
                  <a:noFill/>
                </a:ln>
                <a:solidFill>
                  <a:prstClr val="white">
                    <a:lumMod val="50000"/>
                  </a:prstClr>
                </a:solidFill>
                <a:effectLst/>
                <a:highlight>
                  <a:srgbClr val="FFFF00"/>
                </a:highlight>
                <a:uLnTx/>
                <a:uFillTx/>
                <a:latin typeface="Calibri" panose="020F0502020204030204"/>
                <a:ea typeface="+mn-ea"/>
                <a:cs typeface="+mn-cs"/>
              </a:rPr>
              <a:t> </a:t>
            </a: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While once there was only a narrow class of deportable offenses and judges wielded broad discretionary authority to prevent deportation, immigration reforms have </a:t>
            </a:r>
            <a:r>
              <a:rPr kumimoji="0" lang="en-US"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expanded the class of deportable offenses and limited judges’ authority to alleviate deportation’s harsh consequences. </a:t>
            </a:r>
            <a:endParaRPr kumimoji="0" lang="en-US" sz="1800" b="1" i="0" u="none" strike="noStrike" kern="1200" cap="none" spc="0" normalizeH="0" baseline="0" noProof="0" dirty="0">
              <a:ln>
                <a:noFill/>
              </a:ln>
              <a:solidFill>
                <a:prstClr val="white">
                  <a:lumMod val="50000"/>
                </a:prstClr>
              </a:solidFill>
              <a:effectLst/>
              <a:highlight>
                <a:srgbClr val="FFFF00"/>
              </a:highligh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84948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78B83F-FB58-4B25-BB57-EE1748B6A8AA}"/>
              </a:ext>
            </a:extLst>
          </p:cNvPr>
          <p:cNvSpPr>
            <a:spLocks noGrp="1"/>
          </p:cNvSpPr>
          <p:nvPr>
            <p:ph idx="1"/>
          </p:nvPr>
        </p:nvSpPr>
        <p:spPr>
          <a:xfrm>
            <a:off x="1251678" y="2286001"/>
            <a:ext cx="4754839" cy="3593591"/>
          </a:xfrm>
        </p:spPr>
        <p:txBody>
          <a:bodyPr>
            <a:normAutofit fontScale="77500" lnSpcReduction="20000"/>
          </a:bodyPr>
          <a:lstStyle/>
          <a:p>
            <a:pPr marL="0" indent="0">
              <a:buNone/>
            </a:pPr>
            <a:r>
              <a:rPr lang="en-US" b="1" dirty="0"/>
              <a:t>A conviction can make your client</a:t>
            </a:r>
          </a:p>
          <a:p>
            <a:r>
              <a:rPr lang="en-US" dirty="0"/>
              <a:t>Removable / lose existing status</a:t>
            </a:r>
          </a:p>
          <a:p>
            <a:r>
              <a:rPr lang="en-US" dirty="0"/>
              <a:t>Ineligible for defensive relief</a:t>
            </a:r>
          </a:p>
          <a:p>
            <a:r>
              <a:rPr lang="en-US" dirty="0"/>
              <a:t>Ineligible for affirmative status</a:t>
            </a:r>
          </a:p>
          <a:p>
            <a:r>
              <a:rPr lang="en-US" dirty="0"/>
              <a:t>Ineligible for bond / subject to mandatory detention</a:t>
            </a:r>
          </a:p>
          <a:p>
            <a:r>
              <a:rPr lang="en-US" dirty="0"/>
              <a:t>Unable to return from abroad</a:t>
            </a:r>
          </a:p>
          <a:p>
            <a:r>
              <a:rPr lang="en-US" dirty="0"/>
              <a:t>Ineligible to naturalize (become a citizen)</a:t>
            </a:r>
          </a:p>
          <a:p>
            <a:r>
              <a:rPr lang="en-US" dirty="0"/>
              <a:t>Ineligible to petition for family members</a:t>
            </a:r>
          </a:p>
          <a:p>
            <a:endParaRPr lang="en-US" dirty="0"/>
          </a:p>
        </p:txBody>
      </p:sp>
      <p:sp>
        <p:nvSpPr>
          <p:cNvPr id="4" name="Rectangle 3">
            <a:extLst>
              <a:ext uri="{FF2B5EF4-FFF2-40B4-BE49-F238E27FC236}">
                <a16:creationId xmlns:a16="http://schemas.microsoft.com/office/drawing/2014/main" id="{454F44FB-DFBC-4249-A8D5-DA635614020C}"/>
              </a:ext>
            </a:extLst>
          </p:cNvPr>
          <p:cNvSpPr/>
          <p:nvPr/>
        </p:nvSpPr>
        <p:spPr>
          <a:xfrm>
            <a:off x="6087611" y="1947504"/>
            <a:ext cx="5690532" cy="40934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Ex </a:t>
            </a:r>
            <a:r>
              <a:rPr kumimoji="0" lang="en-US" sz="2000" b="1" i="1" u="none" strike="noStrike" kern="1200" cap="none" spc="0" normalizeH="0" baseline="0" noProof="0" dirty="0" err="1">
                <a:ln>
                  <a:noFill/>
                </a:ln>
                <a:solidFill>
                  <a:prstClr val="black"/>
                </a:solidFill>
                <a:effectLst/>
                <a:uLnTx/>
                <a:uFillTx/>
                <a:latin typeface="Calibri" panose="020F0502020204030204"/>
                <a:ea typeface="+mn-ea"/>
                <a:cs typeface="+mn-cs"/>
              </a:rPr>
              <a:t>parte</a:t>
            </a: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 Cristian Aguilar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(Tx CCA 2017)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“We </a:t>
            </a:r>
            <a:r>
              <a:rPr kumimoji="0" lang="en-US" sz="2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extend Padilla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to the circumstances where a defendant’s guilty plea causes him to </a:t>
            </a:r>
            <a:r>
              <a:rPr kumimoji="0" lang="en-US" sz="20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automatically lose legal immigration status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and become removable. Aguilar’s guilty plea which was based on his counsel’s incorrect advice, </a:t>
            </a:r>
            <a:r>
              <a:rPr kumimoji="0" lang="en-US" sz="20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will </a:t>
            </a:r>
            <a:r>
              <a:rPr kumimoji="0" lang="en-US" sz="20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cause him to lose his temporary protected status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and render him removable. Because Aguilar has shown he would have not pleaded guilty if he had been correctly advised of the relevant immigration consequences, we hold that ineffective assistance of counsel rendered his plea involuntary and vacate his plea.”</a:t>
            </a:r>
          </a:p>
        </p:txBody>
      </p:sp>
    </p:spTree>
    <p:extLst>
      <p:ext uri="{BB962C8B-B14F-4D97-AF65-F5344CB8AC3E}">
        <p14:creationId xmlns:p14="http://schemas.microsoft.com/office/powerpoint/2010/main" val="241423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9F04113-49A6-48F9-B30F-1A9E7A51033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349" y="2949330"/>
            <a:ext cx="3661831" cy="979538"/>
          </a:xfrm>
          <a:prstGeom prst="rect">
            <a:avLst/>
          </a:prstGeom>
          <a:noFill/>
        </p:spPr>
      </p:pic>
      <p:sp>
        <p:nvSpPr>
          <p:cNvPr id="5" name="Content Placeholder 4">
            <a:extLst>
              <a:ext uri="{FF2B5EF4-FFF2-40B4-BE49-F238E27FC236}">
                <a16:creationId xmlns:a16="http://schemas.microsoft.com/office/drawing/2014/main" id="{ED54459B-093A-467C-A23F-0F6360B6E0CA}"/>
              </a:ext>
            </a:extLst>
          </p:cNvPr>
          <p:cNvSpPr>
            <a:spLocks noGrp="1"/>
          </p:cNvSpPr>
          <p:nvPr>
            <p:ph sz="half" idx="1"/>
          </p:nvPr>
        </p:nvSpPr>
        <p:spPr>
          <a:xfrm>
            <a:off x="6090573" y="837028"/>
            <a:ext cx="5231361" cy="5896281"/>
          </a:xfrm>
        </p:spPr>
        <p:txBody>
          <a:bodyPr vert="horz" lIns="91440" tIns="45720" rIns="91440" bIns="45720" rtlCol="0" anchor="ctr">
            <a:normAutofit fontScale="85000" lnSpcReduction="20000"/>
          </a:bodyPr>
          <a:lstStyle/>
          <a:p>
            <a:pPr marL="0" indent="0" algn="ctr">
              <a:buNone/>
            </a:pPr>
            <a:r>
              <a:rPr lang="en-US" sz="2400" b="1" dirty="0">
                <a:solidFill>
                  <a:srgbClr val="000000"/>
                </a:solidFill>
              </a:rPr>
              <a:t>Get immigration advice to satisfy your </a:t>
            </a:r>
            <a:r>
              <a:rPr lang="en-US" sz="2400" b="1" i="1" dirty="0">
                <a:solidFill>
                  <a:srgbClr val="000000"/>
                </a:solidFill>
              </a:rPr>
              <a:t>Padilla </a:t>
            </a:r>
            <a:r>
              <a:rPr lang="en-US" sz="2400" b="1" dirty="0">
                <a:solidFill>
                  <a:srgbClr val="000000"/>
                </a:solidFill>
              </a:rPr>
              <a:t>obligations in criminal cases</a:t>
            </a:r>
          </a:p>
          <a:p>
            <a:pPr marL="0" indent="0">
              <a:buNone/>
            </a:pPr>
            <a:endParaRPr lang="en-US" sz="2000" dirty="0">
              <a:solidFill>
                <a:srgbClr val="000000"/>
              </a:solidFill>
            </a:endParaRPr>
          </a:p>
          <a:p>
            <a:pPr marL="0" indent="0">
              <a:buNone/>
            </a:pPr>
            <a:r>
              <a:rPr lang="en-US" sz="2600" b="1" dirty="0">
                <a:solidFill>
                  <a:srgbClr val="000000"/>
                </a:solidFill>
              </a:rPr>
              <a:t>Benefits: </a:t>
            </a:r>
          </a:p>
          <a:p>
            <a:pPr marL="0" indent="0">
              <a:buNone/>
            </a:pPr>
            <a:endParaRPr lang="en-US" sz="2600" b="1" dirty="0">
              <a:solidFill>
                <a:srgbClr val="000000"/>
              </a:solidFill>
            </a:endParaRPr>
          </a:p>
          <a:p>
            <a:pPr marL="457200" lvl="1" indent="0">
              <a:buNone/>
            </a:pPr>
            <a:r>
              <a:rPr lang="en-US" sz="2000" dirty="0">
                <a:solidFill>
                  <a:srgbClr val="000000"/>
                </a:solidFill>
              </a:rPr>
              <a:t>Know what questions to ask your client</a:t>
            </a:r>
          </a:p>
          <a:p>
            <a:pPr marL="457200" lvl="1" indent="0">
              <a:buNone/>
            </a:pPr>
            <a:endParaRPr lang="en-US" sz="2000" dirty="0">
              <a:solidFill>
                <a:srgbClr val="000000"/>
              </a:solidFill>
            </a:endParaRPr>
          </a:p>
          <a:p>
            <a:pPr marL="457200" lvl="1" indent="0">
              <a:buNone/>
            </a:pPr>
            <a:r>
              <a:rPr lang="en-US" sz="2000" dirty="0">
                <a:solidFill>
                  <a:srgbClr val="000000"/>
                </a:solidFill>
              </a:rPr>
              <a:t>  Reduce back-and-forth with immigration attorneys</a:t>
            </a:r>
          </a:p>
          <a:p>
            <a:pPr marL="457200" lvl="1" indent="0">
              <a:buNone/>
            </a:pPr>
            <a:endParaRPr lang="en-US" sz="2000" dirty="0">
              <a:solidFill>
                <a:srgbClr val="000000"/>
              </a:solidFill>
            </a:endParaRPr>
          </a:p>
          <a:p>
            <a:pPr marL="457200" lvl="1" indent="0">
              <a:buNone/>
            </a:pPr>
            <a:r>
              <a:rPr lang="en-US" sz="2000" dirty="0">
                <a:solidFill>
                  <a:srgbClr val="000000"/>
                </a:solidFill>
              </a:rPr>
              <a:t>  Confidence that you will be connected with an immigration attorney who is willing and available to assist</a:t>
            </a:r>
          </a:p>
          <a:p>
            <a:pPr marL="457200" lvl="1" indent="0">
              <a:buNone/>
            </a:pPr>
            <a:endParaRPr lang="en-US" sz="2000" dirty="0">
              <a:solidFill>
                <a:srgbClr val="000000"/>
              </a:solidFill>
            </a:endParaRPr>
          </a:p>
          <a:p>
            <a:pPr marL="457200" lvl="1" indent="0">
              <a:buNone/>
            </a:pPr>
            <a:r>
              <a:rPr lang="en-US" sz="2000" dirty="0">
                <a:solidFill>
                  <a:srgbClr val="000000"/>
                </a:solidFill>
              </a:rPr>
              <a:t>  No more wondering whether your CLE notes from a few years ago are outdated</a:t>
            </a:r>
          </a:p>
          <a:p>
            <a:pPr marL="457200" lvl="1" indent="0">
              <a:buNone/>
            </a:pPr>
            <a:endParaRPr lang="en-US" sz="2000" dirty="0">
              <a:solidFill>
                <a:srgbClr val="000000"/>
              </a:solidFill>
            </a:endParaRPr>
          </a:p>
          <a:p>
            <a:pPr marL="457200" lvl="1" indent="0">
              <a:buNone/>
            </a:pPr>
            <a:r>
              <a:rPr lang="en-US" sz="2000" dirty="0">
                <a:solidFill>
                  <a:srgbClr val="000000"/>
                </a:solidFill>
              </a:rPr>
              <a:t>  Know you are giving accurate, tailored advice – not “you’ll probably be deported” </a:t>
            </a:r>
          </a:p>
          <a:p>
            <a:pPr marL="457200" lvl="1" indent="0">
              <a:buNone/>
            </a:pPr>
            <a:endParaRPr lang="en-US" sz="2000" dirty="0">
              <a:solidFill>
                <a:srgbClr val="000000"/>
              </a:solidFill>
            </a:endParaRPr>
          </a:p>
          <a:p>
            <a:pPr marL="457200" lvl="1" indent="0">
              <a:buNone/>
            </a:pPr>
            <a:r>
              <a:rPr lang="en-US" sz="2000" dirty="0">
                <a:solidFill>
                  <a:srgbClr val="000000"/>
                </a:solidFill>
              </a:rPr>
              <a:t>  Get better results for your client </a:t>
            </a:r>
          </a:p>
          <a:p>
            <a:pPr marL="457200" lvl="1" indent="0">
              <a:buNone/>
            </a:pPr>
            <a:endParaRPr lang="en-US" sz="2000" dirty="0">
              <a:solidFill>
                <a:srgbClr val="000000"/>
              </a:solidFill>
            </a:endParaRPr>
          </a:p>
          <a:p>
            <a:pPr marL="457200" lvl="1" indent="0">
              <a:buNone/>
            </a:pPr>
            <a:r>
              <a:rPr lang="en-US" sz="2000" b="1" dirty="0">
                <a:solidFill>
                  <a:schemeClr val="accent6">
                    <a:lumMod val="75000"/>
                  </a:schemeClr>
                </a:solidFill>
              </a:rPr>
              <a:t>  Free!</a:t>
            </a:r>
          </a:p>
          <a:p>
            <a:endParaRPr lang="en-US" sz="1700" dirty="0">
              <a:solidFill>
                <a:srgbClr val="000000"/>
              </a:solidFill>
            </a:endParaRPr>
          </a:p>
          <a:p>
            <a:endParaRPr lang="en-US" sz="1700" dirty="0">
              <a:solidFill>
                <a:srgbClr val="000000"/>
              </a:solidFill>
            </a:endParaRPr>
          </a:p>
          <a:p>
            <a:endParaRPr lang="en-US" sz="1700" dirty="0">
              <a:solidFill>
                <a:srgbClr val="000000"/>
              </a:solidFill>
            </a:endParaRPr>
          </a:p>
        </p:txBody>
      </p:sp>
      <p:pic>
        <p:nvPicPr>
          <p:cNvPr id="21" name="Graphic 20" descr="Checkmark">
            <a:extLst>
              <a:ext uri="{FF2B5EF4-FFF2-40B4-BE49-F238E27FC236}">
                <a16:creationId xmlns:a16="http://schemas.microsoft.com/office/drawing/2014/main" id="{4B6D16B3-A9F2-4584-8667-AFC0065371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23736" y="5644338"/>
            <a:ext cx="592470" cy="592470"/>
          </a:xfrm>
          <a:prstGeom prst="rect">
            <a:avLst/>
          </a:prstGeom>
        </p:spPr>
      </p:pic>
      <p:pic>
        <p:nvPicPr>
          <p:cNvPr id="22" name="Graphic 21" descr="Checkmark">
            <a:extLst>
              <a:ext uri="{FF2B5EF4-FFF2-40B4-BE49-F238E27FC236}">
                <a16:creationId xmlns:a16="http://schemas.microsoft.com/office/drawing/2014/main" id="{021016D3-6481-4139-B3CC-5538F85A42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23736" y="1895296"/>
            <a:ext cx="592470" cy="592470"/>
          </a:xfrm>
          <a:prstGeom prst="rect">
            <a:avLst/>
          </a:prstGeom>
        </p:spPr>
      </p:pic>
      <p:pic>
        <p:nvPicPr>
          <p:cNvPr id="23" name="Graphic 22" descr="Checkmark">
            <a:extLst>
              <a:ext uri="{FF2B5EF4-FFF2-40B4-BE49-F238E27FC236}">
                <a16:creationId xmlns:a16="http://schemas.microsoft.com/office/drawing/2014/main" id="{2FFBFC42-AEFD-4EC0-9913-8D3DCDE1F5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23736" y="2356860"/>
            <a:ext cx="592470" cy="592470"/>
          </a:xfrm>
          <a:prstGeom prst="rect">
            <a:avLst/>
          </a:prstGeom>
        </p:spPr>
      </p:pic>
      <p:pic>
        <p:nvPicPr>
          <p:cNvPr id="24" name="Graphic 23" descr="Checkmark">
            <a:extLst>
              <a:ext uri="{FF2B5EF4-FFF2-40B4-BE49-F238E27FC236}">
                <a16:creationId xmlns:a16="http://schemas.microsoft.com/office/drawing/2014/main" id="{6FEACDFB-6627-477A-9BAC-9C67CC173D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23736" y="2923644"/>
            <a:ext cx="592470" cy="592470"/>
          </a:xfrm>
          <a:prstGeom prst="rect">
            <a:avLst/>
          </a:prstGeom>
        </p:spPr>
      </p:pic>
      <p:pic>
        <p:nvPicPr>
          <p:cNvPr id="25" name="Graphic 24" descr="Checkmark">
            <a:extLst>
              <a:ext uri="{FF2B5EF4-FFF2-40B4-BE49-F238E27FC236}">
                <a16:creationId xmlns:a16="http://schemas.microsoft.com/office/drawing/2014/main" id="{A2B65B4F-B8B8-4344-82FD-98BBF52455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23736" y="3760672"/>
            <a:ext cx="592470" cy="592470"/>
          </a:xfrm>
          <a:prstGeom prst="rect">
            <a:avLst/>
          </a:prstGeom>
        </p:spPr>
      </p:pic>
      <p:pic>
        <p:nvPicPr>
          <p:cNvPr id="26" name="Graphic 25" descr="Checkmark">
            <a:extLst>
              <a:ext uri="{FF2B5EF4-FFF2-40B4-BE49-F238E27FC236}">
                <a16:creationId xmlns:a16="http://schemas.microsoft.com/office/drawing/2014/main" id="{48190DBA-3CEC-4484-A0B3-D6E352488F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23736" y="4511075"/>
            <a:ext cx="592470" cy="592470"/>
          </a:xfrm>
          <a:prstGeom prst="rect">
            <a:avLst/>
          </a:prstGeom>
        </p:spPr>
      </p:pic>
      <p:pic>
        <p:nvPicPr>
          <p:cNvPr id="27" name="Graphic 26" descr="Checkmark">
            <a:extLst>
              <a:ext uri="{FF2B5EF4-FFF2-40B4-BE49-F238E27FC236}">
                <a16:creationId xmlns:a16="http://schemas.microsoft.com/office/drawing/2014/main" id="{20D19ADC-1D11-46CD-B9C2-E6FBAEF9B3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23736" y="5085511"/>
            <a:ext cx="592470" cy="592470"/>
          </a:xfrm>
          <a:prstGeom prst="rect">
            <a:avLst/>
          </a:prstGeom>
        </p:spPr>
      </p:pic>
      <p:sp>
        <p:nvSpPr>
          <p:cNvPr id="10" name="TextBox 9">
            <a:extLst>
              <a:ext uri="{FF2B5EF4-FFF2-40B4-BE49-F238E27FC236}">
                <a16:creationId xmlns:a16="http://schemas.microsoft.com/office/drawing/2014/main" id="{04A0D32F-728F-4FD4-B57A-FED478B29224}"/>
              </a:ext>
            </a:extLst>
          </p:cNvPr>
          <p:cNvSpPr txBox="1"/>
          <p:nvPr/>
        </p:nvSpPr>
        <p:spPr>
          <a:xfrm>
            <a:off x="3162300" y="6324600"/>
            <a:ext cx="87325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STEPS:   1. Submit intake                 2. Receive memo                        3. Use memo to rep client</a:t>
            </a:r>
          </a:p>
        </p:txBody>
      </p:sp>
    </p:spTree>
    <p:extLst>
      <p:ext uri="{BB962C8B-B14F-4D97-AF65-F5344CB8AC3E}">
        <p14:creationId xmlns:p14="http://schemas.microsoft.com/office/powerpoint/2010/main" val="74460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4" end="1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xEl>
                                              <p:pRg st="16" end="16"/>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AF577-CC37-43B2-8637-DA747047BCF7}"/>
              </a:ext>
            </a:extLst>
          </p:cNvPr>
          <p:cNvSpPr>
            <a:spLocks noGrp="1"/>
          </p:cNvSpPr>
          <p:nvPr>
            <p:ph type="title"/>
          </p:nvPr>
        </p:nvSpPr>
        <p:spPr/>
        <p:txBody>
          <a:bodyPr/>
          <a:lstStyle/>
          <a:p>
            <a:r>
              <a:rPr lang="en-US" b="1" dirty="0"/>
              <a:t>Get in touch! </a:t>
            </a:r>
          </a:p>
        </p:txBody>
      </p:sp>
      <p:sp>
        <p:nvSpPr>
          <p:cNvPr id="3" name="Content Placeholder 2">
            <a:extLst>
              <a:ext uri="{FF2B5EF4-FFF2-40B4-BE49-F238E27FC236}">
                <a16:creationId xmlns:a16="http://schemas.microsoft.com/office/drawing/2014/main" id="{9AC0F015-20F2-44FA-AC67-5500FDDF8C8B}"/>
              </a:ext>
            </a:extLst>
          </p:cNvPr>
          <p:cNvSpPr>
            <a:spLocks noGrp="1"/>
          </p:cNvSpPr>
          <p:nvPr>
            <p:ph sz="half" idx="1"/>
          </p:nvPr>
        </p:nvSpPr>
        <p:spPr/>
        <p:txBody>
          <a:bodyPr/>
          <a:lstStyle/>
          <a:p>
            <a:r>
              <a:rPr lang="en-US" dirty="0"/>
              <a:t>To start using the service </a:t>
            </a:r>
          </a:p>
          <a:p>
            <a:r>
              <a:rPr lang="en-US" dirty="0"/>
              <a:t>To learn more so that you can be ready when you need it in a case</a:t>
            </a:r>
          </a:p>
          <a:p>
            <a:r>
              <a:rPr lang="en-US" dirty="0"/>
              <a:t>To schedule a demo, CLE, or training</a:t>
            </a:r>
          </a:p>
          <a:p>
            <a:r>
              <a:rPr lang="en-US" dirty="0"/>
              <a:t>Tell me more about what you need so we can make something that works for you</a:t>
            </a:r>
          </a:p>
          <a:p>
            <a:endParaRPr lang="en-US" dirty="0"/>
          </a:p>
        </p:txBody>
      </p:sp>
      <p:sp>
        <p:nvSpPr>
          <p:cNvPr id="4" name="Content Placeholder 3">
            <a:extLst>
              <a:ext uri="{FF2B5EF4-FFF2-40B4-BE49-F238E27FC236}">
                <a16:creationId xmlns:a16="http://schemas.microsoft.com/office/drawing/2014/main" id="{5D094669-B8ED-482C-AAE6-7B6698D7B6E9}"/>
              </a:ext>
            </a:extLst>
          </p:cNvPr>
          <p:cNvSpPr>
            <a:spLocks noGrp="1"/>
          </p:cNvSpPr>
          <p:nvPr>
            <p:ph sz="half" idx="2"/>
          </p:nvPr>
        </p:nvSpPr>
        <p:spPr>
          <a:xfrm>
            <a:off x="6431280" y="1307465"/>
            <a:ext cx="5181600" cy="4351338"/>
          </a:xfrm>
          <a:ln w="57150">
            <a:solidFill>
              <a:srgbClr val="0070C0"/>
            </a:solidFill>
          </a:ln>
        </p:spPr>
        <p:txBody>
          <a:bodyPr/>
          <a:lstStyle/>
          <a:p>
            <a:pPr marL="0" indent="0">
              <a:buNone/>
            </a:pPr>
            <a:endParaRPr lang="en-US" dirty="0">
              <a:hlinkClick r:id="rId2"/>
            </a:endParaRPr>
          </a:p>
          <a:p>
            <a:pPr marL="0" indent="0" algn="ctr">
              <a:buNone/>
            </a:pPr>
            <a:r>
              <a:rPr lang="en-US" dirty="0">
                <a:hlinkClick r:id="rId2"/>
              </a:rPr>
              <a:t>https://mypadilla.com/contact</a:t>
            </a:r>
            <a:endParaRPr lang="en-US" dirty="0"/>
          </a:p>
          <a:p>
            <a:pPr marL="0" indent="0" algn="ctr">
              <a:buNone/>
            </a:pPr>
            <a:endParaRPr lang="en-US" dirty="0"/>
          </a:p>
          <a:p>
            <a:pPr marL="0" indent="0" algn="ctr">
              <a:buNone/>
            </a:pPr>
            <a:r>
              <a:rPr lang="en-US" b="1" dirty="0"/>
              <a:t>Julie Wimmer</a:t>
            </a:r>
          </a:p>
          <a:p>
            <a:pPr marL="0" indent="0" algn="ctr">
              <a:buNone/>
            </a:pPr>
            <a:r>
              <a:rPr lang="en-US" dirty="0">
                <a:hlinkClick r:id="rId3"/>
              </a:rPr>
              <a:t>jwimmer@gmail.com</a:t>
            </a:r>
            <a:endParaRPr lang="en-US" dirty="0"/>
          </a:p>
          <a:p>
            <a:pPr marL="0" indent="0" algn="ctr">
              <a:buNone/>
            </a:pPr>
            <a:r>
              <a:rPr lang="en-US" dirty="0">
                <a:hlinkClick r:id="rId4"/>
              </a:rPr>
              <a:t>mypadillatx@gmail.com</a:t>
            </a:r>
            <a:endParaRPr lang="en-US" dirty="0"/>
          </a:p>
          <a:p>
            <a:pPr marL="0" indent="0" algn="ctr">
              <a:buNone/>
            </a:pPr>
            <a:r>
              <a:rPr lang="en-US" dirty="0"/>
              <a:t>(214) 912-2593</a:t>
            </a:r>
          </a:p>
        </p:txBody>
      </p:sp>
      <p:pic>
        <p:nvPicPr>
          <p:cNvPr id="5" name="Picture 4">
            <a:extLst>
              <a:ext uri="{FF2B5EF4-FFF2-40B4-BE49-F238E27FC236}">
                <a16:creationId xmlns:a16="http://schemas.microsoft.com/office/drawing/2014/main" id="{C7483BCE-C887-487E-9A65-35E9DF45886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8607" y="5454232"/>
            <a:ext cx="3661831" cy="979538"/>
          </a:xfrm>
          <a:prstGeom prst="rect">
            <a:avLst/>
          </a:prstGeom>
          <a:noFill/>
        </p:spPr>
      </p:pic>
    </p:spTree>
    <p:extLst>
      <p:ext uri="{BB962C8B-B14F-4D97-AF65-F5344CB8AC3E}">
        <p14:creationId xmlns:p14="http://schemas.microsoft.com/office/powerpoint/2010/main" val="30820745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7"/>
        <p:cNvGrpSpPr/>
        <p:nvPr/>
      </p:nvGrpSpPr>
      <p:grpSpPr>
        <a:xfrm>
          <a:off x="0" y="0"/>
          <a:ext cx="0" cy="0"/>
          <a:chOff x="0" y="0"/>
          <a:chExt cx="0" cy="0"/>
        </a:xfrm>
      </p:grpSpPr>
      <p:sp>
        <p:nvSpPr>
          <p:cNvPr id="318" name="Google Shape;318;p33"/>
          <p:cNvSpPr txBox="1">
            <a:spLocks noGrp="1"/>
          </p:cNvSpPr>
          <p:nvPr>
            <p:ph type="ctrTitle"/>
          </p:nvPr>
        </p:nvSpPr>
        <p:spPr>
          <a:xfrm>
            <a:off x="6096000" y="3027418"/>
            <a:ext cx="5261441" cy="2243569"/>
          </a:xfrm>
          <a:prstGeom prst="rect">
            <a:avLst/>
          </a:prstGeom>
          <a:noFill/>
          <a:ln>
            <a:noFill/>
          </a:ln>
        </p:spPr>
        <p:txBody>
          <a:bodyPr spcFirstLastPara="1" wrap="square" lIns="91425" tIns="45700" rIns="91425" bIns="45700" anchor="b" anchorCtr="0">
            <a:noAutofit/>
          </a:bodyPr>
          <a:lstStyle/>
          <a:p>
            <a:pPr lvl="0" algn="l">
              <a:lnSpc>
                <a:spcPct val="70000"/>
              </a:lnSpc>
              <a:buSzPts val="2380"/>
            </a:pPr>
            <a:br>
              <a:rPr lang="en-US" sz="5000" dirty="0">
                <a:latin typeface="Arial"/>
                <a:ea typeface="Arial"/>
                <a:cs typeface="Arial"/>
                <a:sym typeface="Arial"/>
              </a:rPr>
            </a:br>
            <a:br>
              <a:rPr lang="en-US" sz="5000" dirty="0">
                <a:latin typeface="Arial"/>
                <a:ea typeface="Arial"/>
                <a:cs typeface="Arial"/>
                <a:sym typeface="Arial"/>
              </a:rPr>
            </a:br>
            <a:br>
              <a:rPr lang="en-US" sz="5000" dirty="0">
                <a:latin typeface="Arial"/>
                <a:ea typeface="Arial"/>
                <a:cs typeface="Arial"/>
                <a:sym typeface="Arial"/>
              </a:rPr>
            </a:br>
            <a:br>
              <a:rPr lang="en-US" sz="5000" dirty="0">
                <a:latin typeface="Arial"/>
                <a:ea typeface="Arial"/>
                <a:cs typeface="Arial"/>
                <a:sym typeface="Arial"/>
              </a:rPr>
            </a:br>
            <a:br>
              <a:rPr lang="en-US" sz="5000" dirty="0">
                <a:latin typeface="Arial"/>
                <a:ea typeface="Arial"/>
                <a:cs typeface="Arial"/>
                <a:sym typeface="Arial"/>
              </a:rPr>
            </a:br>
            <a:br>
              <a:rPr lang="en-US" sz="5000" dirty="0">
                <a:latin typeface="Arial"/>
                <a:ea typeface="Arial"/>
                <a:cs typeface="Arial"/>
                <a:sym typeface="Arial"/>
              </a:rPr>
            </a:br>
            <a:br>
              <a:rPr lang="en-US" sz="5000" dirty="0">
                <a:latin typeface="Arial"/>
                <a:ea typeface="Arial"/>
                <a:cs typeface="Arial"/>
                <a:sym typeface="Arial"/>
              </a:rPr>
            </a:br>
            <a:r>
              <a:rPr lang="en-US" sz="5000" dirty="0">
                <a:latin typeface="Arial"/>
                <a:ea typeface="Arial"/>
                <a:cs typeface="Arial"/>
                <a:sym typeface="Arial"/>
              </a:rPr>
              <a:t>Thank You</a:t>
            </a:r>
            <a:br>
              <a:rPr lang="en-US" sz="5000" dirty="0">
                <a:latin typeface="Arial"/>
                <a:ea typeface="Arial"/>
                <a:cs typeface="Arial"/>
                <a:sym typeface="Arial"/>
              </a:rPr>
            </a:br>
            <a:br>
              <a:rPr lang="en-US" sz="5000" dirty="0">
                <a:latin typeface="Arial"/>
                <a:ea typeface="Arial"/>
                <a:cs typeface="Arial"/>
                <a:sym typeface="Arial"/>
              </a:rPr>
            </a:br>
            <a:r>
              <a:rPr lang="en-US" sz="3200" dirty="0">
                <a:solidFill>
                  <a:srgbClr val="000000"/>
                </a:solidFill>
                <a:hlinkClick r:id="rId3">
                  <a:extLst>
                    <a:ext uri="{A12FA001-AC4F-418D-AE19-62706E023703}">
                      <ahyp:hlinkClr xmlns:ahyp="http://schemas.microsoft.com/office/drawing/2018/hyperlinkcolor" val="tx"/>
                    </a:ext>
                  </a:extLst>
                </a:hlinkClick>
              </a:rPr>
              <a:t>kate@lincolngoldfinch.com</a:t>
            </a:r>
            <a:br>
              <a:rPr lang="en-US" sz="3200" dirty="0">
                <a:solidFill>
                  <a:srgbClr val="000000"/>
                </a:solidFill>
              </a:rPr>
            </a:br>
            <a:br>
              <a:rPr lang="en-US" sz="3200" dirty="0">
                <a:solidFill>
                  <a:srgbClr val="000000"/>
                </a:solidFill>
              </a:rPr>
            </a:br>
            <a:r>
              <a:rPr lang="en-US" sz="3200" dirty="0">
                <a:solidFill>
                  <a:srgbClr val="000000"/>
                </a:solidFill>
              </a:rPr>
              <a:t>Call or text 512.599.8500</a:t>
            </a:r>
            <a:br>
              <a:rPr lang="en-US" sz="3200" dirty="0">
                <a:solidFill>
                  <a:srgbClr val="000000"/>
                </a:solidFill>
              </a:rPr>
            </a:br>
            <a:br>
              <a:rPr lang="en-US" sz="5000" dirty="0">
                <a:latin typeface="Arial"/>
                <a:ea typeface="Arial"/>
                <a:cs typeface="Arial"/>
                <a:sym typeface="Arial"/>
              </a:rPr>
            </a:br>
            <a:endParaRPr sz="5000" dirty="0">
              <a:latin typeface="Arial"/>
              <a:ea typeface="Arial"/>
              <a:cs typeface="Arial"/>
              <a:sym typeface="Arial"/>
            </a:endParaRPr>
          </a:p>
        </p:txBody>
      </p:sp>
      <p:pic>
        <p:nvPicPr>
          <p:cNvPr id="319" name="Google Shape;319;p33"/>
          <p:cNvPicPr preferRelativeResize="0"/>
          <p:nvPr/>
        </p:nvPicPr>
        <p:blipFill rotWithShape="1">
          <a:blip r:embed="rId4">
            <a:alphaModFix/>
          </a:blip>
          <a:srcRect r="-1832"/>
          <a:stretch/>
        </p:blipFill>
        <p:spPr>
          <a:xfrm>
            <a:off x="768250" y="5315950"/>
            <a:ext cx="11123349" cy="1392150"/>
          </a:xfrm>
          <a:prstGeom prst="rect">
            <a:avLst/>
          </a:prstGeom>
          <a:noFill/>
          <a:ln>
            <a:noFill/>
          </a:ln>
        </p:spPr>
      </p:pic>
      <p:pic>
        <p:nvPicPr>
          <p:cNvPr id="320" name="Google Shape;320;p33" descr="A group of people posing for a photo in front of a building&#10;&#10;Description automatically generated"/>
          <p:cNvPicPr preferRelativeResize="0"/>
          <p:nvPr/>
        </p:nvPicPr>
        <p:blipFill rotWithShape="1">
          <a:blip r:embed="rId5">
            <a:alphaModFix/>
          </a:blip>
          <a:srcRect/>
          <a:stretch/>
        </p:blipFill>
        <p:spPr>
          <a:xfrm>
            <a:off x="278377" y="393875"/>
            <a:ext cx="5419057" cy="4064293"/>
          </a:xfrm>
          <a:prstGeom prst="rect">
            <a:avLst/>
          </a:prstGeom>
          <a:noFill/>
          <a:ln>
            <a:noFill/>
          </a:ln>
        </p:spPr>
      </p:pic>
      <p:sp>
        <p:nvSpPr>
          <p:cNvPr id="322" name="Google Shape;322;p33"/>
          <p:cNvSpPr txBox="1"/>
          <p:nvPr/>
        </p:nvSpPr>
        <p:spPr>
          <a:xfrm>
            <a:off x="7007900" y="5285975"/>
            <a:ext cx="4883700" cy="11421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latin typeface="Georgia"/>
              <a:ea typeface="Georgia"/>
              <a:cs typeface="Georgia"/>
              <a:sym typeface="Georgi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book&#10;&#10;Description generated with very high confidence">
            <a:extLst>
              <a:ext uri="{FF2B5EF4-FFF2-40B4-BE49-F238E27FC236}">
                <a16:creationId xmlns:a16="http://schemas.microsoft.com/office/drawing/2014/main" id="{8C2A2064-E491-460F-B3A6-5D8CF098A71D}"/>
              </a:ext>
            </a:extLst>
          </p:cNvPr>
          <p:cNvPicPr>
            <a:picLocks noChangeAspect="1"/>
          </p:cNvPicPr>
          <p:nvPr/>
        </p:nvPicPr>
        <p:blipFill>
          <a:blip r:embed="rId3"/>
          <a:stretch>
            <a:fillRect/>
          </a:stretch>
        </p:blipFill>
        <p:spPr>
          <a:xfrm>
            <a:off x="2226723" y="312483"/>
            <a:ext cx="7342579" cy="6233034"/>
          </a:xfrm>
          <a:prstGeom prst="rect">
            <a:avLst/>
          </a:prstGeom>
        </p:spPr>
      </p:pic>
    </p:spTree>
    <p:extLst>
      <p:ext uri="{BB962C8B-B14F-4D97-AF65-F5344CB8AC3E}">
        <p14:creationId xmlns:p14="http://schemas.microsoft.com/office/powerpoint/2010/main" val="3744629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327462-37CF-4743-AB7A-12483CC1F616}"/>
              </a:ext>
            </a:extLst>
          </p:cNvPr>
          <p:cNvSpPr txBox="1"/>
          <p:nvPr/>
        </p:nvSpPr>
        <p:spPr>
          <a:xfrm>
            <a:off x="1245870" y="1360170"/>
            <a:ext cx="8435340"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charset="0"/>
              <a:ea typeface="+mn-ea"/>
              <a:cs typeface="+mn-cs"/>
            </a:endParaRPr>
          </a:p>
        </p:txBody>
      </p:sp>
      <p:pic>
        <p:nvPicPr>
          <p:cNvPr id="6" name="Picture 5" descr="A close up of a book&#10;&#10;Description generated with high confidence">
            <a:extLst>
              <a:ext uri="{FF2B5EF4-FFF2-40B4-BE49-F238E27FC236}">
                <a16:creationId xmlns:a16="http://schemas.microsoft.com/office/drawing/2014/main" id="{9C36B15D-9AE0-46A5-A2E5-44A5E4156B71}"/>
              </a:ext>
            </a:extLst>
          </p:cNvPr>
          <p:cNvPicPr>
            <a:picLocks noChangeAspect="1"/>
          </p:cNvPicPr>
          <p:nvPr/>
        </p:nvPicPr>
        <p:blipFill>
          <a:blip r:embed="rId3"/>
          <a:stretch>
            <a:fillRect/>
          </a:stretch>
        </p:blipFill>
        <p:spPr>
          <a:xfrm>
            <a:off x="2716530" y="0"/>
            <a:ext cx="6758940" cy="6858000"/>
          </a:xfrm>
          <a:prstGeom prst="rect">
            <a:avLst/>
          </a:prstGeom>
        </p:spPr>
      </p:pic>
    </p:spTree>
    <p:extLst>
      <p:ext uri="{BB962C8B-B14F-4D97-AF65-F5344CB8AC3E}">
        <p14:creationId xmlns:p14="http://schemas.microsoft.com/office/powerpoint/2010/main" val="1212325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327462-37CF-4743-AB7A-12483CC1F616}"/>
              </a:ext>
            </a:extLst>
          </p:cNvPr>
          <p:cNvSpPr txBox="1"/>
          <p:nvPr/>
        </p:nvSpPr>
        <p:spPr>
          <a:xfrm>
            <a:off x="1245870" y="1360170"/>
            <a:ext cx="8435340"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charset="0"/>
              <a:ea typeface="+mn-ea"/>
              <a:cs typeface="+mn-cs"/>
            </a:endParaRPr>
          </a:p>
        </p:txBody>
      </p:sp>
      <p:pic>
        <p:nvPicPr>
          <p:cNvPr id="7" name="Picture 6" descr="An old photo of a person&#10;&#10;Description generated with high confidence">
            <a:extLst>
              <a:ext uri="{FF2B5EF4-FFF2-40B4-BE49-F238E27FC236}">
                <a16:creationId xmlns:a16="http://schemas.microsoft.com/office/drawing/2014/main" id="{712E955C-EB35-4696-A008-813898FF928E}"/>
              </a:ext>
            </a:extLst>
          </p:cNvPr>
          <p:cNvPicPr>
            <a:picLocks noChangeAspect="1"/>
          </p:cNvPicPr>
          <p:nvPr/>
        </p:nvPicPr>
        <p:blipFill>
          <a:blip r:embed="rId3"/>
          <a:stretch>
            <a:fillRect/>
          </a:stretch>
        </p:blipFill>
        <p:spPr>
          <a:xfrm>
            <a:off x="3634673" y="204675"/>
            <a:ext cx="4775680" cy="6391244"/>
          </a:xfrm>
          <a:prstGeom prst="rect">
            <a:avLst/>
          </a:prstGeom>
        </p:spPr>
      </p:pic>
    </p:spTree>
    <p:extLst>
      <p:ext uri="{BB962C8B-B14F-4D97-AF65-F5344CB8AC3E}">
        <p14:creationId xmlns:p14="http://schemas.microsoft.com/office/powerpoint/2010/main" val="788226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standing in front of a building&#10;&#10;Description generated with very high confidence">
            <a:extLst>
              <a:ext uri="{FF2B5EF4-FFF2-40B4-BE49-F238E27FC236}">
                <a16:creationId xmlns:a16="http://schemas.microsoft.com/office/drawing/2014/main" id="{71AD3B82-2D70-4084-A3BC-F686045CE679}"/>
              </a:ext>
            </a:extLst>
          </p:cNvPr>
          <p:cNvPicPr>
            <a:picLocks noChangeAspect="1"/>
          </p:cNvPicPr>
          <p:nvPr/>
        </p:nvPicPr>
        <p:blipFill rotWithShape="1">
          <a:blip r:embed="rId3"/>
          <a:srcRect t="17814" r="9091" b="6428"/>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8FF40126-C2C9-4960-B0E4-EAADA7339F18}"/>
              </a:ext>
            </a:extLst>
          </p:cNvPr>
          <p:cNvSpPr>
            <a:spLocks noGrp="1"/>
          </p:cNvSpPr>
          <p:nvPr>
            <p:ph type="title"/>
          </p:nvPr>
        </p:nvSpPr>
        <p:spPr>
          <a:xfrm>
            <a:off x="750242" y="632990"/>
            <a:ext cx="4062643" cy="1043409"/>
          </a:xfrm>
        </p:spPr>
        <p:txBody>
          <a:bodyPr vert="horz" lIns="91440" tIns="45720" rIns="91440" bIns="45720" rtlCol="0" anchor="ctr">
            <a:normAutofit/>
          </a:bodyPr>
          <a:lstStyle/>
          <a:p>
            <a:r>
              <a:rPr lang="en-US" sz="3300"/>
              <a:t>Wave Two 1850-1920</a:t>
            </a:r>
          </a:p>
        </p:txBody>
      </p:sp>
      <p:sp>
        <p:nvSpPr>
          <p:cNvPr id="5" name="Text Placeholder 4">
            <a:extLst>
              <a:ext uri="{FF2B5EF4-FFF2-40B4-BE49-F238E27FC236}">
                <a16:creationId xmlns:a16="http://schemas.microsoft.com/office/drawing/2014/main" id="{E968B32C-55E0-4B88-92A6-67BA931BC03F}"/>
              </a:ext>
            </a:extLst>
          </p:cNvPr>
          <p:cNvSpPr>
            <a:spLocks noGrp="1"/>
          </p:cNvSpPr>
          <p:nvPr>
            <p:ph type="body" sz="half" idx="2"/>
          </p:nvPr>
        </p:nvSpPr>
        <p:spPr>
          <a:xfrm>
            <a:off x="520242" y="1774372"/>
            <a:ext cx="4062642" cy="2754086"/>
          </a:xfrm>
        </p:spPr>
        <p:txBody>
          <a:bodyPr vert="horz" lIns="91440" tIns="45720" rIns="91440" bIns="45720" rtlCol="0" anchor="t">
            <a:normAutofit/>
          </a:bodyPr>
          <a:lstStyle/>
          <a:p>
            <a:pPr marL="285750" indent="-228600">
              <a:buFont typeface="Arial" panose="020B0604020202020204" pitchFamily="34" charset="0"/>
              <a:buChar char="•"/>
            </a:pPr>
            <a:r>
              <a:rPr lang="en-US" sz="1800"/>
              <a:t>More diverse</a:t>
            </a:r>
          </a:p>
          <a:p>
            <a:pPr marL="285750" indent="-228600">
              <a:buFont typeface="Arial" panose="020B0604020202020204" pitchFamily="34" charset="0"/>
              <a:buChar char="•"/>
            </a:pPr>
            <a:r>
              <a:rPr lang="en-US" sz="1800"/>
              <a:t>Catholics</a:t>
            </a:r>
          </a:p>
          <a:p>
            <a:pPr marL="285750" indent="-228600">
              <a:buFont typeface="Arial" panose="020B0604020202020204" pitchFamily="34" charset="0"/>
              <a:buChar char="•"/>
            </a:pPr>
            <a:r>
              <a:rPr lang="en-US" sz="1800"/>
              <a:t>Jews</a:t>
            </a:r>
          </a:p>
          <a:p>
            <a:pPr marL="285750" indent="-228600">
              <a:buFont typeface="Arial" panose="020B0604020202020204" pitchFamily="34" charset="0"/>
              <a:buChar char="•"/>
            </a:pPr>
            <a:r>
              <a:rPr lang="en-US" sz="1800"/>
              <a:t>Southern Europeans</a:t>
            </a:r>
          </a:p>
          <a:p>
            <a:pPr marL="285750" indent="-228600">
              <a:buFont typeface="Arial" panose="020B0604020202020204" pitchFamily="34" charset="0"/>
              <a:buChar char="•"/>
            </a:pPr>
            <a:r>
              <a:rPr lang="en-US" sz="1800"/>
              <a:t>Non-English speakers</a:t>
            </a:r>
          </a:p>
        </p:txBody>
      </p:sp>
    </p:spTree>
    <p:extLst>
      <p:ext uri="{BB962C8B-B14F-4D97-AF65-F5344CB8AC3E}">
        <p14:creationId xmlns:p14="http://schemas.microsoft.com/office/powerpoint/2010/main" val="1517345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text&#10;&#10;Description generated with high confidence">
            <a:extLst>
              <a:ext uri="{FF2B5EF4-FFF2-40B4-BE49-F238E27FC236}">
                <a16:creationId xmlns:a16="http://schemas.microsoft.com/office/drawing/2014/main" id="{84BF2FA8-7F4F-46FF-A7CD-6AEC3156CF5A}"/>
              </a:ext>
            </a:extLst>
          </p:cNvPr>
          <p:cNvPicPr>
            <a:picLocks noChangeAspect="1"/>
          </p:cNvPicPr>
          <p:nvPr/>
        </p:nvPicPr>
        <p:blipFill>
          <a:blip r:embed="rId3"/>
          <a:stretch>
            <a:fillRect/>
          </a:stretch>
        </p:blipFill>
        <p:spPr>
          <a:xfrm>
            <a:off x="1290637" y="123825"/>
            <a:ext cx="9610725" cy="6610350"/>
          </a:xfrm>
          <a:prstGeom prst="rect">
            <a:avLst/>
          </a:prstGeom>
        </p:spPr>
      </p:pic>
    </p:spTree>
    <p:extLst>
      <p:ext uri="{BB962C8B-B14F-4D97-AF65-F5344CB8AC3E}">
        <p14:creationId xmlns:p14="http://schemas.microsoft.com/office/powerpoint/2010/main" val="4175179309"/>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Violet II">
      <a:dk1>
        <a:srgbClr val="000000"/>
      </a:dk1>
      <a:lt1>
        <a:srgbClr val="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B9F4EAAF-6057-354D-B64E-8420219CB336}" vid="{F603EA81-B09D-6544-8BB2-9BAFB6F527E4}"/>
    </a:ext>
  </a:extLst>
</a:theme>
</file>

<file path=ppt/theme/theme3.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4825F1AF-8DBC-4E3D-9F3D-688338DA83FC}"/>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636</TotalTime>
  <Words>3349</Words>
  <Application>Microsoft Office PowerPoint</Application>
  <PresentationFormat>Widescreen</PresentationFormat>
  <Paragraphs>480</Paragraphs>
  <Slides>47</Slides>
  <Notes>43</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47</vt:i4>
      </vt:variant>
    </vt:vector>
  </HeadingPairs>
  <TitlesOfParts>
    <vt:vector size="59" baseType="lpstr">
      <vt:lpstr>Arial</vt:lpstr>
      <vt:lpstr>Calibri</vt:lpstr>
      <vt:lpstr>Calibri Light</vt:lpstr>
      <vt:lpstr>Georgia</vt:lpstr>
      <vt:lpstr>Times New Roman</vt:lpstr>
      <vt:lpstr>Tw Cen MT</vt:lpstr>
      <vt:lpstr>Tw Cen MT Condensed</vt:lpstr>
      <vt:lpstr>Wingdings 3</vt:lpstr>
      <vt:lpstr>Office Theme</vt:lpstr>
      <vt:lpstr>1_Office Theme</vt:lpstr>
      <vt:lpstr>Integral</vt:lpstr>
      <vt:lpstr>2_Office Theme</vt:lpstr>
      <vt:lpstr>Immigration Update 2019</vt:lpstr>
      <vt:lpstr>PowerPoint Presentation</vt:lpstr>
      <vt:lpstr>The first wave  Through 1850 </vt:lpstr>
      <vt:lpstr>Restrictionism   </vt:lpstr>
      <vt:lpstr>PowerPoint Presentation</vt:lpstr>
      <vt:lpstr>PowerPoint Presentation</vt:lpstr>
      <vt:lpstr>PowerPoint Presentation</vt:lpstr>
      <vt:lpstr>Wave Two 1850-1920</vt:lpstr>
      <vt:lpstr>PowerPoint Presentation</vt:lpstr>
      <vt:lpstr>PowerPoint Presentation</vt:lpstr>
      <vt:lpstr>1882 Chinese Exclusion Act</vt:lpstr>
      <vt:lpstr>PowerPoint Presentation</vt:lpstr>
      <vt:lpstr>Wong Kim Ark</vt:lpstr>
      <vt:lpstr>PowerPoint Presentation</vt:lpstr>
      <vt:lpstr>Phase Three  1920-1965</vt:lpstr>
      <vt:lpstr>PowerPoint Presentation</vt:lpstr>
      <vt:lpstr>1924 National Origins Quota Act</vt:lpstr>
      <vt:lpstr>PowerPoint Presentation</vt:lpstr>
      <vt:lpstr>PowerPoint Presentation</vt:lpstr>
      <vt:lpstr>PowerPoint Presentation</vt:lpstr>
      <vt:lpstr>PowerPoint Presentation</vt:lpstr>
      <vt:lpstr>Phase Four Post 1965</vt:lpstr>
      <vt:lpstr>What is an American? </vt:lpstr>
      <vt:lpstr>DETENTION OF ASYLUM SEEKERS part one</vt:lpstr>
      <vt:lpstr>HUTTO</vt:lpstr>
      <vt:lpstr>DETENTION OF ASYLUM SEEKERS part ii</vt:lpstr>
      <vt:lpstr>Dilley</vt:lpstr>
      <vt:lpstr>Karnes</vt:lpstr>
      <vt:lpstr>DETENTION OF ASYLUM SEEKERS part iii</vt:lpstr>
      <vt:lpstr> What do we do? Bush Institute March 18, 2019</vt:lpstr>
      <vt:lpstr>INVISIBLE WALL</vt:lpstr>
      <vt:lpstr>ABOLISH ICE –  what does that mean?</vt:lpstr>
      <vt:lpstr>MYTH: CHAIN MIGRATION </vt:lpstr>
      <vt:lpstr>Myth: anchor baby</vt:lpstr>
      <vt:lpstr>Types of Immigrants</vt:lpstr>
      <vt:lpstr>Understanding Relevant Agencies </vt:lpstr>
      <vt:lpstr>Practice Pointers - Family</vt:lpstr>
      <vt:lpstr>Practice Pointers - Criminal</vt:lpstr>
      <vt:lpstr>Practice Pointers - Criminal</vt:lpstr>
      <vt:lpstr>How juvenile arrest history is revealed </vt:lpstr>
      <vt:lpstr>Good Questions to Ask    </vt:lpstr>
      <vt:lpstr>PowerPoint Presentation</vt:lpstr>
      <vt:lpstr>PowerPoint Presentation</vt:lpstr>
      <vt:lpstr>PowerPoint Presentation</vt:lpstr>
      <vt:lpstr>PowerPoint Presentation</vt:lpstr>
      <vt:lpstr>Get in touch! </vt:lpstr>
      <vt:lpstr>       Thank You  kate@lincolngoldfinch.com  Call or text 512.599.8500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Intersection of Juvenile Law and Immigration</dc:title>
  <dc:creator>Owner</dc:creator>
  <cp:lastModifiedBy>Kate Lincoln-Goldfinch</cp:lastModifiedBy>
  <cp:revision>22</cp:revision>
  <cp:lastPrinted>2019-02-25T20:06:55Z</cp:lastPrinted>
  <dcterms:modified xsi:type="dcterms:W3CDTF">2019-03-26T20:22:34Z</dcterms:modified>
</cp:coreProperties>
</file>